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91" r:id="rId3"/>
    <p:sldId id="1335" r:id="rId4"/>
    <p:sldId id="311" r:id="rId5"/>
    <p:sldId id="312" r:id="rId6"/>
    <p:sldId id="313" r:id="rId7"/>
    <p:sldId id="327" r:id="rId8"/>
    <p:sldId id="295" r:id="rId9"/>
    <p:sldId id="324" r:id="rId10"/>
  </p:sldIdLst>
  <p:sldSz cx="9144000" cy="6858000" type="screen4x3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26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979" autoAdjust="0"/>
  </p:normalViewPr>
  <p:slideViewPr>
    <p:cSldViewPr>
      <p:cViewPr varScale="1">
        <p:scale>
          <a:sx n="87" d="100"/>
          <a:sy n="87" d="100"/>
        </p:scale>
        <p:origin x="1334" y="46"/>
      </p:cViewPr>
      <p:guideLst>
        <p:guide orient="horz" pos="1616"/>
        <p:guide pos="26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5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689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80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02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92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53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84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1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669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095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62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998F9-A2E9-4890-A678-9CC5B64A1713}" type="datetimeFigureOut">
              <a:rPr lang="zh-CN" altLang="en-US" smtClean="0"/>
              <a:t>2020/10/25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354E-867D-4F85-A164-41500E250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98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2.emf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5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e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13" Type="http://schemas.openxmlformats.org/officeDocument/2006/relationships/image" Target="../media/image24.tiff"/><Relationship Id="rId3" Type="http://schemas.openxmlformats.org/officeDocument/2006/relationships/oleObject" Target="../embeddings/oleObject14.bin"/><Relationship Id="rId7" Type="http://schemas.openxmlformats.org/officeDocument/2006/relationships/image" Target="../media/image18.tiff"/><Relationship Id="rId12" Type="http://schemas.openxmlformats.org/officeDocument/2006/relationships/image" Target="../media/image23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emf"/><Relationship Id="rId11" Type="http://schemas.openxmlformats.org/officeDocument/2006/relationships/image" Target="../media/image22.tiff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26.tiff"/><Relationship Id="rId10" Type="http://schemas.openxmlformats.org/officeDocument/2006/relationships/image" Target="../media/image21.tiff"/><Relationship Id="rId4" Type="http://schemas.openxmlformats.org/officeDocument/2006/relationships/image" Target="../media/image16.emf"/><Relationship Id="rId9" Type="http://schemas.openxmlformats.org/officeDocument/2006/relationships/image" Target="../media/image20.tiff"/><Relationship Id="rId14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16.bin"/><Relationship Id="rId7" Type="http://schemas.openxmlformats.org/officeDocument/2006/relationships/oleObject" Target="file:///E:\906\PDL1\Hapa1-6\summary%20qPCR%20Hapa%201-6%204%20days%20jan-26-2017.pzfx!G3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Figure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4365104"/>
            <a:ext cx="6541972" cy="107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Figure S1. Anti-tumor activity of </a:t>
            </a:r>
            <a:r>
              <a:rPr lang="mr-IN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YIV-906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 (500mg/kg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p.o.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 bid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x7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 days) plus different dose of anti-PD1 </a:t>
            </a:r>
            <a:r>
              <a:rPr lang="en-US" altLang="zh-CN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(70ug or 200ug/mice  </a:t>
            </a:r>
            <a:r>
              <a:rPr lang="en-US" altLang="zh-CN" sz="1200" dirty="0" err="1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i.p</a:t>
            </a:r>
            <a:r>
              <a:rPr lang="en-US" altLang="zh-CN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. once)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against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Hepa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  <a:sym typeface="Symbol" panose="05050102010706020507" pitchFamily="18" charset="2"/>
              </a:rPr>
              <a:t> 1-6 in vivo.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Tumor size at the beginning were about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270mm</a:t>
            </a:r>
            <a:r>
              <a:rPr lang="en-US" sz="1200" baseline="30000" dirty="0" err="1">
                <a:latin typeface="Helvetica" charset="0"/>
                <a:ea typeface="Helvetica" charset="0"/>
                <a:cs typeface="Helvetica" charset="0"/>
              </a:rPr>
              <a:t>3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. Details of experimental procedures are given in Materials and Methods.</a:t>
            </a:r>
          </a:p>
          <a:p>
            <a:pPr>
              <a:lnSpc>
                <a:spcPct val="150000"/>
              </a:lnSpc>
            </a:pP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348564"/>
            <a:ext cx="4399620" cy="27222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2622" y="116389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</a:t>
            </a:r>
          </a:p>
        </p:txBody>
      </p:sp>
    </p:spTree>
    <p:extLst>
      <p:ext uri="{BB962C8B-B14F-4D97-AF65-F5344CB8AC3E}">
        <p14:creationId xmlns:p14="http://schemas.microsoft.com/office/powerpoint/2010/main" val="151774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6200000">
            <a:off x="-1289168" y="2958403"/>
            <a:ext cx="3365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/>
              <a:t>H2AX</a:t>
            </a:r>
            <a:r>
              <a:rPr lang="en-US" sz="1000" b="1" dirty="0"/>
              <a:t>-P         Cleaved </a:t>
            </a:r>
            <a:r>
              <a:rPr lang="en-US" sz="1000" b="1" dirty="0" err="1"/>
              <a:t>Cas9</a:t>
            </a:r>
            <a:r>
              <a:rPr lang="en-US" sz="1000" b="1" dirty="0"/>
              <a:t>        Cleaved </a:t>
            </a:r>
            <a:r>
              <a:rPr lang="en-US" sz="1000" b="1" dirty="0" err="1"/>
              <a:t>Cas8</a:t>
            </a:r>
            <a:r>
              <a:rPr lang="en-US" sz="1000" b="1" dirty="0"/>
              <a:t>       Cleaved </a:t>
            </a:r>
            <a:r>
              <a:rPr lang="en-US" sz="1000" b="1" dirty="0" err="1"/>
              <a:t>Cas3</a:t>
            </a:r>
            <a:endParaRPr lang="en-US" sz="1000" b="1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7077075" y="1196752"/>
          <a:ext cx="2047875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0" name="Prism 7" r:id="rId3" imgW="3422730" imgH="3257346" progId="Prism7.Document">
                  <p:embed/>
                </p:oleObj>
              </mc:Choice>
              <mc:Fallback>
                <p:oleObj name="Prism 7" r:id="rId3" imgW="3422730" imgH="3257346" progId="Prism7.Document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77075" y="1196752"/>
                        <a:ext cx="2047875" cy="194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256213" y="3116263"/>
          <a:ext cx="1946275" cy="189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1" name="Prism 7" r:id="rId5" imgW="3422730" imgH="3330436" progId="Prism7.Document">
                  <p:embed/>
                </p:oleObj>
              </mc:Choice>
              <mc:Fallback>
                <p:oleObj name="Prism 7" r:id="rId5" imgW="3422730" imgH="3330436" progId="Prism7.Document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6213" y="3116263"/>
                        <a:ext cx="1946275" cy="189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7078663" y="3163888"/>
          <a:ext cx="1976437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2" name="Prism 7" r:id="rId7" imgW="3471399" imgH="3225976" progId="Prism7.Document">
                  <p:embed/>
                </p:oleObj>
              </mc:Choice>
              <mc:Fallback>
                <p:oleObj name="Prism 7" r:id="rId7" imgW="3471399" imgH="3225976" progId="Prism7.Document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78663" y="3163888"/>
                        <a:ext cx="1976437" cy="183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t="6590"/>
          <a:stretch/>
        </p:blipFill>
        <p:spPr>
          <a:xfrm>
            <a:off x="516455" y="1412775"/>
            <a:ext cx="4519284" cy="33512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3374" y="5013176"/>
            <a:ext cx="87302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Figure S2. Effect of </a:t>
            </a:r>
            <a:r>
              <a:rPr lang="en-US" sz="1400" dirty="0" err="1"/>
              <a:t>YIV</a:t>
            </a:r>
            <a:r>
              <a:rPr lang="en-US" sz="1400" dirty="0"/>
              <a:t>-906 and/or Anti-</a:t>
            </a:r>
            <a:r>
              <a:rPr lang="en-US" sz="1400" dirty="0" err="1"/>
              <a:t>PD1</a:t>
            </a:r>
            <a:r>
              <a:rPr lang="en-US" sz="1400" dirty="0"/>
              <a:t> on apoptosis and DNA damage of </a:t>
            </a:r>
            <a:r>
              <a:rPr lang="en-US" sz="1400" dirty="0" err="1"/>
              <a:t>Hepa</a:t>
            </a:r>
            <a:r>
              <a:rPr lang="en-US" sz="1400" dirty="0"/>
              <a:t> 1-6 tumor.  (</a:t>
            </a:r>
            <a:r>
              <a:rPr lang="en-US" sz="1400" b="1" dirty="0"/>
              <a:t>A</a:t>
            </a:r>
            <a:r>
              <a:rPr lang="en-US" sz="1400" dirty="0"/>
              <a:t>) Immunohistochemistry staining for cleaved caspase 3, 8, 9 for apoptosis and </a:t>
            </a:r>
            <a:r>
              <a:rPr lang="en-US" sz="1400" dirty="0" err="1"/>
              <a:t>H2AX-ser139P</a:t>
            </a:r>
            <a:r>
              <a:rPr lang="en-US" sz="1400" dirty="0"/>
              <a:t> for DNA damage. (B to E). Quantification for </a:t>
            </a:r>
            <a:r>
              <a:rPr lang="pt-BR" sz="1400" dirty="0"/>
              <a:t>caspase 3, 8, 9 and H2AX-ser139P from (A). </a:t>
            </a:r>
            <a:r>
              <a:rPr lang="en-US" sz="1400" dirty="0"/>
              <a:t> </a:t>
            </a:r>
            <a:r>
              <a:rPr lang="en-US" sz="1400" dirty="0">
                <a:solidFill>
                  <a:prstClr val="black"/>
                </a:solidFill>
              </a:rPr>
              <a:t>Details of experimental procedures are given in Materials and Methods.</a:t>
            </a:r>
          </a:p>
          <a:p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332656"/>
            <a:ext cx="23836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Supplementary figure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732" y="110987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15462" y="845239"/>
            <a:ext cx="21355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                               C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D                                E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151438" y="1252538"/>
          <a:ext cx="2070100" cy="182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53" name="Prism 8" r:id="rId10" imgW="3640218" imgH="3198619" progId="Prism8.Document">
                  <p:embed/>
                </p:oleObj>
              </mc:Choice>
              <mc:Fallback>
                <p:oleObj name="Prism 8" r:id="rId10" imgW="3640218" imgH="3198619" progId="Prism8.Document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51438" y="1252538"/>
                        <a:ext cx="2070100" cy="182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6178" y="1142832"/>
            <a:ext cx="4349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Control                  </a:t>
            </a:r>
            <a:r>
              <a:rPr lang="en-US" sz="1200" b="1" dirty="0" err="1"/>
              <a:t>YIV</a:t>
            </a:r>
            <a:r>
              <a:rPr lang="en-US" sz="1200" b="1" dirty="0"/>
              <a:t>-906                  Anti-PD1       </a:t>
            </a:r>
            <a:r>
              <a:rPr lang="en-US" sz="1200" b="1" dirty="0" err="1"/>
              <a:t>YIV-906+Anti-PD1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3116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835696" y="4077072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S3. Effect of YIV-906 and/or Anti-PD1 on </a:t>
            </a:r>
            <a:r>
              <a:rPr lang="en-US" sz="1200" dirty="0" err="1"/>
              <a:t>Hepa</a:t>
            </a:r>
            <a:r>
              <a:rPr lang="en-US" sz="1200" dirty="0"/>
              <a:t> 1-6 tumor growth in nude mice.  </a:t>
            </a:r>
            <a:r>
              <a:rPr lang="en-US" sz="1200" dirty="0">
                <a:solidFill>
                  <a:prstClr val="black"/>
                </a:solidFill>
              </a:rPr>
              <a:t>Details of experimental procedures are given in Materials and Methods.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332656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3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140F639-81DA-48CB-A1D4-30B59D1FBB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86050"/>
              </p:ext>
            </p:extLst>
          </p:nvPr>
        </p:nvGraphicFramePr>
        <p:xfrm>
          <a:off x="2772048" y="1412776"/>
          <a:ext cx="2736304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2" name="Prism 7" r:id="rId3" imgW="4107348" imgH="3576690" progId="Prism7.Document">
                  <p:embed/>
                </p:oleObj>
              </mc:Choice>
              <mc:Fallback>
                <p:oleObj name="Prism 7" r:id="rId3" imgW="4107348" imgH="3576690" progId="Prism7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140F639-81DA-48CB-A1D4-30B59D1FBB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2048" y="1412776"/>
                        <a:ext cx="2736304" cy="235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46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546100" y="3005138"/>
          <a:ext cx="2071688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38" name="Prism 7" r:id="rId3" imgW="3590553" imgH="3471525" progId="Prism7.Document">
                  <p:embed/>
                </p:oleObj>
              </mc:Choice>
              <mc:Fallback>
                <p:oleObj name="Prism 7" r:id="rId3" imgW="3590553" imgH="3471525" progId="Prism7.Document">
                  <p:embed/>
                  <p:pic>
                    <p:nvPicPr>
                      <p:cNvPr id="6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6100" y="3005138"/>
                        <a:ext cx="2071688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4562475" y="3006725"/>
          <a:ext cx="2033588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39" name="Prism 7" r:id="rId5" imgW="3526449" imgH="3468644" progId="Prism7.Document">
                  <p:embed/>
                </p:oleObj>
              </mc:Choice>
              <mc:Fallback>
                <p:oleObj name="Prism 7" r:id="rId5" imgW="3526449" imgH="3468644" progId="Prism7.Document">
                  <p:embed/>
                  <p:pic>
                    <p:nvPicPr>
                      <p:cNvPr id="7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62475" y="3006725"/>
                        <a:ext cx="2033588" cy="200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2462213" y="3006725"/>
          <a:ext cx="210185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0" name="Prism 7" r:id="rId7" imgW="3645294" imgH="3468644" progId="Prism7.Document">
                  <p:embed/>
                </p:oleObj>
              </mc:Choice>
              <mc:Fallback>
                <p:oleObj name="Prism 7" r:id="rId7" imgW="3645294" imgH="3468644" progId="Prism7.Document">
                  <p:embed/>
                  <p:pic>
                    <p:nvPicPr>
                      <p:cNvPr id="8" name="Object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2213" y="3006725"/>
                        <a:ext cx="2101850" cy="200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/>
        </p:nvGraphicFramePr>
        <p:xfrm>
          <a:off x="6413500" y="3006725"/>
          <a:ext cx="2079625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1" name="Prism 7" r:id="rId9" imgW="3604238" imgH="3468644" progId="Prism7.Document">
                  <p:embed/>
                </p:oleObj>
              </mc:Choice>
              <mc:Fallback>
                <p:oleObj name="Prism 7" r:id="rId9" imgW="3604238" imgH="3468644" progId="Prism7.Document">
                  <p:embed/>
                  <p:pic>
                    <p:nvPicPr>
                      <p:cNvPr id="9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13500" y="3006725"/>
                        <a:ext cx="2079625" cy="200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8"/>
          <p:cNvGraphicFramePr>
            <a:graphicFrameLocks noChangeAspect="1"/>
          </p:cNvGraphicFramePr>
          <p:nvPr/>
        </p:nvGraphicFramePr>
        <p:xfrm>
          <a:off x="496888" y="1112838"/>
          <a:ext cx="2125662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2" name="Prism 7" r:id="rId11" imgW="3682028" imgH="3468644" progId="Prism7.Document">
                  <p:embed/>
                </p:oleObj>
              </mc:Choice>
              <mc:Fallback>
                <p:oleObj name="Prism 7" r:id="rId11" imgW="3682028" imgH="3468644" progId="Prism7.Document">
                  <p:embed/>
                  <p:pic>
                    <p:nvPicPr>
                      <p:cNvPr id="10" name="Object 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6888" y="1112838"/>
                        <a:ext cx="2125662" cy="200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9"/>
          <p:cNvGraphicFramePr>
            <a:graphicFrameLocks noChangeAspect="1"/>
          </p:cNvGraphicFramePr>
          <p:nvPr/>
        </p:nvGraphicFramePr>
        <p:xfrm>
          <a:off x="2441575" y="1112838"/>
          <a:ext cx="2120900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3" name="Prism 7" r:id="rId13" imgW="3677346" imgH="3468644" progId="Prism7.Document">
                  <p:embed/>
                </p:oleObj>
              </mc:Choice>
              <mc:Fallback>
                <p:oleObj name="Prism 7" r:id="rId13" imgW="3677346" imgH="3468644" progId="Prism7.Document">
                  <p:embed/>
                  <p:pic>
                    <p:nvPicPr>
                      <p:cNvPr id="11" name="Object 1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41575" y="1112838"/>
                        <a:ext cx="2120900" cy="200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0"/>
          <p:cNvGraphicFramePr>
            <a:graphicFrameLocks noChangeAspect="1"/>
          </p:cNvGraphicFramePr>
          <p:nvPr/>
        </p:nvGraphicFramePr>
        <p:xfrm>
          <a:off x="4519613" y="1112838"/>
          <a:ext cx="2078037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4" name="Prism 7" r:id="rId15" imgW="3604238" imgH="3468644" progId="Prism7.Document">
                  <p:embed/>
                </p:oleObj>
              </mc:Choice>
              <mc:Fallback>
                <p:oleObj name="Prism 7" r:id="rId15" imgW="3604238" imgH="3468644" progId="Prism7.Document">
                  <p:embed/>
                  <p:pic>
                    <p:nvPicPr>
                      <p:cNvPr id="12" name="Object 2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19613" y="1112838"/>
                        <a:ext cx="2078037" cy="200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6486525" y="1112838"/>
          <a:ext cx="2060575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5" name="Prism 7" r:id="rId17" imgW="3572186" imgH="3468644" progId="Prism7.Document">
                  <p:embed/>
                </p:oleObj>
              </mc:Choice>
              <mc:Fallback>
                <p:oleObj name="Prism 7" r:id="rId17" imgW="3572186" imgH="3468644" progId="Prism7.Document">
                  <p:embed/>
                  <p:pic>
                    <p:nvPicPr>
                      <p:cNvPr id="13" name="Object 2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86525" y="1112838"/>
                        <a:ext cx="2060575" cy="200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568" y="980728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A</a:t>
            </a:r>
            <a:endParaRPr lang="zh-CN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86560" y="980728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</a:t>
            </a:r>
            <a:endParaRPr lang="zh-CN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74792" y="980728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</a:t>
            </a:r>
            <a:endParaRPr lang="zh-CN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619008" y="980728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D</a:t>
            </a:r>
            <a:endParaRPr lang="zh-CN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83568" y="2915652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E</a:t>
            </a:r>
            <a:endParaRPr lang="zh-CN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27784" y="2915652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</a:t>
            </a:r>
            <a:endParaRPr lang="zh-CN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16016" y="2915652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G</a:t>
            </a:r>
            <a:endParaRPr lang="zh-CN" alt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660232" y="2915652"/>
            <a:ext cx="4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H</a:t>
            </a:r>
            <a:endParaRPr lang="zh-CN" altLang="en-US" b="1" dirty="0"/>
          </a:p>
        </p:txBody>
      </p:sp>
      <p:sp>
        <p:nvSpPr>
          <p:cNvPr id="22" name="矩形 21"/>
          <p:cNvSpPr/>
          <p:nvPr/>
        </p:nvSpPr>
        <p:spPr>
          <a:xfrm>
            <a:off x="691116" y="5157192"/>
            <a:ext cx="8119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Figure S4. Effect of YIV-906 and/or Anti-PD1 on inflammatory cytokines in plasma and tumor tissue. (</a:t>
            </a:r>
            <a:r>
              <a:rPr lang="en-US" altLang="zh-CN" sz="1200" b="1" dirty="0"/>
              <a:t>A-D</a:t>
            </a:r>
            <a:r>
              <a:rPr lang="en-US" altLang="zh-CN" sz="1200" dirty="0"/>
              <a:t>) Inflammatory cytokines MCP1, IL6, </a:t>
            </a:r>
            <a:r>
              <a:rPr lang="en-US" altLang="zh-CN" sz="1200" dirty="0" err="1"/>
              <a:t>TBFa</a:t>
            </a:r>
            <a:r>
              <a:rPr lang="en-US" altLang="zh-CN" sz="1200" dirty="0"/>
              <a:t>, IL10 were detected in plasma. (</a:t>
            </a:r>
            <a:r>
              <a:rPr lang="en-US" altLang="zh-CN" sz="1200" b="1" dirty="0"/>
              <a:t>E-H</a:t>
            </a:r>
            <a:r>
              <a:rPr lang="en-US" altLang="zh-CN" sz="1200" dirty="0"/>
              <a:t>) Inflammatory cytokines MCP1, IL6, </a:t>
            </a:r>
            <a:r>
              <a:rPr lang="en-US" altLang="zh-CN" sz="1200" dirty="0" err="1"/>
              <a:t>TBFa</a:t>
            </a:r>
            <a:r>
              <a:rPr lang="en-US" altLang="zh-CN" sz="1200" dirty="0"/>
              <a:t>, IL10 were detected in tumor. MCP1 and </a:t>
            </a:r>
            <a:r>
              <a:rPr lang="en-US" altLang="zh-CN" sz="1200" dirty="0" err="1"/>
              <a:t>TNFa</a:t>
            </a:r>
            <a:r>
              <a:rPr lang="en-US" altLang="zh-CN" sz="1200" dirty="0"/>
              <a:t> amount in the plasma are decreased by the treatment of anti-PD1 and can be further decreased by YIV-906, indicated that YIV-906 could decrease inflammatory cytokines in plasma. Fluorescence bead multiplex assay was used to determined cytokine/chemokine profiles. </a:t>
            </a:r>
            <a:endParaRPr lang="zh-CN" altLang="zh-CN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46021" y="145376"/>
            <a:ext cx="2471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4</a:t>
            </a:r>
          </a:p>
        </p:txBody>
      </p:sp>
    </p:spTree>
    <p:extLst>
      <p:ext uri="{BB962C8B-B14F-4D97-AF65-F5344CB8AC3E}">
        <p14:creationId xmlns:p14="http://schemas.microsoft.com/office/powerpoint/2010/main" val="214827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723028" y="710996"/>
          <a:ext cx="2393950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66" name="Prism 7" r:id="rId3" imgW="3407604" imgH="3471525" progId="Prism7.Document">
                  <p:embed/>
                </p:oleObj>
              </mc:Choice>
              <mc:Fallback>
                <p:oleObj name="Prism 7" r:id="rId3" imgW="3407604" imgH="3471525" progId="Prism7.Document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3028" y="710996"/>
                        <a:ext cx="2393950" cy="251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793697" y="3089592"/>
          <a:ext cx="2327275" cy="251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67" name="Prism 7" r:id="rId5" imgW="3453341" imgH="3471525" progId="Prism7.Document">
                  <p:embed/>
                </p:oleObj>
              </mc:Choice>
              <mc:Fallback>
                <p:oleObj name="Prism 7" r:id="rId5" imgW="3453341" imgH="3471525" progId="Prism7.Document">
                  <p:embed/>
                  <p:pic>
                    <p:nvPicPr>
                      <p:cNvPr id="5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697" y="3089592"/>
                        <a:ext cx="2327275" cy="251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467544" y="5949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Figure S5. Effect of YIV-906 and/or anti-PD1 treatment on </a:t>
            </a:r>
            <a:r>
              <a:rPr lang="en-US" altLang="zh-CN" sz="1200" dirty="0" err="1"/>
              <a:t>iNOS</a:t>
            </a:r>
            <a:r>
              <a:rPr lang="en-US" altLang="zh-CN" sz="1200" dirty="0"/>
              <a:t> (</a:t>
            </a:r>
            <a:r>
              <a:rPr lang="en-US" altLang="zh-CN" sz="1200" b="1" dirty="0"/>
              <a:t>A</a:t>
            </a:r>
            <a:r>
              <a:rPr lang="en-US" altLang="zh-CN" sz="1200" dirty="0"/>
              <a:t>) and </a:t>
            </a:r>
            <a:r>
              <a:rPr lang="en-US" altLang="zh-CN" sz="1200" dirty="0" err="1"/>
              <a:t>Arg</a:t>
            </a:r>
            <a:r>
              <a:rPr lang="en-US" altLang="zh-CN" sz="1200" dirty="0"/>
              <a:t> (</a:t>
            </a:r>
            <a:r>
              <a:rPr lang="en-US" altLang="zh-CN" sz="1200" b="1" dirty="0"/>
              <a:t>B</a:t>
            </a:r>
            <a:r>
              <a:rPr lang="en-US" altLang="zh-CN" sz="1200" dirty="0"/>
              <a:t>) protein in </a:t>
            </a:r>
            <a:r>
              <a:rPr lang="en-US" altLang="zh-CN" sz="1200" dirty="0" err="1"/>
              <a:t>Hepa</a:t>
            </a:r>
            <a:r>
              <a:rPr lang="en-US" altLang="zh-CN" sz="1200" dirty="0"/>
              <a:t> 1-6 tumor. (</a:t>
            </a:r>
            <a:r>
              <a:rPr lang="en-US" altLang="zh-CN" sz="1200" b="1" dirty="0"/>
              <a:t>C</a:t>
            </a:r>
            <a:r>
              <a:rPr lang="en-US" altLang="zh-CN" sz="1200" dirty="0"/>
              <a:t>) Western blot analysis for the  </a:t>
            </a:r>
            <a:r>
              <a:rPr lang="en-US" altLang="zh-CN" sz="1200" dirty="0" err="1"/>
              <a:t>iNOS</a:t>
            </a:r>
            <a:r>
              <a:rPr lang="en-US" altLang="zh-CN" sz="1200" dirty="0"/>
              <a:t>, Arg1 protein expression of </a:t>
            </a:r>
            <a:r>
              <a:rPr lang="en-US" altLang="zh-CN" sz="1200" dirty="0" err="1"/>
              <a:t>Hepa</a:t>
            </a:r>
            <a:r>
              <a:rPr lang="en-US" altLang="zh-CN" sz="1200" dirty="0"/>
              <a:t> 1-6 tumor following 4 days treatment of Anti-PD1-/+YIV906. Histone H3 was used for normalization of protein loading. Each sample was normalized to a master mix sample (MIX) which loading duplicated in each gel. T-test P values were shown in the graph.</a:t>
            </a:r>
            <a:endParaRPr lang="zh-CN" altLang="zh-CN" sz="1200" dirty="0"/>
          </a:p>
        </p:txBody>
      </p:sp>
      <p:sp>
        <p:nvSpPr>
          <p:cNvPr id="64" name="TextBox 63"/>
          <p:cNvSpPr txBox="1"/>
          <p:nvPr/>
        </p:nvSpPr>
        <p:spPr>
          <a:xfrm rot="10800000">
            <a:off x="6346936" y="3144081"/>
            <a:ext cx="338554" cy="1952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00" b="1" dirty="0">
                <a:solidFill>
                  <a:prstClr val="black"/>
                </a:solidFill>
              </a:rPr>
              <a:t>YIV-906+Anti-PD1group_3</a:t>
            </a:r>
            <a:endParaRPr lang="zh-CN" altLang="en-US" sz="1000" b="1" dirty="0">
              <a:solidFill>
                <a:prstClr val="black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E9174E-6EB1-4B9F-B280-9284B9239C25}"/>
              </a:ext>
            </a:extLst>
          </p:cNvPr>
          <p:cNvGrpSpPr/>
          <p:nvPr/>
        </p:nvGrpSpPr>
        <p:grpSpPr>
          <a:xfrm>
            <a:off x="4427984" y="260648"/>
            <a:ext cx="4572000" cy="1667217"/>
            <a:chOff x="4392488" y="-99392"/>
            <a:chExt cx="4572000" cy="166721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770" y="871322"/>
              <a:ext cx="2330273" cy="14401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219" y="1015338"/>
              <a:ext cx="2326823" cy="26445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6657" y="1279794"/>
              <a:ext cx="2316386" cy="227811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4928263" y="-99392"/>
              <a:ext cx="2405302" cy="947138"/>
              <a:chOff x="633045" y="476671"/>
              <a:chExt cx="2405302" cy="1440161"/>
            </a:xfrm>
          </p:grpSpPr>
          <p:sp>
            <p:nvSpPr>
              <p:cNvPr id="11" name="TextBox 10"/>
              <p:cNvSpPr txBox="1"/>
              <p:nvPr/>
            </p:nvSpPr>
            <p:spPr>
              <a:xfrm rot="10800000">
                <a:off x="1043609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Control_1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 rot="10800000">
                <a:off x="1259633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Control_2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10800000">
                <a:off x="633045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Mix_1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10800000">
                <a:off x="849070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Mix_2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10800000">
                <a:off x="1475657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YIV-906group_1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10800000">
                <a:off x="1691681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YIV-906group_2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0800000">
                <a:off x="1907705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YIV-906group_3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0800000">
                <a:off x="2073206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YIV-906group_4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0800000">
                <a:off x="2289230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YIV-906group_5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0800000">
                <a:off x="2505254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YIV-906group_6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0800000">
                <a:off x="2699793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YIV-906group_7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22" name="直接连接符 21"/>
            <p:cNvCxnSpPr>
              <a:stCxn id="7" idx="3"/>
            </p:cNvCxnSpPr>
            <p:nvPr/>
          </p:nvCxnSpPr>
          <p:spPr>
            <a:xfrm>
              <a:off x="7283043" y="943330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283043" y="1207785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283043" y="1423809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7477581" y="802159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130</a:t>
              </a:r>
              <a:endParaRPr lang="zh-CN" altLang="en-US" sz="12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77581" y="1074802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40</a:t>
              </a:r>
              <a:endParaRPr lang="zh-CN" altLang="en-US" sz="12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77581" y="1290826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17</a:t>
              </a:r>
              <a:endParaRPr lang="zh-CN" altLang="en-US" sz="1200" b="1" dirty="0"/>
            </a:p>
          </p:txBody>
        </p:sp>
        <p:sp>
          <p:nvSpPr>
            <p:cNvPr id="71" name="矩形 70"/>
            <p:cNvSpPr/>
            <p:nvPr/>
          </p:nvSpPr>
          <p:spPr>
            <a:xfrm>
              <a:off x="4392488" y="818128"/>
              <a:ext cx="4572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zh-CN" sz="1400" b="1" dirty="0" err="1">
                  <a:solidFill>
                    <a:prstClr val="black"/>
                  </a:solidFill>
                </a:rPr>
                <a:t>iNOS</a:t>
              </a:r>
              <a:endParaRPr lang="en-US" altLang="zh-CN" sz="1400" b="1" dirty="0">
                <a:solidFill>
                  <a:prstClr val="black"/>
                </a:solidFill>
              </a:endParaRP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Arg1</a:t>
              </a: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H3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8BDF435-D67E-4208-BBDC-A3FF429BA946}"/>
              </a:ext>
            </a:extLst>
          </p:cNvPr>
          <p:cNvGrpSpPr/>
          <p:nvPr/>
        </p:nvGrpSpPr>
        <p:grpSpPr>
          <a:xfrm>
            <a:off x="4499992" y="1481319"/>
            <a:ext cx="4572000" cy="2168161"/>
            <a:chOff x="4464496" y="1415888"/>
            <a:chExt cx="4572000" cy="2168161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696" y="2856049"/>
              <a:ext cx="2330272" cy="144016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696" y="3000065"/>
              <a:ext cx="2330272" cy="288032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696" y="3229525"/>
              <a:ext cx="2330271" cy="282516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4928263" y="1415888"/>
              <a:ext cx="2405302" cy="1440161"/>
              <a:chOff x="633045" y="476671"/>
              <a:chExt cx="2405302" cy="1440161"/>
            </a:xfrm>
          </p:grpSpPr>
          <p:sp>
            <p:nvSpPr>
              <p:cNvPr id="32" name="TextBox 31"/>
              <p:cNvSpPr txBox="1"/>
              <p:nvPr/>
            </p:nvSpPr>
            <p:spPr>
              <a:xfrm rot="10800000">
                <a:off x="1043609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Control_3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0800000">
                <a:off x="1259633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Control_4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10800000">
                <a:off x="633045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Mix_1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0800000">
                <a:off x="849070" y="1052736"/>
                <a:ext cx="338554" cy="8640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Mix_2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10800000">
                <a:off x="1475657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Anti-PD1group_1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 rot="10800000">
                <a:off x="1691681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Anti-PD1group_2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 rot="10800000">
                <a:off x="1907705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Anti-PD1group_3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 rot="10800000">
                <a:off x="2073206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Anti-PD1group_4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10800000">
                <a:off x="2289230" y="476671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Anti-PD1group_5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0800000">
                <a:off x="2505254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Anti-PD1group_6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0800000">
                <a:off x="2699793" y="476672"/>
                <a:ext cx="338554" cy="144016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prstClr val="black"/>
                    </a:solidFill>
                  </a:rPr>
                  <a:t>Anti-PD1group_7</a:t>
                </a:r>
                <a:endParaRPr lang="zh-CN" altLang="en-US" sz="1000" b="1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>
              <a:off x="7355051" y="2959554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355051" y="3224009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7355051" y="3440033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7549589" y="2818383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130</a:t>
              </a:r>
              <a:endParaRPr lang="zh-CN" altLang="en-US" sz="12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49589" y="3091026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40</a:t>
              </a:r>
              <a:endParaRPr lang="zh-CN" altLang="en-US" sz="1200" b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49589" y="330705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17</a:t>
              </a:r>
              <a:endParaRPr lang="zh-CN" altLang="en-US" sz="1200" b="1" dirty="0"/>
            </a:p>
          </p:txBody>
        </p:sp>
        <p:sp>
          <p:nvSpPr>
            <p:cNvPr id="72" name="矩形 71"/>
            <p:cNvSpPr/>
            <p:nvPr/>
          </p:nvSpPr>
          <p:spPr>
            <a:xfrm>
              <a:off x="4464496" y="2780928"/>
              <a:ext cx="4572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zh-CN" sz="1400" b="1" dirty="0" err="1">
                  <a:solidFill>
                    <a:prstClr val="black"/>
                  </a:solidFill>
                </a:rPr>
                <a:t>iNOS</a:t>
              </a:r>
              <a:endParaRPr lang="en-US" altLang="zh-CN" sz="1400" b="1" dirty="0">
                <a:solidFill>
                  <a:prstClr val="black"/>
                </a:solidFill>
              </a:endParaRP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Arg1</a:t>
              </a: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H3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0A17F3B-A981-4C41-97D3-73DFAEF99C38}"/>
              </a:ext>
            </a:extLst>
          </p:cNvPr>
          <p:cNvGrpSpPr/>
          <p:nvPr/>
        </p:nvGrpSpPr>
        <p:grpSpPr>
          <a:xfrm>
            <a:off x="4536504" y="3205725"/>
            <a:ext cx="4572000" cy="2599539"/>
            <a:chOff x="4536504" y="3205725"/>
            <a:chExt cx="4572000" cy="2599539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7401798" y="5240233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7401798" y="5456257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7401798" y="5672281"/>
              <a:ext cx="1945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596336" y="5122639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130</a:t>
              </a:r>
              <a:endParaRPr lang="zh-CN" altLang="en-US" sz="12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596336" y="5312241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40</a:t>
              </a:r>
              <a:endParaRPr lang="zh-CN" altLang="en-US" sz="1200" b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596336" y="5528265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/>
                <a:t>17</a:t>
              </a:r>
              <a:endParaRPr lang="zh-CN" altLang="en-US" sz="1200" b="1" dirty="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308" y="5096218"/>
              <a:ext cx="2329574" cy="144015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308" y="5240233"/>
              <a:ext cx="2330272" cy="288034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308" y="5528266"/>
              <a:ext cx="2330272" cy="248075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 rot="10800000">
              <a:off x="5367865" y="4232122"/>
              <a:ext cx="338554" cy="864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Control_5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 rot="10800000">
              <a:off x="5583889" y="4232122"/>
              <a:ext cx="338554" cy="864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Control_6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 rot="10800000">
              <a:off x="4957301" y="4232122"/>
              <a:ext cx="338554" cy="864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Mix_1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 rot="10800000">
              <a:off x="5173326" y="4232122"/>
              <a:ext cx="338554" cy="864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Mix_2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10800000">
              <a:off x="5965412" y="3288097"/>
              <a:ext cx="338554" cy="18081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YIV-906+Anti-PD1group_1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 rot="10800000">
              <a:off x="6130914" y="3368025"/>
              <a:ext cx="338554" cy="172819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YIV-906+Anti-PD1group_2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 rot="10800000">
              <a:off x="6541476" y="3288097"/>
              <a:ext cx="338554" cy="18081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YIV-906+Anti-PD1group_4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 rot="10800000">
              <a:off x="6757500" y="3307050"/>
              <a:ext cx="338554" cy="17891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YIV-906+Anti-PD1group_5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 rot="10800000">
              <a:off x="6923002" y="3205725"/>
              <a:ext cx="338554" cy="189049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YIV-906+Anti-PD1group_6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 rot="10800000">
              <a:off x="7139026" y="3229525"/>
              <a:ext cx="338554" cy="186669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YIV-906+Anti-PD1group_7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 rot="10800000">
              <a:off x="5770875" y="4232122"/>
              <a:ext cx="338554" cy="864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prstClr val="black"/>
                  </a:solidFill>
                </a:rPr>
                <a:t>Control_7</a:t>
              </a:r>
              <a:endParaRPr lang="zh-CN" altLang="en-US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536504" y="5013176"/>
              <a:ext cx="4572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altLang="zh-CN" sz="1400" b="1" dirty="0" err="1">
                  <a:solidFill>
                    <a:prstClr val="black"/>
                  </a:solidFill>
                </a:rPr>
                <a:t>iNOS</a:t>
              </a:r>
              <a:endParaRPr lang="en-US" altLang="zh-CN" sz="1400" b="1" dirty="0">
                <a:solidFill>
                  <a:prstClr val="black"/>
                </a:solidFill>
              </a:endParaRP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Arg1</a:t>
              </a:r>
            </a:p>
            <a:p>
              <a:pPr lvl="0"/>
              <a:r>
                <a:rPr lang="en-US" altLang="zh-CN" sz="1400" b="1" dirty="0">
                  <a:solidFill>
                    <a:prstClr val="black"/>
                  </a:solidFill>
                </a:rPr>
                <a:t>H3</a:t>
              </a: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108707" y="-36676"/>
            <a:ext cx="2471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5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16454" y="961439"/>
            <a:ext cx="32412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B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DC884C4-BBE2-481A-B884-DB5260EA3484}"/>
              </a:ext>
            </a:extLst>
          </p:cNvPr>
          <p:cNvSpPr/>
          <p:nvPr/>
        </p:nvSpPr>
        <p:spPr>
          <a:xfrm>
            <a:off x="4283968" y="260648"/>
            <a:ext cx="3744416" cy="56166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3EF988-2AC8-4570-9625-73BE1290A6A6}"/>
              </a:ext>
            </a:extLst>
          </p:cNvPr>
          <p:cNvSpPr txBox="1"/>
          <p:nvPr/>
        </p:nvSpPr>
        <p:spPr>
          <a:xfrm>
            <a:off x="4427984" y="26064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0018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409950" y="1595438"/>
          <a:ext cx="2498725" cy="255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8" name="Prism 7" r:id="rId3" imgW="3334136" imgH="3404536" progId="Prism7.Document">
                  <p:embed/>
                </p:oleObj>
              </mc:Choice>
              <mc:Fallback>
                <p:oleObj name="Prism 7" r:id="rId3" imgW="3334136" imgH="3404536" progId="Prism7.Document">
                  <p:embed/>
                  <p:pic>
                    <p:nvPicPr>
                      <p:cNvPr id="5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1595438"/>
                        <a:ext cx="2498725" cy="2554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967413" y="1597025"/>
          <a:ext cx="2506662" cy="254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9" name="Prism 7" r:id="rId5" imgW="3343500" imgH="3396973" progId="Prism7.Document">
                  <p:embed/>
                </p:oleObj>
              </mc:Choice>
              <mc:Fallback>
                <p:oleObj name="Prism 7" r:id="rId5" imgW="3343500" imgH="3396973" progId="Prism7.Document">
                  <p:embed/>
                  <p:pic>
                    <p:nvPicPr>
                      <p:cNvPr id="6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1597025"/>
                        <a:ext cx="2506662" cy="254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755576" y="4690258"/>
            <a:ext cx="7718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+mj-lt"/>
              </a:rPr>
              <a:t>Figure S6. Effect of </a:t>
            </a:r>
            <a:r>
              <a:rPr lang="en-US" altLang="zh-CN" sz="1200" dirty="0" err="1">
                <a:latin typeface="+mj-lt"/>
              </a:rPr>
              <a:t>YIV</a:t>
            </a:r>
            <a:r>
              <a:rPr lang="en-US" altLang="zh-CN" sz="1200" dirty="0">
                <a:latin typeface="+mj-lt"/>
              </a:rPr>
              <a:t>-906 and/or Anti-PD1 treatment on </a:t>
            </a:r>
            <a:r>
              <a:rPr lang="en-US" altLang="zh-CN" sz="1200" dirty="0" err="1">
                <a:latin typeface="+mj-lt"/>
              </a:rPr>
              <a:t>IFN</a:t>
            </a:r>
            <a:r>
              <a:rPr lang="zh-CN" altLang="zh-CN" sz="1200" dirty="0">
                <a:latin typeface="+mj-lt"/>
              </a:rPr>
              <a:t>α</a:t>
            </a:r>
            <a:r>
              <a:rPr lang="en-US" altLang="zh-CN" sz="1200" dirty="0">
                <a:latin typeface="+mj-lt"/>
              </a:rPr>
              <a:t> (</a:t>
            </a:r>
            <a:r>
              <a:rPr lang="en-US" altLang="zh-CN" sz="1200" b="1" dirty="0">
                <a:latin typeface="+mj-lt"/>
              </a:rPr>
              <a:t>A</a:t>
            </a:r>
            <a:r>
              <a:rPr lang="en-US" altLang="zh-CN" sz="1200" dirty="0">
                <a:latin typeface="+mj-lt"/>
              </a:rPr>
              <a:t>), IFN</a:t>
            </a:r>
            <a:r>
              <a:rPr lang="zh-CN" altLang="zh-CN" sz="1200" dirty="0">
                <a:latin typeface="+mj-lt"/>
              </a:rPr>
              <a:t>β</a:t>
            </a:r>
            <a:r>
              <a:rPr lang="en-US" altLang="zh-CN" sz="1200" dirty="0">
                <a:latin typeface="+mj-lt"/>
              </a:rPr>
              <a:t> (</a:t>
            </a:r>
            <a:r>
              <a:rPr lang="en-US" altLang="zh-CN" sz="1200" b="1" dirty="0">
                <a:latin typeface="+mj-lt"/>
              </a:rPr>
              <a:t>B</a:t>
            </a:r>
            <a:r>
              <a:rPr lang="en-US" altLang="zh-CN" sz="1200" dirty="0">
                <a:latin typeface="+mj-lt"/>
              </a:rPr>
              <a:t>), IFN</a:t>
            </a:r>
            <a:r>
              <a:rPr lang="zh-CN" altLang="zh-CN" sz="1200" dirty="0">
                <a:latin typeface="+mj-lt"/>
              </a:rPr>
              <a:t>γ </a:t>
            </a:r>
            <a:r>
              <a:rPr lang="en-US" altLang="zh-CN" sz="1200" dirty="0">
                <a:latin typeface="+mj-lt"/>
              </a:rPr>
              <a:t>(</a:t>
            </a:r>
            <a:r>
              <a:rPr lang="en-US" altLang="zh-CN" sz="1200" b="1" dirty="0">
                <a:latin typeface="+mj-lt"/>
              </a:rPr>
              <a:t>C</a:t>
            </a:r>
            <a:r>
              <a:rPr lang="en-US" altLang="zh-CN" sz="1200" dirty="0">
                <a:latin typeface="+mj-lt"/>
              </a:rPr>
              <a:t>) mRNA expression in </a:t>
            </a:r>
            <a:r>
              <a:rPr lang="en-US" altLang="zh-CN" sz="1200" dirty="0" err="1">
                <a:latin typeface="+mj-lt"/>
              </a:rPr>
              <a:t>Hepa</a:t>
            </a:r>
            <a:r>
              <a:rPr lang="en-US" altLang="zh-CN" sz="1200" dirty="0">
                <a:latin typeface="+mj-lt"/>
              </a:rPr>
              <a:t> 1-6 tumor. The mRNA expression of IFN</a:t>
            </a:r>
            <a:r>
              <a:rPr lang="zh-CN" altLang="zh-CN" sz="1200" dirty="0">
                <a:latin typeface="+mj-lt"/>
              </a:rPr>
              <a:t>α</a:t>
            </a:r>
            <a:r>
              <a:rPr lang="en-US" altLang="zh-CN" sz="1200" dirty="0">
                <a:latin typeface="+mj-lt"/>
              </a:rPr>
              <a:t>, IFN</a:t>
            </a:r>
            <a:r>
              <a:rPr lang="zh-CN" altLang="zh-CN" sz="1200" dirty="0">
                <a:latin typeface="+mj-lt"/>
              </a:rPr>
              <a:t>β </a:t>
            </a:r>
            <a:r>
              <a:rPr lang="en-US" altLang="zh-CN" sz="1200" dirty="0">
                <a:latin typeface="+mj-lt"/>
              </a:rPr>
              <a:t>and IFN</a:t>
            </a:r>
            <a:r>
              <a:rPr lang="zh-CN" altLang="zh-CN" sz="1200" dirty="0">
                <a:latin typeface="+mj-lt"/>
              </a:rPr>
              <a:t>γ </a:t>
            </a:r>
            <a:r>
              <a:rPr lang="en-US" altLang="zh-CN" sz="1200" dirty="0">
                <a:latin typeface="+mj-lt"/>
              </a:rPr>
              <a:t>were determined by RT-</a:t>
            </a:r>
            <a:r>
              <a:rPr lang="en-US" altLang="zh-CN" sz="1200" dirty="0" err="1">
                <a:latin typeface="+mj-lt"/>
              </a:rPr>
              <a:t>qPCR</a:t>
            </a:r>
            <a:r>
              <a:rPr lang="en-US" altLang="zh-CN" sz="1200" dirty="0">
                <a:latin typeface="+mj-lt"/>
              </a:rPr>
              <a:t> following treatment at day 4. T-test P values were shown in the graph.</a:t>
            </a:r>
            <a:r>
              <a:rPr lang="en-US" sz="1200" dirty="0">
                <a:solidFill>
                  <a:prstClr val="black"/>
                </a:solidFill>
              </a:rPr>
              <a:t> Details of experimental procedures are given in Materials and Methods.</a:t>
            </a:r>
            <a:endParaRPr lang="zh-CN" altLang="zh-CN" sz="12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13983"/>
            <a:ext cx="2494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6. </a:t>
            </a:r>
          </a:p>
        </p:txBody>
      </p:sp>
      <p:graphicFrame>
        <p:nvGraphicFramePr>
          <p:cNvPr id="10" name="对象 3"/>
          <p:cNvGraphicFramePr>
            <a:graphicFrameLocks noChangeAspect="1"/>
          </p:cNvGraphicFramePr>
          <p:nvPr/>
        </p:nvGraphicFramePr>
        <p:xfrm>
          <a:off x="755576" y="1597025"/>
          <a:ext cx="2509837" cy="257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0" name="Prism 7" r:id="rId7" imgW="3346381" imgH="3438450" progId="Prism7.Document">
                  <p:link updateAutomatic="1"/>
                </p:oleObj>
              </mc:Choice>
              <mc:Fallback>
                <p:oleObj name="Prism 7" r:id="rId7" imgW="3346381" imgH="3438450" progId="Prism7.Document">
                  <p:link updateAutomatic="1"/>
                  <p:pic>
                    <p:nvPicPr>
                      <p:cNvPr id="1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597025"/>
                        <a:ext cx="2509837" cy="257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27584" y="1410772"/>
            <a:ext cx="549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                                                 B                                            C</a:t>
            </a:r>
          </a:p>
        </p:txBody>
      </p:sp>
    </p:spTree>
    <p:extLst>
      <p:ext uri="{BB962C8B-B14F-4D97-AF65-F5344CB8AC3E}">
        <p14:creationId xmlns:p14="http://schemas.microsoft.com/office/powerpoint/2010/main" val="38232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79512" y="28884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7</a:t>
            </a:r>
          </a:p>
        </p:txBody>
      </p:sp>
      <p:sp>
        <p:nvSpPr>
          <p:cNvPr id="6" name="矩形 5"/>
          <p:cNvSpPr/>
          <p:nvPr/>
        </p:nvSpPr>
        <p:spPr>
          <a:xfrm>
            <a:off x="397273" y="4437112"/>
            <a:ext cx="847203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Figure  S7. Impact of YIV-906 on the proteins of the IFNg signaling pathway. (A) Western blot analysis for the effect of YIV-906GU on the action of IFNg on IFNg signaling of BMDMs. (B) Western blot analysis for the effect of YIV-906GU on the action of IL4 on IL4 signaling of BMDMs. Bone marrow cells were cultured in the presence of murine M-CSF (</a:t>
            </a:r>
            <a:r>
              <a:rPr lang="en-US" altLang="zh-CN" sz="1400" dirty="0" err="1"/>
              <a:t>10ng</a:t>
            </a:r>
            <a:r>
              <a:rPr lang="en-US" altLang="zh-CN" sz="1400" dirty="0"/>
              <a:t>/ml) for 7 days cultured and then IFNg </a:t>
            </a:r>
            <a:r>
              <a:rPr lang="en-US" altLang="zh-CN" sz="1400" dirty="0" err="1"/>
              <a:t>10ng</a:t>
            </a:r>
            <a:r>
              <a:rPr lang="en-US" altLang="zh-CN" sz="1400" dirty="0"/>
              <a:t>/ml to induce polarization to </a:t>
            </a:r>
            <a:r>
              <a:rPr lang="en-US" altLang="zh-CN" sz="1400" dirty="0" err="1"/>
              <a:t>M1</a:t>
            </a:r>
            <a:r>
              <a:rPr lang="en-US" altLang="zh-CN" sz="1400" dirty="0"/>
              <a:t>-like macrophage while </a:t>
            </a:r>
            <a:r>
              <a:rPr lang="en-US" altLang="zh-CN" sz="1400" dirty="0" err="1"/>
              <a:t>M2</a:t>
            </a:r>
            <a:r>
              <a:rPr lang="en-US" altLang="zh-CN" sz="1400" dirty="0"/>
              <a:t> like macrophage were induced by IL-4 </a:t>
            </a:r>
            <a:r>
              <a:rPr lang="en-US" altLang="zh-CN" sz="1400" dirty="0" err="1"/>
              <a:t>20ng</a:t>
            </a:r>
            <a:r>
              <a:rPr lang="en-US" altLang="zh-CN" sz="1400" dirty="0"/>
              <a:t>/ml for </a:t>
            </a:r>
            <a:r>
              <a:rPr lang="en-US" altLang="zh-CN" sz="1400" dirty="0" err="1"/>
              <a:t>24h</a:t>
            </a:r>
            <a:r>
              <a:rPr lang="en-US" altLang="zh-CN" sz="1400" dirty="0"/>
              <a:t> with or without </a:t>
            </a:r>
            <a:r>
              <a:rPr lang="en-US" altLang="zh-CN" sz="1400" dirty="0" err="1"/>
              <a:t>YIV</a:t>
            </a:r>
            <a:r>
              <a:rPr lang="en-US" altLang="zh-CN" sz="1400" dirty="0"/>
              <a:t>-906. </a:t>
            </a:r>
            <a:r>
              <a:rPr lang="en-US" altLang="zh-CN" sz="1400" dirty="0" err="1"/>
              <a:t>Portein</a:t>
            </a:r>
            <a:r>
              <a:rPr lang="en-US" altLang="zh-CN" sz="1400" dirty="0"/>
              <a:t> expression or phosphorylation were detected with western blotting. Histone </a:t>
            </a:r>
            <a:r>
              <a:rPr lang="en-US" altLang="zh-CN" sz="1400" dirty="0" err="1"/>
              <a:t>H3</a:t>
            </a:r>
            <a:r>
              <a:rPr lang="en-US" altLang="zh-CN" sz="1400" dirty="0"/>
              <a:t> was used for normalization of protein loading. Details of experimental procedures are given in Materials and Methods.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6672"/>
            <a:ext cx="2175722" cy="374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8680"/>
            <a:ext cx="2652843" cy="288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548680"/>
            <a:ext cx="2770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                                           B</a:t>
            </a:r>
          </a:p>
        </p:txBody>
      </p:sp>
    </p:spTree>
    <p:extLst>
      <p:ext uri="{BB962C8B-B14F-4D97-AF65-F5344CB8AC3E}">
        <p14:creationId xmlns:p14="http://schemas.microsoft.com/office/powerpoint/2010/main" val="124509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371340"/>
              </p:ext>
            </p:extLst>
          </p:nvPr>
        </p:nvGraphicFramePr>
        <p:xfrm>
          <a:off x="1835696" y="1340768"/>
          <a:ext cx="2624309" cy="2904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02" name="Prism 7" r:id="rId3" imgW="3499079" imgH="3872736" progId="Prism7.Document">
                  <p:embed/>
                </p:oleObj>
              </mc:Choice>
              <mc:Fallback>
                <p:oleObj name="Prism 7" r:id="rId3" imgW="3499079" imgH="3872736" progId="Prism7.Document">
                  <p:embed/>
                  <p:pic>
                    <p:nvPicPr>
                      <p:cNvPr id="12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340768"/>
                        <a:ext cx="2624309" cy="2904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846095"/>
              </p:ext>
            </p:extLst>
          </p:nvPr>
        </p:nvGraphicFramePr>
        <p:xfrm>
          <a:off x="4588421" y="1311232"/>
          <a:ext cx="2562456" cy="2904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03" name="Prism 7" r:id="rId5" imgW="3416608" imgH="3872736" progId="Prism7.Document">
                  <p:embed/>
                </p:oleObj>
              </mc:Choice>
              <mc:Fallback>
                <p:oleObj name="Prism 7" r:id="rId5" imgW="3416608" imgH="3872736" progId="Prism7.Document">
                  <p:embed/>
                  <p:pic>
                    <p:nvPicPr>
                      <p:cNvPr id="15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8421" y="1311232"/>
                        <a:ext cx="2562456" cy="2904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/>
          <p:cNvSpPr/>
          <p:nvPr/>
        </p:nvSpPr>
        <p:spPr>
          <a:xfrm>
            <a:off x="251520" y="4653136"/>
            <a:ext cx="9004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Figure S8. Effect of YIV-906/GU on </a:t>
            </a:r>
            <a:r>
              <a:rPr lang="en-US" altLang="zh-CN" sz="1200" dirty="0" err="1"/>
              <a:t>IFNb</a:t>
            </a:r>
            <a:r>
              <a:rPr lang="en-US" altLang="zh-CN" sz="1200" dirty="0"/>
              <a:t> and target genes expression of IFNg. Effect of YIV-906/GU in the presence of IFNg on mRNA expression of  IL15RA and ICAM (downstream of IFNg). Bone marrow cells</a:t>
            </a:r>
            <a:r>
              <a:rPr lang="en-US" altLang="zh-CN" sz="1200" dirty="0">
                <a:solidFill>
                  <a:prstClr val="black"/>
                </a:solidFill>
              </a:rPr>
              <a:t> were cultured in the presence of murine M-CSF (10ng/ml) for 7 days, and then cultured with YIV-906/GU in presence or absent of IFNg 10ng/ml The mRNA expression were determined by RT-qPCR following treatment at day 8. Details of experimental procedures are given in Materials and Methods.</a:t>
            </a:r>
            <a:endParaRPr lang="zh-CN" altLang="zh-CN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0198" y="80297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7F5516-3F5A-4E44-98E1-ECD6813EB2D0}"/>
              </a:ext>
            </a:extLst>
          </p:cNvPr>
          <p:cNvSpPr txBox="1"/>
          <p:nvPr/>
        </p:nvSpPr>
        <p:spPr>
          <a:xfrm>
            <a:off x="1907704" y="1196752"/>
            <a:ext cx="340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                                                        B</a:t>
            </a:r>
          </a:p>
        </p:txBody>
      </p:sp>
    </p:spTree>
    <p:extLst>
      <p:ext uri="{BB962C8B-B14F-4D97-AF65-F5344CB8AC3E}">
        <p14:creationId xmlns:p14="http://schemas.microsoft.com/office/powerpoint/2010/main" val="2511180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677" y="1512922"/>
            <a:ext cx="15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Raw cell 264.7</a:t>
            </a:r>
            <a:endParaRPr lang="zh-CN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16632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9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357814" y="1909678"/>
          <a:ext cx="6711950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6" name="Worksheet" r:id="rId3" imgW="6711842" imgH="1593965" progId="Excel.Sheet.12">
                  <p:embed/>
                </p:oleObj>
              </mc:Choice>
              <mc:Fallback>
                <p:oleObj name="Worksheet" r:id="rId3" imgW="6711842" imgH="1593965" progId="Excel.Shee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7814" y="1909678"/>
                        <a:ext cx="6711950" cy="159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107504" y="3789040"/>
            <a:ext cx="90042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Figure S9. Effect of </a:t>
            </a:r>
            <a:r>
              <a:rPr lang="en-US" altLang="zh-CN" sz="1400" dirty="0" err="1"/>
              <a:t>YIV</a:t>
            </a:r>
            <a:r>
              <a:rPr lang="en-US" altLang="zh-CN" sz="1400" dirty="0"/>
              <a:t>-906 or </a:t>
            </a:r>
            <a:r>
              <a:rPr lang="en-US" altLang="zh-CN" sz="1400" dirty="0" err="1"/>
              <a:t>YIV-906GU</a:t>
            </a:r>
            <a:r>
              <a:rPr lang="en-US" altLang="zh-CN" sz="1400" dirty="0"/>
              <a:t> on the action of </a:t>
            </a:r>
            <a:r>
              <a:rPr lang="en-US" altLang="zh-CN" sz="1400" dirty="0" err="1"/>
              <a:t>INFg</a:t>
            </a:r>
            <a:r>
              <a:rPr lang="en-US" altLang="zh-CN" sz="1400" dirty="0"/>
              <a:t> to polarize Raw cell 264.7 into M1-like macrophage. 906 could potentiate </a:t>
            </a:r>
            <a:r>
              <a:rPr lang="en-US" altLang="zh-CN" sz="1400" dirty="0" err="1"/>
              <a:t>IFNg</a:t>
            </a:r>
            <a:r>
              <a:rPr lang="en-US" altLang="zh-CN" sz="1400" dirty="0"/>
              <a:t> to induce MCP1, </a:t>
            </a:r>
            <a:r>
              <a:rPr lang="en-US" altLang="zh-CN" sz="1400" dirty="0" err="1"/>
              <a:t>TNFa</a:t>
            </a:r>
            <a:r>
              <a:rPr lang="en-US" altLang="zh-CN" sz="1400" dirty="0"/>
              <a:t> and </a:t>
            </a:r>
            <a:r>
              <a:rPr lang="en-US" altLang="zh-CN" sz="1400" dirty="0" err="1"/>
              <a:t>iNOS</a:t>
            </a:r>
            <a:r>
              <a:rPr lang="en-US" altLang="zh-CN" sz="1400" dirty="0"/>
              <a:t> (M1 related genes). Raw cell 264.7 were cultured in the presence of murine M-CSF (10ng/ml) for 3 days, and then cultured in presence with </a:t>
            </a:r>
            <a:r>
              <a:rPr lang="en-US" altLang="zh-CN" sz="1400" dirty="0" err="1"/>
              <a:t>IFNg</a:t>
            </a:r>
            <a:r>
              <a:rPr lang="en-US" altLang="zh-CN" sz="1400" dirty="0"/>
              <a:t> 10ng/ml to induce polarization to M1-like macrophage for 24h. The mRNA expression were determined by RT-</a:t>
            </a:r>
            <a:r>
              <a:rPr lang="en-US" altLang="zh-CN" sz="1400" dirty="0" err="1"/>
              <a:t>qPCR</a:t>
            </a:r>
            <a:r>
              <a:rPr lang="en-US" altLang="zh-CN" sz="1400" dirty="0"/>
              <a:t> following treatment at day 8.</a:t>
            </a:r>
            <a:endParaRPr lang="zh-CN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254035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12186</TotalTime>
  <Words>959</Words>
  <Application>Microsoft Office PowerPoint</Application>
  <PresentationFormat>On-screen Show (4:3)</PresentationFormat>
  <Paragraphs>104</Paragraphs>
  <Slides>9</Slides>
  <Notes>0</Notes>
  <HiddenSlides>0</HiddenSlides>
  <MMClips>0</MMClips>
  <ScaleCrop>false</ScaleCrop>
  <HeadingPairs>
    <vt:vector size="10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Helvetica</vt:lpstr>
      <vt:lpstr>Office 主题​​</vt:lpstr>
      <vt:lpstr>file:///E:\906\PDL1\Hapa1-6\summary%20qPCR%20Hapa%201-6%204%20days%20jan-26-2017.pzfx!G34</vt:lpstr>
      <vt:lpstr>Prism 7</vt:lpstr>
      <vt:lpstr>Prism 8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PHY906 enhanced the anti-tumor function of anti-PD1 by potentiating M1 polarization of macrophages</dc:title>
  <dc:creator>Yangxiaochen</dc:creator>
  <cp:lastModifiedBy>Wing LAM</cp:lastModifiedBy>
  <cp:revision>285</cp:revision>
  <cp:lastPrinted>2020-10-08T15:42:43Z</cp:lastPrinted>
  <dcterms:created xsi:type="dcterms:W3CDTF">2018-08-16T14:25:26Z</dcterms:created>
  <dcterms:modified xsi:type="dcterms:W3CDTF">2020-10-25T23:35:57Z</dcterms:modified>
</cp:coreProperties>
</file>