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8" r:id="rId3"/>
    <p:sldId id="277" r:id="rId4"/>
    <p:sldId id="257" r:id="rId5"/>
    <p:sldId id="261" r:id="rId6"/>
    <p:sldId id="262" r:id="rId7"/>
    <p:sldId id="263" r:id="rId8"/>
    <p:sldId id="264" r:id="rId9"/>
    <p:sldId id="273" r:id="rId10"/>
    <p:sldId id="266" r:id="rId11"/>
    <p:sldId id="267" r:id="rId12"/>
    <p:sldId id="268" r:id="rId13"/>
    <p:sldId id="269" r:id="rId14"/>
    <p:sldId id="270" r:id="rId15"/>
    <p:sldId id="271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28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5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3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1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58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6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55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6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40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5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2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1F3C8-1349-4D52-9A78-C604098D364D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09702-6E43-43A8-84D2-3BCC9BB4C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7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3267" y="27479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Policy Changes for selection of insecticide for IRS, in the Lake Zone, Tanzania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58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647" y="727383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080" y="2373329"/>
            <a:ext cx="2410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Karagwe</a:t>
            </a:r>
            <a:r>
              <a:rPr lang="en-US" dirty="0" smtClean="0"/>
              <a:t> DC       98.5%</a:t>
            </a:r>
          </a:p>
          <a:p>
            <a:r>
              <a:rPr lang="en-US" dirty="0" err="1" smtClean="0"/>
              <a:t>Muleba</a:t>
            </a:r>
            <a:r>
              <a:rPr lang="en-US" dirty="0" smtClean="0"/>
              <a:t> DC        98.7%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271174" y="8480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2006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150760" y="361940"/>
            <a:ext cx="1958881" cy="771512"/>
            <a:chOff x="4150760" y="380413"/>
            <a:chExt cx="1958881" cy="771512"/>
          </a:xfrm>
        </p:grpSpPr>
        <p:sp>
          <p:nvSpPr>
            <p:cNvPr id="25" name="TextBox 24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71514" y="753938"/>
            <a:ext cx="3305420" cy="748764"/>
            <a:chOff x="472611" y="2495025"/>
            <a:chExt cx="3305420" cy="748764"/>
          </a:xfrm>
        </p:grpSpPr>
        <p:sp>
          <p:nvSpPr>
            <p:cNvPr id="28" name="TextBox 27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8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71513" y="1788007"/>
            <a:ext cx="288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Council / Spray coverage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647" y="727383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080" y="2373329"/>
            <a:ext cx="2410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Karagwe</a:t>
            </a:r>
            <a:r>
              <a:rPr lang="en-US" dirty="0" smtClean="0"/>
              <a:t> DC       98.5%</a:t>
            </a:r>
          </a:p>
          <a:p>
            <a:r>
              <a:rPr lang="en-US" dirty="0" err="1" smtClean="0"/>
              <a:t>Muleba</a:t>
            </a:r>
            <a:r>
              <a:rPr lang="en-US" dirty="0" smtClean="0"/>
              <a:t> DC        98.7%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271174" y="8480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150760" y="361940"/>
            <a:ext cx="1958881" cy="771512"/>
            <a:chOff x="4150760" y="380413"/>
            <a:chExt cx="1958881" cy="771512"/>
          </a:xfrm>
        </p:grpSpPr>
        <p:sp>
          <p:nvSpPr>
            <p:cNvPr id="25" name="TextBox 24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71514" y="753938"/>
            <a:ext cx="3305420" cy="748764"/>
            <a:chOff x="472611" y="2495025"/>
            <a:chExt cx="3305420" cy="748764"/>
          </a:xfrm>
        </p:grpSpPr>
        <p:sp>
          <p:nvSpPr>
            <p:cNvPr id="28" name="TextBox 27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8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71513" y="1788007"/>
            <a:ext cx="288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Council / Spray coverage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9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647" y="727383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080" y="2373329"/>
            <a:ext cx="2410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Karagwe</a:t>
            </a:r>
            <a:r>
              <a:rPr lang="en-US" dirty="0" smtClean="0"/>
              <a:t> DC       98.5%</a:t>
            </a:r>
          </a:p>
          <a:p>
            <a:r>
              <a:rPr lang="en-US" dirty="0" err="1" smtClean="0"/>
              <a:t>Muleba</a:t>
            </a:r>
            <a:r>
              <a:rPr lang="en-US" dirty="0" smtClean="0"/>
              <a:t> DC        98.7%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271174" y="8480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2008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150760" y="361940"/>
            <a:ext cx="1958881" cy="771512"/>
            <a:chOff x="4150760" y="380413"/>
            <a:chExt cx="1958881" cy="771512"/>
          </a:xfrm>
        </p:grpSpPr>
        <p:sp>
          <p:nvSpPr>
            <p:cNvPr id="25" name="TextBox 24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71514" y="753938"/>
            <a:ext cx="3305420" cy="748764"/>
            <a:chOff x="472611" y="2495025"/>
            <a:chExt cx="3305420" cy="748764"/>
          </a:xfrm>
        </p:grpSpPr>
        <p:sp>
          <p:nvSpPr>
            <p:cNvPr id="28" name="TextBox 27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8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71513" y="1788007"/>
            <a:ext cx="288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Council / Spray coverage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987538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038299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359595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987538"/>
            <a:ext cx="5414906" cy="5040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37201" y="4245777"/>
            <a:ext cx="2959141" cy="2246769"/>
            <a:chOff x="437202" y="4410164"/>
            <a:chExt cx="2460110" cy="2246769"/>
          </a:xfrm>
        </p:grpSpPr>
        <p:sp>
          <p:nvSpPr>
            <p:cNvPr id="3" name="Rectangle 2"/>
            <p:cNvSpPr/>
            <p:nvPr/>
          </p:nvSpPr>
          <p:spPr>
            <a:xfrm>
              <a:off x="437202" y="4410164"/>
              <a:ext cx="1571333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err="1" smtClean="0"/>
                <a:t>Biharamulo</a:t>
              </a:r>
              <a:r>
                <a:rPr lang="en-US" sz="2000" dirty="0" smtClean="0"/>
                <a:t> DC</a:t>
              </a:r>
            </a:p>
            <a:p>
              <a:r>
                <a:rPr lang="en-US" sz="2000" dirty="0" err="1" smtClean="0"/>
                <a:t>Bukoba</a:t>
              </a:r>
              <a:r>
                <a:rPr lang="en-US" sz="2000" dirty="0" smtClean="0"/>
                <a:t> DC</a:t>
              </a:r>
            </a:p>
            <a:p>
              <a:r>
                <a:rPr lang="en-US" sz="2000" dirty="0" err="1" smtClean="0"/>
                <a:t>Karagwe</a:t>
              </a:r>
              <a:r>
                <a:rPr lang="en-US" sz="2000" dirty="0" smtClean="0"/>
                <a:t> DC</a:t>
              </a:r>
            </a:p>
            <a:p>
              <a:r>
                <a:rPr lang="en-US" sz="2000" dirty="0" err="1" smtClean="0"/>
                <a:t>Missenyi</a:t>
              </a:r>
              <a:r>
                <a:rPr lang="en-US" sz="2000" dirty="0" smtClean="0"/>
                <a:t> DC</a:t>
              </a:r>
            </a:p>
            <a:p>
              <a:r>
                <a:rPr lang="en-US" sz="2000" dirty="0" err="1" smtClean="0"/>
                <a:t>Muleba</a:t>
              </a:r>
              <a:r>
                <a:rPr lang="en-US" sz="2000" dirty="0" smtClean="0"/>
                <a:t> DC</a:t>
              </a:r>
            </a:p>
            <a:p>
              <a:r>
                <a:rPr lang="en-US" sz="2000" dirty="0" err="1" smtClean="0"/>
                <a:t>Ngara</a:t>
              </a:r>
              <a:r>
                <a:rPr lang="en-US" sz="2000" dirty="0" smtClean="0"/>
                <a:t> DC</a:t>
              </a:r>
              <a:endParaRPr lang="en-US" sz="20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108098" y="4437599"/>
              <a:ext cx="78921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smtClean="0"/>
                <a:t>97.3%</a:t>
              </a:r>
            </a:p>
            <a:p>
              <a:r>
                <a:rPr lang="en-US" sz="2000" dirty="0" smtClean="0"/>
                <a:t>95.5%</a:t>
              </a:r>
            </a:p>
            <a:p>
              <a:r>
                <a:rPr lang="en-US" sz="2000" dirty="0" smtClean="0"/>
                <a:t>96.8%</a:t>
              </a:r>
            </a:p>
            <a:p>
              <a:r>
                <a:rPr lang="en-US" sz="2000" dirty="0" smtClean="0"/>
                <a:t>95.2%</a:t>
              </a:r>
            </a:p>
            <a:p>
              <a:r>
                <a:rPr lang="en-US" sz="2000" dirty="0" smtClean="0"/>
                <a:t>95.8%</a:t>
              </a:r>
            </a:p>
            <a:p>
              <a:r>
                <a:rPr lang="en-US" sz="2000" dirty="0" smtClean="0"/>
                <a:t>89.1%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 flipH="1">
            <a:off x="271174" y="8480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2009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150760" y="361940"/>
            <a:ext cx="1958881" cy="771512"/>
            <a:chOff x="4150760" y="380413"/>
            <a:chExt cx="1958881" cy="771512"/>
          </a:xfrm>
        </p:grpSpPr>
        <p:sp>
          <p:nvSpPr>
            <p:cNvPr id="19" name="TextBox 18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71514" y="753938"/>
            <a:ext cx="3305420" cy="748764"/>
            <a:chOff x="472611" y="2495025"/>
            <a:chExt cx="3305420" cy="748764"/>
          </a:xfrm>
        </p:grpSpPr>
        <p:sp>
          <p:nvSpPr>
            <p:cNvPr id="22" name="TextBox 21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028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0046" y="2087582"/>
            <a:ext cx="17554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dirty="0" smtClean="0"/>
              <a:t>Biharamulo DC</a:t>
            </a:r>
          </a:p>
          <a:p>
            <a:r>
              <a:rPr lang="nn-NO" dirty="0" smtClean="0"/>
              <a:t>Bukoba DC</a:t>
            </a:r>
          </a:p>
          <a:p>
            <a:r>
              <a:rPr lang="nn-NO" dirty="0" smtClean="0"/>
              <a:t>Karagwe DC</a:t>
            </a:r>
          </a:p>
          <a:p>
            <a:r>
              <a:rPr lang="nn-NO" dirty="0" smtClean="0"/>
              <a:t>Missenyi DC</a:t>
            </a:r>
          </a:p>
          <a:p>
            <a:r>
              <a:rPr lang="nn-NO" dirty="0" smtClean="0"/>
              <a:t>Ngara DC</a:t>
            </a:r>
          </a:p>
          <a:p>
            <a:r>
              <a:rPr lang="nn-NO" dirty="0" smtClean="0"/>
              <a:t>Muleba DC</a:t>
            </a:r>
            <a:endParaRPr lang="nn-NO" dirty="0"/>
          </a:p>
        </p:txBody>
      </p:sp>
      <p:sp>
        <p:nvSpPr>
          <p:cNvPr id="3" name="Rectangle 2"/>
          <p:cNvSpPr/>
          <p:nvPr/>
        </p:nvSpPr>
        <p:spPr>
          <a:xfrm>
            <a:off x="1946140" y="2076772"/>
            <a:ext cx="8783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0.944</a:t>
            </a:r>
          </a:p>
          <a:p>
            <a:r>
              <a:rPr lang="en-US" dirty="0" smtClean="0"/>
              <a:t>0.965</a:t>
            </a:r>
          </a:p>
          <a:p>
            <a:r>
              <a:rPr lang="en-US" dirty="0" smtClean="0"/>
              <a:t>0.998</a:t>
            </a:r>
          </a:p>
          <a:p>
            <a:r>
              <a:rPr lang="en-US" dirty="0" smtClean="0"/>
              <a:t>0.939</a:t>
            </a:r>
          </a:p>
          <a:p>
            <a:r>
              <a:rPr lang="en-US" dirty="0" smtClean="0"/>
              <a:t>0.848</a:t>
            </a:r>
          </a:p>
          <a:p>
            <a:r>
              <a:rPr lang="en-US" dirty="0" smtClean="0"/>
              <a:t>0.998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flipH="1">
            <a:off x="271174" y="8480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2010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150760" y="361940"/>
            <a:ext cx="1958881" cy="771512"/>
            <a:chOff x="4150760" y="380413"/>
            <a:chExt cx="1958881" cy="771512"/>
          </a:xfrm>
        </p:grpSpPr>
        <p:sp>
          <p:nvSpPr>
            <p:cNvPr id="18" name="TextBox 17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371514" y="753938"/>
            <a:ext cx="3305420" cy="748764"/>
            <a:chOff x="472611" y="2495025"/>
            <a:chExt cx="3305420" cy="748764"/>
          </a:xfrm>
        </p:grpSpPr>
        <p:sp>
          <p:nvSpPr>
            <p:cNvPr id="21" name="TextBox 20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22" name="Straight Arrow Connector 21"/>
            <p:cNvCxnSpPr>
              <a:stCxn id="21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84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271174" y="177274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2011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7987" y="2154625"/>
            <a:ext cx="14778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Bukoba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Karagwe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Missenyi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Muleba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Muleba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16219" y="3631953"/>
            <a:ext cx="15886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Kwimba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Magu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Missungwi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Sengerema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Ukerewe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43368" y="5102277"/>
            <a:ext cx="14870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Bunda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Musoma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Rorya</a:t>
            </a:r>
            <a:r>
              <a:rPr lang="en-US" dirty="0" smtClean="0"/>
              <a:t> DC</a:t>
            </a:r>
          </a:p>
          <a:p>
            <a:r>
              <a:rPr lang="en-US" dirty="0" smtClean="0"/>
              <a:t>Serengeti DC</a:t>
            </a:r>
          </a:p>
          <a:p>
            <a:r>
              <a:rPr lang="en-US" dirty="0" err="1" smtClean="0"/>
              <a:t>Tarime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052527" y="2143815"/>
            <a:ext cx="8589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0.960</a:t>
            </a:r>
          </a:p>
          <a:p>
            <a:r>
              <a:rPr lang="en-US" dirty="0" smtClean="0"/>
              <a:t>0.997</a:t>
            </a:r>
          </a:p>
          <a:p>
            <a:r>
              <a:rPr lang="en-US" dirty="0" smtClean="0"/>
              <a:t>0.920</a:t>
            </a:r>
          </a:p>
          <a:p>
            <a:r>
              <a:rPr lang="en-US" dirty="0" smtClean="0"/>
              <a:t>0.999</a:t>
            </a:r>
          </a:p>
          <a:p>
            <a:r>
              <a:rPr lang="en-US" dirty="0" smtClean="0"/>
              <a:t>0.932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28897" y="3624949"/>
            <a:ext cx="8034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0.940</a:t>
            </a:r>
          </a:p>
          <a:p>
            <a:r>
              <a:rPr lang="en-US" dirty="0" smtClean="0"/>
              <a:t>0.930</a:t>
            </a:r>
          </a:p>
          <a:p>
            <a:r>
              <a:rPr lang="en-US" dirty="0" smtClean="0"/>
              <a:t>0.920</a:t>
            </a:r>
          </a:p>
          <a:p>
            <a:r>
              <a:rPr lang="en-US" dirty="0" smtClean="0"/>
              <a:t>0.970</a:t>
            </a:r>
          </a:p>
          <a:p>
            <a:r>
              <a:rPr lang="en-US" dirty="0" smtClean="0"/>
              <a:t>0.954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007372" y="5102277"/>
            <a:ext cx="877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0.950</a:t>
            </a:r>
          </a:p>
          <a:p>
            <a:r>
              <a:rPr lang="en-US" dirty="0" smtClean="0"/>
              <a:t>0.920</a:t>
            </a:r>
          </a:p>
          <a:p>
            <a:r>
              <a:rPr lang="en-US" dirty="0" smtClean="0"/>
              <a:t>0.940</a:t>
            </a:r>
          </a:p>
          <a:p>
            <a:r>
              <a:rPr lang="en-US" dirty="0" smtClean="0"/>
              <a:t>0.994</a:t>
            </a:r>
          </a:p>
          <a:p>
            <a:r>
              <a:rPr lang="en-US" dirty="0" smtClean="0"/>
              <a:t>0.969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150760" y="361940"/>
            <a:ext cx="1958881" cy="771512"/>
            <a:chOff x="4150760" y="380413"/>
            <a:chExt cx="1958881" cy="771512"/>
          </a:xfrm>
        </p:grpSpPr>
        <p:sp>
          <p:nvSpPr>
            <p:cNvPr id="18" name="TextBox 17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371514" y="846406"/>
            <a:ext cx="3305420" cy="748764"/>
            <a:chOff x="472611" y="2495025"/>
            <a:chExt cx="3305420" cy="748764"/>
          </a:xfrm>
        </p:grpSpPr>
        <p:sp>
          <p:nvSpPr>
            <p:cNvPr id="21" name="TextBox 20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22" name="Straight Arrow Connector 21"/>
            <p:cNvCxnSpPr>
              <a:stCxn id="21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993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flipH="1">
            <a:off x="271174" y="177274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150760" y="343467"/>
            <a:ext cx="1958881" cy="771512"/>
            <a:chOff x="4150760" y="380413"/>
            <a:chExt cx="1958881" cy="771512"/>
          </a:xfrm>
        </p:grpSpPr>
        <p:sp>
          <p:nvSpPr>
            <p:cNvPr id="14" name="TextBox 13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71514" y="827933"/>
            <a:ext cx="3305420" cy="748764"/>
            <a:chOff x="472611" y="2495025"/>
            <a:chExt cx="3305420" cy="748764"/>
          </a:xfrm>
        </p:grpSpPr>
        <p:sp>
          <p:nvSpPr>
            <p:cNvPr id="17" name="TextBox 16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Lambdacyhalothrin</a:t>
              </a:r>
              <a:r>
                <a:rPr lang="en-US" dirty="0"/>
                <a:t> </a:t>
              </a:r>
              <a:r>
                <a:rPr lang="en-US" dirty="0" smtClean="0"/>
                <a:t>CS </a:t>
              </a:r>
              <a:endParaRPr lang="en-US" dirty="0"/>
            </a:p>
          </p:txBody>
        </p:sp>
        <p:cxnSp>
          <p:nvCxnSpPr>
            <p:cNvPr id="18" name="Straight Arrow Connector 17"/>
            <p:cNvCxnSpPr>
              <a:stCxn id="17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363383" y="1899033"/>
            <a:ext cx="1637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Biharamulo</a:t>
            </a:r>
            <a:r>
              <a:rPr lang="en-US" dirty="0" smtClean="0"/>
              <a:t> DC</a:t>
            </a:r>
          </a:p>
          <a:p>
            <a:r>
              <a:rPr lang="en-US" dirty="0" err="1" smtClean="0">
                <a:solidFill>
                  <a:srgbClr val="002060"/>
                </a:solidFill>
              </a:rPr>
              <a:t>Karagwe</a:t>
            </a:r>
            <a:r>
              <a:rPr lang="en-US" dirty="0" smtClean="0">
                <a:solidFill>
                  <a:srgbClr val="002060"/>
                </a:solidFill>
              </a:rPr>
              <a:t> DC</a:t>
            </a:r>
          </a:p>
          <a:p>
            <a:r>
              <a:rPr lang="en-US" dirty="0" err="1" smtClean="0"/>
              <a:t>Karagwe</a:t>
            </a:r>
            <a:r>
              <a:rPr lang="en-US" dirty="0" smtClean="0"/>
              <a:t> DC</a:t>
            </a:r>
          </a:p>
          <a:p>
            <a:r>
              <a:rPr lang="en-US" dirty="0" err="1" smtClean="0">
                <a:solidFill>
                  <a:srgbClr val="002060"/>
                </a:solidFill>
              </a:rPr>
              <a:t>Muleba</a:t>
            </a:r>
            <a:r>
              <a:rPr lang="en-US" dirty="0" smtClean="0">
                <a:solidFill>
                  <a:srgbClr val="002060"/>
                </a:solidFill>
              </a:rPr>
              <a:t> DC</a:t>
            </a:r>
          </a:p>
          <a:p>
            <a:r>
              <a:rPr lang="en-US" dirty="0" err="1" smtClean="0"/>
              <a:t>Ngara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8288" y="3293343"/>
            <a:ext cx="1637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Sengerema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Ukerewe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38288" y="3843323"/>
            <a:ext cx="1459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Serengeti DC</a:t>
            </a:r>
          </a:p>
          <a:p>
            <a:r>
              <a:rPr lang="en-US" dirty="0" err="1" smtClean="0"/>
              <a:t>Tarime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016910" y="1932321"/>
            <a:ext cx="8866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0.910</a:t>
            </a:r>
          </a:p>
          <a:p>
            <a:r>
              <a:rPr lang="en-US" dirty="0" smtClean="0"/>
              <a:t>0.930</a:t>
            </a:r>
          </a:p>
          <a:p>
            <a:r>
              <a:rPr lang="en-US" dirty="0" smtClean="0"/>
              <a:t>0.936</a:t>
            </a:r>
          </a:p>
          <a:p>
            <a:r>
              <a:rPr lang="en-US" dirty="0" smtClean="0"/>
              <a:t>0.948</a:t>
            </a:r>
          </a:p>
          <a:p>
            <a:r>
              <a:rPr lang="en-US" dirty="0" smtClean="0"/>
              <a:t>0.850</a:t>
            </a:r>
          </a:p>
          <a:p>
            <a:r>
              <a:rPr lang="en-US" dirty="0" smtClean="0"/>
              <a:t>0.940</a:t>
            </a:r>
          </a:p>
          <a:p>
            <a:r>
              <a:rPr lang="en-US" dirty="0" smtClean="0"/>
              <a:t>0.970</a:t>
            </a:r>
          </a:p>
          <a:p>
            <a:r>
              <a:rPr lang="en-US" dirty="0" smtClean="0"/>
              <a:t>0.930</a:t>
            </a:r>
          </a:p>
          <a:p>
            <a:r>
              <a:rPr lang="en-US" dirty="0" smtClean="0"/>
              <a:t>0.910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97532" y="1222156"/>
            <a:ext cx="1628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Bendiocarb WP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0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flipH="1">
            <a:off x="271174" y="16683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150760" y="324994"/>
            <a:ext cx="1958881" cy="771512"/>
            <a:chOff x="4150760" y="380413"/>
            <a:chExt cx="1958881" cy="771512"/>
          </a:xfrm>
        </p:grpSpPr>
        <p:sp>
          <p:nvSpPr>
            <p:cNvPr id="15" name="TextBox 14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368357" y="817494"/>
            <a:ext cx="3305420" cy="748764"/>
            <a:chOff x="472611" y="2495025"/>
            <a:chExt cx="3305420" cy="748764"/>
          </a:xfrm>
        </p:grpSpPr>
        <p:sp>
          <p:nvSpPr>
            <p:cNvPr id="18" name="TextBox 17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</a:rPr>
                <a:t>Bendiocarb WP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9" name="Straight Arrow Connector 18"/>
            <p:cNvCxnSpPr>
              <a:stCxn id="18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284193" y="1155072"/>
            <a:ext cx="180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Deltamethrin</a:t>
            </a:r>
            <a:r>
              <a:rPr lang="en-US" dirty="0" smtClean="0">
                <a:solidFill>
                  <a:srgbClr val="00B050"/>
                </a:solidFill>
              </a:rPr>
              <a:t> WP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6416" y="1944608"/>
            <a:ext cx="14733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Bunda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/>
              <a:t>Bunda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Bunda</a:t>
            </a:r>
            <a:r>
              <a:rPr lang="en-US" dirty="0" smtClean="0"/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Musoma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DC</a:t>
            </a:r>
          </a:p>
          <a:p>
            <a:r>
              <a:rPr lang="en-US" dirty="0" err="1" smtClean="0"/>
              <a:t>Musoma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Musoma</a:t>
            </a:r>
            <a:r>
              <a:rPr lang="en-US" dirty="0" smtClean="0"/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Rorya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/>
              <a:t>Rorya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Rorya</a:t>
            </a:r>
            <a:r>
              <a:rPr lang="en-US" dirty="0" smtClean="0"/>
              <a:t> DC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Serengeti DC</a:t>
            </a:r>
          </a:p>
          <a:p>
            <a:r>
              <a:rPr lang="en-US" dirty="0" smtClean="0"/>
              <a:t>Serengeti DC</a:t>
            </a:r>
          </a:p>
          <a:p>
            <a:r>
              <a:rPr lang="en-US" dirty="0" smtClean="0"/>
              <a:t>Serengeti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Tarime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/>
              <a:t>Tarime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Tarime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688087" y="1943483"/>
            <a:ext cx="84121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0.955</a:t>
            </a:r>
          </a:p>
          <a:p>
            <a:r>
              <a:rPr lang="en-US" dirty="0" smtClean="0"/>
              <a:t>0.917</a:t>
            </a:r>
          </a:p>
          <a:p>
            <a:r>
              <a:rPr lang="en-US" dirty="0" smtClean="0"/>
              <a:t>0.941</a:t>
            </a:r>
          </a:p>
          <a:p>
            <a:r>
              <a:rPr lang="en-US" dirty="0" smtClean="0"/>
              <a:t>0.967</a:t>
            </a:r>
          </a:p>
          <a:p>
            <a:r>
              <a:rPr lang="en-US" dirty="0" smtClean="0"/>
              <a:t>0.990</a:t>
            </a:r>
          </a:p>
          <a:p>
            <a:r>
              <a:rPr lang="en-US" dirty="0" smtClean="0"/>
              <a:t>0.775</a:t>
            </a:r>
          </a:p>
          <a:p>
            <a:r>
              <a:rPr lang="en-US" dirty="0" smtClean="0"/>
              <a:t>0.963</a:t>
            </a:r>
          </a:p>
          <a:p>
            <a:r>
              <a:rPr lang="en-US" dirty="0" smtClean="0"/>
              <a:t>0.867</a:t>
            </a:r>
          </a:p>
          <a:p>
            <a:r>
              <a:rPr lang="en-US" dirty="0" smtClean="0"/>
              <a:t>0.885</a:t>
            </a:r>
          </a:p>
          <a:p>
            <a:r>
              <a:rPr lang="en-US" dirty="0" smtClean="0"/>
              <a:t>0.913</a:t>
            </a:r>
          </a:p>
          <a:p>
            <a:r>
              <a:rPr lang="en-US" dirty="0" smtClean="0"/>
              <a:t>0.960</a:t>
            </a:r>
          </a:p>
          <a:p>
            <a:r>
              <a:rPr lang="en-US" dirty="0" smtClean="0"/>
              <a:t>0.914</a:t>
            </a:r>
          </a:p>
          <a:p>
            <a:r>
              <a:rPr lang="en-US" dirty="0" smtClean="0"/>
              <a:t>0.982</a:t>
            </a:r>
          </a:p>
          <a:p>
            <a:r>
              <a:rPr lang="en-US" dirty="0" smtClean="0"/>
              <a:t>0.942</a:t>
            </a:r>
          </a:p>
          <a:p>
            <a:r>
              <a:rPr lang="en-US" dirty="0" smtClean="0"/>
              <a:t>0.952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3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81208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71174" y="166836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150760" y="306521"/>
            <a:ext cx="1958881" cy="771512"/>
            <a:chOff x="4150760" y="380413"/>
            <a:chExt cx="1958881" cy="771512"/>
          </a:xfrm>
        </p:grpSpPr>
        <p:sp>
          <p:nvSpPr>
            <p:cNvPr id="16" name="TextBox 15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368357" y="799021"/>
            <a:ext cx="3305420" cy="748764"/>
            <a:chOff x="472611" y="2495025"/>
            <a:chExt cx="3305420" cy="748764"/>
          </a:xfrm>
        </p:grpSpPr>
        <p:sp>
          <p:nvSpPr>
            <p:cNvPr id="19" name="TextBox 18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Pirimiphos</a:t>
              </a:r>
              <a:r>
                <a:rPr lang="en-US" dirty="0"/>
                <a:t> Methyl CS</a:t>
              </a:r>
              <a:r>
                <a:rPr lang="en-US" dirty="0" smtClean="0"/>
                <a:t> 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0" name="Straight Arrow Connector 19"/>
            <p:cNvCxnSpPr>
              <a:stCxn id="19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388748" y="1728227"/>
            <a:ext cx="1637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Sengerema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Ukerewe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7285" y="2304380"/>
            <a:ext cx="14962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Bunda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Rorya</a:t>
            </a:r>
            <a:r>
              <a:rPr lang="en-US" dirty="0" smtClean="0"/>
              <a:t> DC</a:t>
            </a:r>
          </a:p>
          <a:p>
            <a:r>
              <a:rPr lang="en-US" dirty="0" smtClean="0"/>
              <a:t>Serengeti DC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082845" y="1728226"/>
            <a:ext cx="757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0.950</a:t>
            </a:r>
          </a:p>
          <a:p>
            <a:r>
              <a:rPr lang="en-US" dirty="0" smtClean="0"/>
              <a:t>0.880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061881" y="2304380"/>
            <a:ext cx="8220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0.910</a:t>
            </a:r>
          </a:p>
          <a:p>
            <a:r>
              <a:rPr lang="en-US" dirty="0" smtClean="0"/>
              <a:t>0.920</a:t>
            </a:r>
          </a:p>
          <a:p>
            <a:r>
              <a:rPr lang="en-US" dirty="0" smtClean="0"/>
              <a:t>0.940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7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8" y="1213496"/>
            <a:ext cx="5544190" cy="504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271174" y="148364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150760" y="306521"/>
            <a:ext cx="1958881" cy="771512"/>
            <a:chOff x="4150760" y="380413"/>
            <a:chExt cx="1958881" cy="771512"/>
          </a:xfrm>
        </p:grpSpPr>
        <p:sp>
          <p:nvSpPr>
            <p:cNvPr id="17" name="TextBox 16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68357" y="799021"/>
            <a:ext cx="3305420" cy="748764"/>
            <a:chOff x="472611" y="2495025"/>
            <a:chExt cx="3305420" cy="748764"/>
          </a:xfrm>
        </p:grpSpPr>
        <p:sp>
          <p:nvSpPr>
            <p:cNvPr id="20" name="TextBox 19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Pirimiphos</a:t>
              </a:r>
              <a:r>
                <a:rPr lang="en-US" dirty="0"/>
                <a:t> Methyl CS</a:t>
              </a:r>
              <a:r>
                <a:rPr lang="en-US" dirty="0" smtClean="0"/>
                <a:t> 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1" name="Straight Arrow Connector 20"/>
            <p:cNvCxnSpPr>
              <a:stCxn id="20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378665" y="1893792"/>
            <a:ext cx="18010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Biharamulo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Muleba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Ngara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Magu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Missungwi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Rorya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84843" y="1911499"/>
            <a:ext cx="8312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0.933</a:t>
            </a:r>
          </a:p>
          <a:p>
            <a:r>
              <a:rPr lang="en-US" dirty="0" smtClean="0"/>
              <a:t>0.986</a:t>
            </a:r>
          </a:p>
          <a:p>
            <a:r>
              <a:rPr lang="en-US" dirty="0" smtClean="0"/>
              <a:t>0.987</a:t>
            </a:r>
          </a:p>
          <a:p>
            <a:r>
              <a:rPr lang="en-US" dirty="0" smtClean="0"/>
              <a:t>0.918</a:t>
            </a:r>
          </a:p>
          <a:p>
            <a:r>
              <a:rPr lang="en-US" dirty="0" smtClean="0"/>
              <a:t>0.924</a:t>
            </a:r>
          </a:p>
          <a:p>
            <a:r>
              <a:rPr lang="en-US" dirty="0" smtClean="0"/>
              <a:t>0.916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7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8" y="1213496"/>
            <a:ext cx="5544190" cy="50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28" y="1253447"/>
            <a:ext cx="5349057" cy="504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flipH="1">
            <a:off x="271174" y="129891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2016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150760" y="306521"/>
            <a:ext cx="1958881" cy="771512"/>
            <a:chOff x="4150760" y="380413"/>
            <a:chExt cx="1958881" cy="771512"/>
          </a:xfrm>
        </p:grpSpPr>
        <p:sp>
          <p:nvSpPr>
            <p:cNvPr id="18" name="TextBox 17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368357" y="780548"/>
            <a:ext cx="3305420" cy="748764"/>
            <a:chOff x="472611" y="2495025"/>
            <a:chExt cx="3305420" cy="748764"/>
          </a:xfrm>
        </p:grpSpPr>
        <p:sp>
          <p:nvSpPr>
            <p:cNvPr id="21" name="TextBox 20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Pirimiphos</a:t>
              </a:r>
              <a:r>
                <a:rPr lang="en-US" dirty="0"/>
                <a:t> Methyl CS</a:t>
              </a:r>
              <a:r>
                <a:rPr lang="en-US" dirty="0" smtClean="0"/>
                <a:t> 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21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344400" y="2228702"/>
            <a:ext cx="16951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mtClean="0"/>
              <a:t>Bukoba DC</a:t>
            </a:r>
          </a:p>
          <a:p>
            <a:r>
              <a:rPr lang="it-IT" smtClean="0"/>
              <a:t>Missenyi DC</a:t>
            </a:r>
          </a:p>
          <a:p>
            <a:r>
              <a:rPr lang="it-IT" smtClean="0"/>
              <a:t>Ngara DC</a:t>
            </a:r>
          </a:p>
          <a:p>
            <a:r>
              <a:rPr lang="it-IT" smtClean="0"/>
              <a:t>Kwimba DC</a:t>
            </a:r>
          </a:p>
          <a:p>
            <a:r>
              <a:rPr lang="it-IT" smtClean="0"/>
              <a:t>Sengerema DC</a:t>
            </a:r>
          </a:p>
          <a:p>
            <a:r>
              <a:rPr lang="it-IT" smtClean="0"/>
              <a:t>Butiama DC</a:t>
            </a:r>
          </a:p>
          <a:p>
            <a:r>
              <a:rPr lang="it-IT" smtClean="0"/>
              <a:t>Musoma DC</a:t>
            </a:r>
            <a:endParaRPr lang="it-IT" dirty="0"/>
          </a:p>
        </p:txBody>
      </p:sp>
      <p:sp>
        <p:nvSpPr>
          <p:cNvPr id="3" name="Rectangle 2"/>
          <p:cNvSpPr/>
          <p:nvPr/>
        </p:nvSpPr>
        <p:spPr>
          <a:xfrm>
            <a:off x="1956712" y="2228702"/>
            <a:ext cx="7666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0.994</a:t>
            </a:r>
          </a:p>
          <a:p>
            <a:r>
              <a:rPr lang="en-US" dirty="0" smtClean="0"/>
              <a:t>0.973</a:t>
            </a:r>
          </a:p>
          <a:p>
            <a:r>
              <a:rPr lang="en-US" dirty="0" smtClean="0"/>
              <a:t>0.976</a:t>
            </a:r>
          </a:p>
          <a:p>
            <a:r>
              <a:rPr lang="en-US" dirty="0" smtClean="0"/>
              <a:t>0.903</a:t>
            </a:r>
          </a:p>
          <a:p>
            <a:r>
              <a:rPr lang="en-US" dirty="0" smtClean="0"/>
              <a:t>0.923</a:t>
            </a:r>
          </a:p>
          <a:p>
            <a:r>
              <a:rPr lang="en-US" dirty="0" smtClean="0"/>
              <a:t>0.949</a:t>
            </a:r>
          </a:p>
          <a:p>
            <a:r>
              <a:rPr lang="en-US" dirty="0" smtClean="0"/>
              <a:t>0.958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8" y="1213496"/>
            <a:ext cx="5544190" cy="50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28" y="1253447"/>
            <a:ext cx="5349057" cy="504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51" y="1242637"/>
            <a:ext cx="5241600" cy="504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flipH="1">
            <a:off x="271174" y="92945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2017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150760" y="306521"/>
            <a:ext cx="1958881" cy="771512"/>
            <a:chOff x="4150760" y="380413"/>
            <a:chExt cx="1958881" cy="771512"/>
          </a:xfrm>
        </p:grpSpPr>
        <p:sp>
          <p:nvSpPr>
            <p:cNvPr id="19" name="TextBox 18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68357" y="762075"/>
            <a:ext cx="3305420" cy="748764"/>
            <a:chOff x="472611" y="2495025"/>
            <a:chExt cx="3305420" cy="748764"/>
          </a:xfrm>
        </p:grpSpPr>
        <p:sp>
          <p:nvSpPr>
            <p:cNvPr id="22" name="TextBox 21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Pirimiphos</a:t>
              </a:r>
              <a:r>
                <a:rPr lang="en-US" dirty="0"/>
                <a:t> Methyl CS</a:t>
              </a:r>
              <a:r>
                <a:rPr lang="en-US" dirty="0" smtClean="0"/>
                <a:t> 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3" name="Straight Arrow Connector 22"/>
            <p:cNvCxnSpPr>
              <a:stCxn id="22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312911" y="1637713"/>
            <a:ext cx="169517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Bukoba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Missenyi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Ngara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Kwimba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Sengerema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Butiama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Musoma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Chato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Nyang'hwale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89330" y="1637713"/>
            <a:ext cx="9051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0.985</a:t>
            </a:r>
          </a:p>
          <a:p>
            <a:r>
              <a:rPr lang="en-US" dirty="0" smtClean="0"/>
              <a:t>0.973</a:t>
            </a:r>
          </a:p>
          <a:p>
            <a:r>
              <a:rPr lang="en-US" dirty="0" smtClean="0"/>
              <a:t>0.973</a:t>
            </a:r>
          </a:p>
          <a:p>
            <a:r>
              <a:rPr lang="en-US" dirty="0" smtClean="0"/>
              <a:t>0.959</a:t>
            </a:r>
          </a:p>
          <a:p>
            <a:r>
              <a:rPr lang="en-US" dirty="0" smtClean="0"/>
              <a:t>0.946</a:t>
            </a:r>
          </a:p>
          <a:p>
            <a:r>
              <a:rPr lang="en-US" dirty="0" smtClean="0"/>
              <a:t>0.943</a:t>
            </a:r>
          </a:p>
          <a:p>
            <a:r>
              <a:rPr lang="en-US" dirty="0" smtClean="0"/>
              <a:t>0.934</a:t>
            </a:r>
          </a:p>
          <a:p>
            <a:r>
              <a:rPr lang="en-US" dirty="0" smtClean="0"/>
              <a:t>0.907</a:t>
            </a:r>
          </a:p>
          <a:p>
            <a:r>
              <a:rPr lang="en-US" dirty="0" smtClean="0"/>
              <a:t>0.955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8" y="1213496"/>
            <a:ext cx="5544190" cy="50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28" y="1253447"/>
            <a:ext cx="5349057" cy="504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51" y="1242637"/>
            <a:ext cx="5241600" cy="504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27" y="1260968"/>
            <a:ext cx="5262793" cy="504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flipH="1">
            <a:off x="271174" y="92945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2018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4150760" y="288048"/>
            <a:ext cx="1958881" cy="771512"/>
            <a:chOff x="4150760" y="380413"/>
            <a:chExt cx="1958881" cy="771512"/>
          </a:xfrm>
        </p:grpSpPr>
        <p:sp>
          <p:nvSpPr>
            <p:cNvPr id="20" name="TextBox 19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368357" y="743602"/>
            <a:ext cx="3305420" cy="748764"/>
            <a:chOff x="472611" y="2495025"/>
            <a:chExt cx="3305420" cy="748764"/>
          </a:xfrm>
        </p:grpSpPr>
        <p:sp>
          <p:nvSpPr>
            <p:cNvPr id="23" name="TextBox 22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Pirimiphos</a:t>
              </a:r>
              <a:r>
                <a:rPr lang="en-US" dirty="0"/>
                <a:t> Methyl CS</a:t>
              </a:r>
              <a:r>
                <a:rPr lang="en-US" dirty="0" smtClean="0"/>
                <a:t> 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23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297762" y="2369820"/>
            <a:ext cx="169517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Bukoba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Missenyi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Ngara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Kwimba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Sengerema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Butiama</a:t>
            </a:r>
            <a:r>
              <a:rPr lang="en-US" dirty="0" smtClean="0"/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Musoma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/>
              <a:t>Chato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Nyang'hwale</a:t>
            </a:r>
            <a:r>
              <a:rPr lang="en-US" dirty="0" smtClean="0"/>
              <a:t> DC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210409" y="2369820"/>
            <a:ext cx="8682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0.980</a:t>
            </a:r>
          </a:p>
          <a:p>
            <a:r>
              <a:rPr lang="en-US" dirty="0" smtClean="0"/>
              <a:t>0.976</a:t>
            </a:r>
          </a:p>
          <a:p>
            <a:r>
              <a:rPr lang="en-US" dirty="0" smtClean="0"/>
              <a:t>0.971</a:t>
            </a:r>
          </a:p>
          <a:p>
            <a:r>
              <a:rPr lang="en-US" dirty="0" smtClean="0"/>
              <a:t>0.972</a:t>
            </a:r>
          </a:p>
          <a:p>
            <a:r>
              <a:rPr lang="en-US" dirty="0" smtClean="0"/>
              <a:t>0.963</a:t>
            </a:r>
          </a:p>
          <a:p>
            <a:r>
              <a:rPr lang="en-US" dirty="0" smtClean="0"/>
              <a:t>0.923</a:t>
            </a:r>
          </a:p>
          <a:p>
            <a:r>
              <a:rPr lang="en-US" dirty="0" smtClean="0"/>
              <a:t>0.941</a:t>
            </a:r>
          </a:p>
          <a:p>
            <a:r>
              <a:rPr lang="en-US" dirty="0" smtClean="0"/>
              <a:t>0.931</a:t>
            </a:r>
          </a:p>
          <a:p>
            <a:r>
              <a:rPr lang="en-US" dirty="0" smtClean="0"/>
              <a:t>0.943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297921" y="1212909"/>
            <a:ext cx="2666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Clothiandin</a:t>
            </a:r>
            <a:r>
              <a:rPr lang="en-US" dirty="0" smtClean="0">
                <a:solidFill>
                  <a:srgbClr val="00B050"/>
                </a:solidFill>
              </a:rPr>
              <a:t>/</a:t>
            </a:r>
            <a:r>
              <a:rPr lang="en-US" dirty="0" err="1" smtClean="0">
                <a:solidFill>
                  <a:srgbClr val="00B050"/>
                </a:solidFill>
              </a:rPr>
              <a:t>DeltaMethirin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90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8" y="1213496"/>
            <a:ext cx="5544190" cy="50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28" y="1253447"/>
            <a:ext cx="5349057" cy="504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51" y="1242637"/>
            <a:ext cx="5241600" cy="504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27" y="1260968"/>
            <a:ext cx="5262793" cy="504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53" y="1293398"/>
            <a:ext cx="5457914" cy="504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flipH="1">
            <a:off x="271174" y="92945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2019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4150760" y="288048"/>
            <a:ext cx="1958881" cy="771512"/>
            <a:chOff x="4150760" y="380413"/>
            <a:chExt cx="1958881" cy="771512"/>
          </a:xfrm>
        </p:grpSpPr>
        <p:sp>
          <p:nvSpPr>
            <p:cNvPr id="21" name="TextBox 20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368357" y="743602"/>
            <a:ext cx="3305420" cy="748764"/>
            <a:chOff x="472611" y="2495025"/>
            <a:chExt cx="3305420" cy="748764"/>
          </a:xfrm>
        </p:grpSpPr>
        <p:sp>
          <p:nvSpPr>
            <p:cNvPr id="24" name="TextBox 23"/>
            <p:cNvSpPr txBox="1"/>
            <p:nvPr/>
          </p:nvSpPr>
          <p:spPr>
            <a:xfrm>
              <a:off x="472611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Pirimiphos</a:t>
              </a:r>
              <a:r>
                <a:rPr lang="en-US" dirty="0"/>
                <a:t> Methyl CS</a:t>
              </a:r>
              <a:r>
                <a:rPr lang="en-US" dirty="0" smtClean="0"/>
                <a:t> 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24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/>
          <p:cNvSpPr/>
          <p:nvPr/>
        </p:nvSpPr>
        <p:spPr>
          <a:xfrm>
            <a:off x="297921" y="1212909"/>
            <a:ext cx="2706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Clothianidin</a:t>
            </a:r>
            <a:r>
              <a:rPr lang="en-US" dirty="0" smtClean="0">
                <a:solidFill>
                  <a:srgbClr val="00B050"/>
                </a:solidFill>
              </a:rPr>
              <a:t>/</a:t>
            </a:r>
            <a:r>
              <a:rPr lang="en-US" dirty="0" err="1" smtClean="0">
                <a:solidFill>
                  <a:srgbClr val="00B050"/>
                </a:solidFill>
              </a:rPr>
              <a:t>Deltamethirin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311" y="2113074"/>
            <a:ext cx="26693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Biharamulo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/>
              <a:t>Kakonko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Kasulu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Kibondo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Mtendeli</a:t>
            </a:r>
            <a:r>
              <a:rPr lang="en-US" dirty="0" smtClean="0"/>
              <a:t> Refugee Camp</a:t>
            </a:r>
          </a:p>
          <a:p>
            <a:r>
              <a:rPr lang="en-US" dirty="0" err="1" smtClean="0"/>
              <a:t>Nduta</a:t>
            </a:r>
            <a:r>
              <a:rPr lang="en-US" dirty="0" smtClean="0"/>
              <a:t> Refugee Camp </a:t>
            </a:r>
          </a:p>
          <a:p>
            <a:r>
              <a:rPr lang="en-US" dirty="0" err="1" smtClean="0"/>
              <a:t>Nyarugusu</a:t>
            </a:r>
            <a:r>
              <a:rPr lang="en-US" dirty="0" smtClean="0"/>
              <a:t> refugees camp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86782" y="2104494"/>
            <a:ext cx="7389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1.010</a:t>
            </a:r>
          </a:p>
          <a:p>
            <a:r>
              <a:rPr lang="en-US" dirty="0" smtClean="0"/>
              <a:t>1.034</a:t>
            </a:r>
          </a:p>
          <a:p>
            <a:r>
              <a:rPr lang="en-US" dirty="0" smtClean="0"/>
              <a:t>1.046</a:t>
            </a:r>
          </a:p>
          <a:p>
            <a:r>
              <a:rPr lang="en-US" dirty="0" smtClean="0"/>
              <a:t>0.837</a:t>
            </a:r>
          </a:p>
          <a:p>
            <a:r>
              <a:rPr lang="en-US" dirty="0" smtClean="0"/>
              <a:t>1.284</a:t>
            </a:r>
          </a:p>
          <a:p>
            <a:r>
              <a:rPr lang="en-US" dirty="0" smtClean="0"/>
              <a:t>0.869</a:t>
            </a:r>
          </a:p>
          <a:p>
            <a:r>
              <a:rPr lang="en-US" dirty="0" smtClean="0"/>
              <a:t>1.033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59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75" y="1151925"/>
            <a:ext cx="5801453" cy="504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762" y="1202686"/>
            <a:ext cx="1721296" cy="1170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265045" y="523982"/>
            <a:ext cx="33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Population Protected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39" y="1151925"/>
            <a:ext cx="5414906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78" y="1162735"/>
            <a:ext cx="5625627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173545"/>
            <a:ext cx="5119508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4" y="1202686"/>
            <a:ext cx="5569601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7" y="1213496"/>
            <a:ext cx="5327614" cy="504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0" y="1224306"/>
            <a:ext cx="5230924" cy="50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8" y="1213496"/>
            <a:ext cx="5544190" cy="50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28" y="1253447"/>
            <a:ext cx="5349057" cy="504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51" y="1242637"/>
            <a:ext cx="5241600" cy="504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27" y="1260968"/>
            <a:ext cx="5262793" cy="504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53" y="1293398"/>
            <a:ext cx="5457914" cy="504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flipH="1">
            <a:off x="271174" y="92945"/>
            <a:ext cx="73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2020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4150760" y="288048"/>
            <a:ext cx="1958881" cy="771512"/>
            <a:chOff x="4150760" y="380413"/>
            <a:chExt cx="1958881" cy="771512"/>
          </a:xfrm>
        </p:grpSpPr>
        <p:sp>
          <p:nvSpPr>
            <p:cNvPr id="21" name="TextBox 20"/>
            <p:cNvSpPr txBox="1"/>
            <p:nvPr/>
          </p:nvSpPr>
          <p:spPr>
            <a:xfrm>
              <a:off x="4743179" y="380413"/>
              <a:ext cx="1366462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Blanket</a:t>
              </a:r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4150760" y="837954"/>
              <a:ext cx="534256" cy="313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366279" y="743602"/>
            <a:ext cx="3307498" cy="748764"/>
            <a:chOff x="470533" y="2495025"/>
            <a:chExt cx="3307498" cy="748764"/>
          </a:xfrm>
        </p:grpSpPr>
        <p:sp>
          <p:nvSpPr>
            <p:cNvPr id="24" name="TextBox 23"/>
            <p:cNvSpPr txBox="1"/>
            <p:nvPr/>
          </p:nvSpPr>
          <p:spPr>
            <a:xfrm>
              <a:off x="470533" y="2495025"/>
              <a:ext cx="2424701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Fludora</a:t>
              </a:r>
              <a:r>
                <a:rPr lang="en-US" dirty="0" smtClean="0"/>
                <a:t> Fusion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24" idx="3"/>
            </p:cNvCxnSpPr>
            <p:nvPr/>
          </p:nvCxnSpPr>
          <p:spPr>
            <a:xfrm>
              <a:off x="2897312" y="2679691"/>
              <a:ext cx="880719" cy="5640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/>
          <p:cNvSpPr/>
          <p:nvPr/>
        </p:nvSpPr>
        <p:spPr>
          <a:xfrm>
            <a:off x="297921" y="1212909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Clothianidin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90254" y="1187002"/>
            <a:ext cx="5022000" cy="5040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71073" y="2054477"/>
            <a:ext cx="27568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Ukerewe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Bukombe</a:t>
            </a:r>
            <a:r>
              <a:rPr lang="en-US" dirty="0" smtClean="0"/>
              <a:t> DC</a:t>
            </a:r>
          </a:p>
          <a:p>
            <a:r>
              <a:rPr lang="en-US" dirty="0" err="1" smtClean="0"/>
              <a:t>Biharamulo</a:t>
            </a:r>
            <a:r>
              <a:rPr lang="en-US" dirty="0" smtClean="0"/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Kakonko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Mtendeli</a:t>
            </a:r>
            <a:r>
              <a:rPr lang="en-US" dirty="0" smtClean="0">
                <a:solidFill>
                  <a:srgbClr val="00B050"/>
                </a:solidFill>
              </a:rPr>
              <a:t> Refugee Camp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Kasulu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Nyarugusu</a:t>
            </a:r>
            <a:r>
              <a:rPr lang="en-US" dirty="0" smtClean="0">
                <a:solidFill>
                  <a:srgbClr val="00B050"/>
                </a:solidFill>
              </a:rPr>
              <a:t> refugees camp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Kibondo</a:t>
            </a:r>
            <a:r>
              <a:rPr lang="en-US" dirty="0" smtClean="0">
                <a:solidFill>
                  <a:srgbClr val="00B050"/>
                </a:solidFill>
              </a:rPr>
              <a:t> DC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Nduta</a:t>
            </a:r>
            <a:r>
              <a:rPr lang="en-US" dirty="0" smtClean="0">
                <a:solidFill>
                  <a:srgbClr val="00B050"/>
                </a:solidFill>
              </a:rPr>
              <a:t> Refugee Camp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647313" y="2049613"/>
            <a:ext cx="8561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0.943</a:t>
            </a:r>
          </a:p>
          <a:p>
            <a:r>
              <a:rPr lang="en-US" dirty="0" smtClean="0"/>
              <a:t>0.868</a:t>
            </a:r>
          </a:p>
          <a:p>
            <a:r>
              <a:rPr lang="en-US" dirty="0" smtClean="0"/>
              <a:t>0.940</a:t>
            </a:r>
          </a:p>
          <a:p>
            <a:r>
              <a:rPr lang="en-US" dirty="0" smtClean="0"/>
              <a:t>0.955</a:t>
            </a:r>
          </a:p>
          <a:p>
            <a:r>
              <a:rPr lang="en-US" dirty="0" smtClean="0"/>
              <a:t>0.99</a:t>
            </a:r>
          </a:p>
          <a:p>
            <a:r>
              <a:rPr lang="en-US" dirty="0" smtClean="0"/>
              <a:t>0.932</a:t>
            </a:r>
          </a:p>
          <a:p>
            <a:r>
              <a:rPr lang="en-US" dirty="0" smtClean="0"/>
              <a:t>0.971</a:t>
            </a:r>
          </a:p>
          <a:p>
            <a:r>
              <a:rPr lang="en-US" dirty="0" smtClean="0"/>
              <a:t>0.932</a:t>
            </a:r>
          </a:p>
          <a:p>
            <a:r>
              <a:rPr lang="en-US" dirty="0" smtClean="0"/>
              <a:t>0.976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8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4304</TotalTime>
  <Words>490</Words>
  <Application>Microsoft Office PowerPoint</Application>
  <PresentationFormat>Widescreen</PresentationFormat>
  <Paragraphs>281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Policy Changes for selection of insecticide for IRS, in the Lake Zone, Tanzania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Samson Kiware</dc:creator>
  <cp:lastModifiedBy>Samson Kiware</cp:lastModifiedBy>
  <cp:revision>29</cp:revision>
  <dcterms:created xsi:type="dcterms:W3CDTF">2021-08-20T07:46:26Z</dcterms:created>
  <dcterms:modified xsi:type="dcterms:W3CDTF">2023-04-21T18:08:02Z</dcterms:modified>
</cp:coreProperties>
</file>