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34475" cy="13716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B7RFl/u/Y5751hO4El+REi7Dy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910" y="-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372c2bde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2372c2bdeb7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30e27eb12a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230e27eb12a_1_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4" name="Google Shape;3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1eab5fa42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g21eab5fa427_0_3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1eab5fa4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g21eab5fa427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1eab5fa427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g21eab5fa427_1_6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1eab5fa427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4738" y="696913"/>
            <a:ext cx="23209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g21eab5fa427_1_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685086" y="2244726"/>
            <a:ext cx="7764304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96"/>
              <a:buFont typeface="Calibri"/>
              <a:buNone/>
              <a:defRPr sz="399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141810" y="7204076"/>
            <a:ext cx="6850856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8"/>
              <a:buNone/>
              <a:defRPr sz="1598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None/>
              <a:defRPr sz="1332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99"/>
              <a:buNone/>
              <a:defRPr sz="1199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62799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627995" y="3651250"/>
            <a:ext cx="7878485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23238" y="3419479"/>
            <a:ext cx="7878485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96"/>
              <a:buFont typeface="Calibri"/>
              <a:buNone/>
              <a:defRPr sz="399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23238" y="9178929"/>
            <a:ext cx="7878485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8"/>
              <a:buNone/>
              <a:defRPr sz="1598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32"/>
              <a:buNone/>
              <a:defRPr sz="133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199"/>
              <a:buNone/>
              <a:defRPr sz="119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066"/>
              <a:buNone/>
              <a:defRPr sz="106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799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7995" y="3651250"/>
            <a:ext cx="3882152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24328" y="3651250"/>
            <a:ext cx="3882152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918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29186" y="3362326"/>
            <a:ext cx="3864310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8"/>
              <a:buNone/>
              <a:defRPr sz="1598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None/>
              <a:defRPr sz="1332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99"/>
              <a:buNone/>
              <a:defRPr sz="1199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29186" y="5010150"/>
            <a:ext cx="3864310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4624328" y="3362326"/>
            <a:ext cx="3883342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8"/>
              <a:buNone/>
              <a:defRPr sz="1598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None/>
              <a:defRPr sz="1332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99"/>
              <a:buNone/>
              <a:defRPr sz="1199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4624328" y="5010150"/>
            <a:ext cx="3883342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62799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29185" y="914400"/>
            <a:ext cx="2946106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1"/>
              <a:buFont typeface="Calibri"/>
              <a:buNone/>
              <a:defRPr sz="213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883342" y="1974853"/>
            <a:ext cx="4624328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391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1"/>
              <a:buChar char="•"/>
              <a:defRPr sz="2131"/>
            </a:lvl1pPr>
            <a:lvl2pPr marL="914400" lvl="1" indent="-34702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5"/>
              <a:buChar char="•"/>
              <a:defRPr sz="1865"/>
            </a:lvl2pPr>
            <a:lvl3pPr marL="1371600" lvl="2" indent="-3300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98"/>
              <a:buChar char="•"/>
              <a:defRPr sz="1598"/>
            </a:lvl3pPr>
            <a:lvl4pPr marL="1828800" lvl="3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4pPr>
            <a:lvl5pPr marL="2286000" lvl="4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5pPr>
            <a:lvl6pPr marL="2743200" lvl="5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6pPr>
            <a:lvl7pPr marL="3200400" lvl="6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7pPr>
            <a:lvl8pPr marL="3657600" lvl="7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8pPr>
            <a:lvl9pPr marL="4114800" lvl="8" indent="-3131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2"/>
              <a:buChar char="•"/>
              <a:defRPr sz="1332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9185" y="4114800"/>
            <a:ext cx="2946106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32"/>
              <a:buNone/>
              <a:defRPr sz="932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99"/>
              <a:buNone/>
              <a:defRPr sz="799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9185" y="914400"/>
            <a:ext cx="2946106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1"/>
              <a:buFont typeface="Calibri"/>
              <a:buNone/>
              <a:defRPr sz="213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3883342" y="1974853"/>
            <a:ext cx="4624328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29185" y="4114800"/>
            <a:ext cx="2946106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32"/>
              <a:buNone/>
              <a:defRPr sz="932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99"/>
              <a:buNone/>
              <a:defRPr sz="799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66"/>
              <a:buNone/>
              <a:defRPr sz="666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62799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15900" y="4063346"/>
            <a:ext cx="8702676" cy="787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1709831" y="5557277"/>
            <a:ext cx="11623676" cy="1969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-2286501" y="3644746"/>
            <a:ext cx="11623676" cy="579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627995" y="730253"/>
            <a:ext cx="7878485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627995" y="3651250"/>
            <a:ext cx="7878485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627995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025795" y="12712703"/>
            <a:ext cx="308288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451223" y="12712703"/>
            <a:ext cx="205525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9"/>
              <a:buFont typeface="Arial"/>
              <a:buNone/>
              <a:defRPr sz="7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30.jpg"/><Relationship Id="rId10" Type="http://schemas.openxmlformats.org/officeDocument/2006/relationships/image" Target="../media/image35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11" Type="http://schemas.openxmlformats.org/officeDocument/2006/relationships/image" Target="../media/image45.jpg"/><Relationship Id="rId5" Type="http://schemas.openxmlformats.org/officeDocument/2006/relationships/image" Target="../media/image39.jpg"/><Relationship Id="rId10" Type="http://schemas.openxmlformats.org/officeDocument/2006/relationships/image" Target="../media/image44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0.jp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2372c2bdeb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452" y="10881930"/>
            <a:ext cx="5234193" cy="2617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372c2bdeb7_0_0"/>
          <p:cNvPicPr preferRelativeResize="0"/>
          <p:nvPr/>
        </p:nvPicPr>
        <p:blipFill rotWithShape="1">
          <a:blip r:embed="rId4">
            <a:alphaModFix/>
          </a:blip>
          <a:srcRect t="6357"/>
          <a:stretch/>
        </p:blipFill>
        <p:spPr>
          <a:xfrm>
            <a:off x="-1" y="4204729"/>
            <a:ext cx="4979950" cy="3292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2372c2bdeb7_0_0"/>
          <p:cNvPicPr preferRelativeResize="0"/>
          <p:nvPr/>
        </p:nvPicPr>
        <p:blipFill rotWithShape="1">
          <a:blip r:embed="rId5">
            <a:alphaModFix/>
          </a:blip>
          <a:srcRect t="4553"/>
          <a:stretch/>
        </p:blipFill>
        <p:spPr>
          <a:xfrm>
            <a:off x="5144148" y="4252457"/>
            <a:ext cx="3889452" cy="3375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2372c2bdeb7_0_0"/>
          <p:cNvPicPr preferRelativeResize="0"/>
          <p:nvPr/>
        </p:nvPicPr>
        <p:blipFill rotWithShape="1">
          <a:blip r:embed="rId6">
            <a:alphaModFix/>
          </a:blip>
          <a:srcRect l="1357" t="10942" r="50801"/>
          <a:stretch/>
        </p:blipFill>
        <p:spPr>
          <a:xfrm>
            <a:off x="423975" y="1056497"/>
            <a:ext cx="3600736" cy="277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2372c2bdeb7_0_0"/>
          <p:cNvPicPr preferRelativeResize="0"/>
          <p:nvPr/>
        </p:nvPicPr>
        <p:blipFill rotWithShape="1">
          <a:blip r:embed="rId6">
            <a:alphaModFix/>
          </a:blip>
          <a:srcRect l="51505" t="12165"/>
          <a:stretch/>
        </p:blipFill>
        <p:spPr>
          <a:xfrm>
            <a:off x="4465158" y="1131569"/>
            <a:ext cx="3600736" cy="270360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2372c2bdeb7_0_0"/>
          <p:cNvSpPr txBox="1"/>
          <p:nvPr/>
        </p:nvSpPr>
        <p:spPr>
          <a:xfrm>
            <a:off x="85951" y="55076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2372c2bdeb7_0_0"/>
          <p:cNvSpPr txBox="1"/>
          <p:nvPr/>
        </p:nvSpPr>
        <p:spPr>
          <a:xfrm>
            <a:off x="3868258" y="590603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2372c2bdeb7_0_0"/>
          <p:cNvSpPr txBox="1"/>
          <p:nvPr/>
        </p:nvSpPr>
        <p:spPr>
          <a:xfrm>
            <a:off x="-1" y="370542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372c2bdeb7_0_0"/>
          <p:cNvSpPr txBox="1"/>
          <p:nvPr/>
        </p:nvSpPr>
        <p:spPr>
          <a:xfrm>
            <a:off x="4839612" y="3812777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2372c2bdeb7_0_0"/>
          <p:cNvSpPr txBox="1"/>
          <p:nvPr/>
        </p:nvSpPr>
        <p:spPr>
          <a:xfrm>
            <a:off x="-1" y="7458989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2372c2bdeb7_0_0"/>
          <p:cNvSpPr txBox="1"/>
          <p:nvPr/>
        </p:nvSpPr>
        <p:spPr>
          <a:xfrm>
            <a:off x="4669634" y="7605259"/>
            <a:ext cx="26161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2372c2bdeb7_0_0"/>
          <p:cNvSpPr txBox="1"/>
          <p:nvPr/>
        </p:nvSpPr>
        <p:spPr>
          <a:xfrm>
            <a:off x="-1" y="33821"/>
            <a:ext cx="49799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2372c2bdeb7_0_0"/>
          <p:cNvSpPr txBox="1"/>
          <p:nvPr/>
        </p:nvSpPr>
        <p:spPr>
          <a:xfrm>
            <a:off x="1487650" y="714552"/>
            <a:ext cx="113536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 Counts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2372c2bdeb7_0_0"/>
          <p:cNvSpPr txBox="1"/>
          <p:nvPr/>
        </p:nvSpPr>
        <p:spPr>
          <a:xfrm>
            <a:off x="5588552" y="714552"/>
            <a:ext cx="113536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g2372c2bdeb7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674" y="7789925"/>
            <a:ext cx="3353726" cy="287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372c2bdeb7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13105" y="7866926"/>
            <a:ext cx="3167241" cy="316724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2372c2bdeb7_0_0"/>
          <p:cNvSpPr txBox="1"/>
          <p:nvPr/>
        </p:nvSpPr>
        <p:spPr>
          <a:xfrm>
            <a:off x="96674" y="10664835"/>
            <a:ext cx="26161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l="24573" t="8093" b="4309"/>
          <a:stretch/>
        </p:blipFill>
        <p:spPr>
          <a:xfrm>
            <a:off x="3728590" y="5398924"/>
            <a:ext cx="5321759" cy="430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351" y="250722"/>
            <a:ext cx="8975124" cy="398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159351" y="145481"/>
            <a:ext cx="32573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164685" y="10317236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5">
            <a:alphaModFix/>
          </a:blip>
          <a:srcRect t="9999" r="17930"/>
          <a:stretch/>
        </p:blipFill>
        <p:spPr>
          <a:xfrm>
            <a:off x="232125" y="10849274"/>
            <a:ext cx="7246551" cy="198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 descr="Chart, timeline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96486" r="1602" b="54078"/>
          <a:stretch/>
        </p:blipFill>
        <p:spPr>
          <a:xfrm>
            <a:off x="8691611" y="10818722"/>
            <a:ext cx="303044" cy="12118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20"/>
          <p:cNvGrpSpPr/>
          <p:nvPr/>
        </p:nvGrpSpPr>
        <p:grpSpPr>
          <a:xfrm>
            <a:off x="7537321" y="10808314"/>
            <a:ext cx="1289055" cy="1468779"/>
            <a:chOff x="6179450" y="8586960"/>
            <a:chExt cx="765927" cy="955863"/>
          </a:xfrm>
        </p:grpSpPr>
        <p:sp>
          <p:nvSpPr>
            <p:cNvPr id="112" name="Google Shape;112;p20"/>
            <p:cNvSpPr txBox="1"/>
            <p:nvPr/>
          </p:nvSpPr>
          <p:spPr>
            <a:xfrm>
              <a:off x="6213077" y="9297603"/>
              <a:ext cx="6186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Lymphatic EC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0"/>
            <p:cNvSpPr txBox="1"/>
            <p:nvPr/>
          </p:nvSpPr>
          <p:spPr>
            <a:xfrm>
              <a:off x="6217258" y="9094562"/>
              <a:ext cx="6801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Pulmonary Vein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0"/>
            <p:cNvSpPr txBox="1"/>
            <p:nvPr/>
          </p:nvSpPr>
          <p:spPr>
            <a:xfrm>
              <a:off x="6213077" y="8586960"/>
              <a:ext cx="7323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Pulmonary Artery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0"/>
            <p:cNvSpPr txBox="1"/>
            <p:nvPr/>
          </p:nvSpPr>
          <p:spPr>
            <a:xfrm>
              <a:off x="6213077" y="9196083"/>
              <a:ext cx="4587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Fabp4+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0"/>
            <p:cNvSpPr txBox="1"/>
            <p:nvPr/>
          </p:nvSpPr>
          <p:spPr>
            <a:xfrm>
              <a:off x="6213074" y="8891525"/>
              <a:ext cx="4821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Scn7a+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0"/>
            <p:cNvSpPr txBox="1"/>
            <p:nvPr/>
          </p:nvSpPr>
          <p:spPr>
            <a:xfrm>
              <a:off x="6213075" y="8798209"/>
              <a:ext cx="4821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Root cells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0"/>
            <p:cNvSpPr txBox="1"/>
            <p:nvPr/>
          </p:nvSpPr>
          <p:spPr>
            <a:xfrm>
              <a:off x="6213078" y="8694536"/>
              <a:ext cx="3810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Clic4+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0"/>
            <p:cNvSpPr txBox="1"/>
            <p:nvPr/>
          </p:nvSpPr>
          <p:spPr>
            <a:xfrm>
              <a:off x="6213077" y="9399123"/>
              <a:ext cx="4863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Aerocytes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0"/>
            <p:cNvSpPr txBox="1"/>
            <p:nvPr/>
          </p:nvSpPr>
          <p:spPr>
            <a:xfrm>
              <a:off x="6213078" y="8988060"/>
              <a:ext cx="5064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33000" rIns="66025" bIns="330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6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Lingo2+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1" name="Google Shape;121;p20"/>
            <p:cNvGrpSpPr/>
            <p:nvPr/>
          </p:nvGrpSpPr>
          <p:grpSpPr>
            <a:xfrm>
              <a:off x="6179450" y="8635320"/>
              <a:ext cx="53263" cy="863110"/>
              <a:chOff x="705450" y="7403210"/>
              <a:chExt cx="65401" cy="863110"/>
            </a:xfrm>
          </p:grpSpPr>
          <p:sp>
            <p:nvSpPr>
              <p:cNvPr id="122" name="Google Shape;122;p20"/>
              <p:cNvSpPr/>
              <p:nvPr/>
            </p:nvSpPr>
            <p:spPr>
              <a:xfrm rot="10800000">
                <a:off x="705450" y="8114856"/>
                <a:ext cx="65400" cy="49800"/>
              </a:xfrm>
              <a:prstGeom prst="ellipse">
                <a:avLst/>
              </a:prstGeom>
              <a:solidFill>
                <a:srgbClr val="FF71C9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0"/>
              <p:cNvSpPr/>
              <p:nvPr/>
            </p:nvSpPr>
            <p:spPr>
              <a:xfrm rot="10800000">
                <a:off x="705450" y="7911527"/>
                <a:ext cx="65400" cy="49800"/>
              </a:xfrm>
              <a:prstGeom prst="ellipse">
                <a:avLst/>
              </a:prstGeom>
              <a:solidFill>
                <a:srgbClr val="DB71FB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 rot="10800000">
                <a:off x="705451" y="7403210"/>
                <a:ext cx="65400" cy="49800"/>
              </a:xfrm>
              <a:prstGeom prst="ellipse">
                <a:avLst/>
              </a:prstGeom>
              <a:solidFill>
                <a:srgbClr val="639EFF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 rot="10800000">
                <a:off x="705451" y="8013192"/>
                <a:ext cx="65400" cy="49800"/>
              </a:xfrm>
              <a:prstGeom prst="ellipse">
                <a:avLst/>
              </a:prstGeom>
              <a:solidFill>
                <a:srgbClr val="00B8E3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 rot="10800000">
                <a:off x="705451" y="7708201"/>
                <a:ext cx="65400" cy="49800"/>
              </a:xfrm>
              <a:prstGeom prst="ellipse">
                <a:avLst/>
              </a:prstGeom>
              <a:solidFill>
                <a:srgbClr val="D392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20"/>
              <p:cNvSpPr/>
              <p:nvPr/>
            </p:nvSpPr>
            <p:spPr>
              <a:xfrm rot="10800000">
                <a:off x="705451" y="7606537"/>
                <a:ext cx="65400" cy="49800"/>
              </a:xfrm>
              <a:prstGeom prst="ellipse">
                <a:avLst/>
              </a:prstGeom>
              <a:solidFill>
                <a:srgbClr val="01BA39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20"/>
              <p:cNvSpPr/>
              <p:nvPr/>
            </p:nvSpPr>
            <p:spPr>
              <a:xfrm rot="10800000">
                <a:off x="705451" y="7504873"/>
                <a:ext cx="65400" cy="49800"/>
              </a:xfrm>
              <a:prstGeom prst="ellipse">
                <a:avLst/>
              </a:prstGeom>
              <a:solidFill>
                <a:srgbClr val="93AA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0"/>
              <p:cNvSpPr/>
              <p:nvPr/>
            </p:nvSpPr>
            <p:spPr>
              <a:xfrm rot="10800000">
                <a:off x="705451" y="8216520"/>
                <a:ext cx="65400" cy="49800"/>
              </a:xfrm>
              <a:prstGeom prst="ellipse">
                <a:avLst/>
              </a:prstGeom>
              <a:solidFill>
                <a:srgbClr val="00C19F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0"/>
              <p:cNvSpPr/>
              <p:nvPr/>
            </p:nvSpPr>
            <p:spPr>
              <a:xfrm rot="10800000">
                <a:off x="705451" y="7809865"/>
                <a:ext cx="65400" cy="49800"/>
              </a:xfrm>
              <a:prstGeom prst="ellipse">
                <a:avLst/>
              </a:prstGeom>
              <a:solidFill>
                <a:srgbClr val="F98077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6025" tIns="33000" rIns="66025" bIns="330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2"/>
                  <a:buFont typeface="Arial"/>
                  <a:buNone/>
                </a:pPr>
                <a:endParaRPr sz="10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31" name="Google Shape;131;p20"/>
          <p:cNvPicPr preferRelativeResize="0"/>
          <p:nvPr/>
        </p:nvPicPr>
        <p:blipFill rotWithShape="1">
          <a:blip r:embed="rId7">
            <a:alphaModFix/>
          </a:blip>
          <a:srcRect l="11629" t="24179" r="51556"/>
          <a:stretch/>
        </p:blipFill>
        <p:spPr>
          <a:xfrm>
            <a:off x="722376" y="4659601"/>
            <a:ext cx="2684918" cy="2732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 rotWithShape="1">
          <a:blip r:embed="rId7">
            <a:alphaModFix/>
          </a:blip>
          <a:srcRect l="63187" t="24179"/>
          <a:stretch/>
        </p:blipFill>
        <p:spPr>
          <a:xfrm>
            <a:off x="722381" y="7579759"/>
            <a:ext cx="2684918" cy="273221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2246071" y="10547150"/>
            <a:ext cx="378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Transcription factors activity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5542573" y="5136850"/>
            <a:ext cx="1693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Directed PAGA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978400" y="4320900"/>
            <a:ext cx="147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Root cells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978400" y="72235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End points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268501" y="4305606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3728601" y="5121556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i'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/>
        </p:nvSpPr>
        <p:spPr>
          <a:xfrm>
            <a:off x="-1" y="33821"/>
            <a:ext cx="49799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099" y="4898766"/>
            <a:ext cx="7426586" cy="7426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"/>
          <p:cNvSpPr txBox="1"/>
          <p:nvPr/>
        </p:nvSpPr>
        <p:spPr>
          <a:xfrm>
            <a:off x="393708" y="4529475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1195803" y="874447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2832256" y="854920"/>
            <a:ext cx="238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UMAP using TF’s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3" descr="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22094"/>
          <a:stretch/>
        </p:blipFill>
        <p:spPr>
          <a:xfrm>
            <a:off x="2340926" y="1360848"/>
            <a:ext cx="3222131" cy="28856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"/>
          <p:cNvSpPr txBox="1"/>
          <p:nvPr/>
        </p:nvSpPr>
        <p:spPr>
          <a:xfrm>
            <a:off x="6014476" y="3194493"/>
            <a:ext cx="16254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Lymphatic EC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/>
          <p:cNvSpPr txBox="1"/>
          <p:nvPr/>
        </p:nvSpPr>
        <p:spPr>
          <a:xfrm>
            <a:off x="6025462" y="2707386"/>
            <a:ext cx="17871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Pulmonary Vein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6014476" y="1489620"/>
            <a:ext cx="19242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Pulmonary Artery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6014476" y="2950940"/>
            <a:ext cx="12054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Fabp4+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6014468" y="2220289"/>
            <a:ext cx="12669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Scn7a+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6014471" y="1996418"/>
            <a:ext cx="12669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Root cells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6014479" y="1747701"/>
            <a:ext cx="10011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Clic4+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6014476" y="3438045"/>
            <a:ext cx="12777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Aerocytes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6014479" y="2451881"/>
            <a:ext cx="13305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025" tIns="33000" rIns="66025" bIns="33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6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Lingo2+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3"/>
          <p:cNvGrpSpPr/>
          <p:nvPr/>
        </p:nvGrpSpPr>
        <p:grpSpPr>
          <a:xfrm>
            <a:off x="5856175" y="1563905"/>
            <a:ext cx="139958" cy="2070687"/>
            <a:chOff x="705450" y="7403210"/>
            <a:chExt cx="65401" cy="863110"/>
          </a:xfrm>
        </p:grpSpPr>
        <p:sp>
          <p:nvSpPr>
            <p:cNvPr id="159" name="Google Shape;159;p3"/>
            <p:cNvSpPr/>
            <p:nvPr/>
          </p:nvSpPr>
          <p:spPr>
            <a:xfrm rot="10800000">
              <a:off x="705450" y="8114856"/>
              <a:ext cx="65400" cy="49800"/>
            </a:xfrm>
            <a:prstGeom prst="ellipse">
              <a:avLst/>
            </a:prstGeom>
            <a:solidFill>
              <a:srgbClr val="FF71C9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 rot="10800000">
              <a:off x="705450" y="7911527"/>
              <a:ext cx="65400" cy="49800"/>
            </a:xfrm>
            <a:prstGeom prst="ellipse">
              <a:avLst/>
            </a:prstGeom>
            <a:solidFill>
              <a:srgbClr val="DB71FB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 rot="10800000">
              <a:off x="705451" y="7403210"/>
              <a:ext cx="65400" cy="49800"/>
            </a:xfrm>
            <a:prstGeom prst="ellipse">
              <a:avLst/>
            </a:prstGeom>
            <a:solidFill>
              <a:srgbClr val="639EFF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rot="10800000">
              <a:off x="705451" y="8013192"/>
              <a:ext cx="65400" cy="49800"/>
            </a:xfrm>
            <a:prstGeom prst="ellipse">
              <a:avLst/>
            </a:prstGeom>
            <a:solidFill>
              <a:srgbClr val="00B8E3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 rot="10800000">
              <a:off x="705451" y="7708201"/>
              <a:ext cx="65400" cy="49800"/>
            </a:xfrm>
            <a:prstGeom prst="ellipse">
              <a:avLst/>
            </a:prstGeom>
            <a:solidFill>
              <a:srgbClr val="D392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 rot="10800000">
              <a:off x="705451" y="7606537"/>
              <a:ext cx="65400" cy="49800"/>
            </a:xfrm>
            <a:prstGeom prst="ellipse">
              <a:avLst/>
            </a:prstGeom>
            <a:solidFill>
              <a:srgbClr val="01BA39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 rot="10800000">
              <a:off x="705451" y="7504873"/>
              <a:ext cx="65400" cy="49800"/>
            </a:xfrm>
            <a:prstGeom prst="ellipse">
              <a:avLst/>
            </a:prstGeom>
            <a:solidFill>
              <a:srgbClr val="93AA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 rot="10800000">
              <a:off x="705451" y="8216520"/>
              <a:ext cx="65400" cy="49800"/>
            </a:xfrm>
            <a:prstGeom prst="ellipse">
              <a:avLst/>
            </a:prstGeom>
            <a:solidFill>
              <a:srgbClr val="00C19F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 rot="10800000">
              <a:off x="705451" y="7809865"/>
              <a:ext cx="65400" cy="49800"/>
            </a:xfrm>
            <a:prstGeom prst="ellipse">
              <a:avLst/>
            </a:prstGeom>
            <a:solidFill>
              <a:srgbClr val="F98077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6025" tIns="33000" rIns="66025" bIns="330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2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" descr="Background patter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618" y="678483"/>
            <a:ext cx="7487875" cy="1059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" descr="Chart, diagra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t="8308" b="8604"/>
          <a:stretch/>
        </p:blipFill>
        <p:spPr>
          <a:xfrm>
            <a:off x="1162794" y="11582400"/>
            <a:ext cx="6808886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 txBox="1"/>
          <p:nvPr/>
        </p:nvSpPr>
        <p:spPr>
          <a:xfrm>
            <a:off x="200435" y="515115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356888" y="11667337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0" y="53491"/>
            <a:ext cx="49799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2489974" y="11333542"/>
            <a:ext cx="113536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 Counts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6138049" y="11291074"/>
            <a:ext cx="75805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16"/>
          <p:cNvGrpSpPr/>
          <p:nvPr/>
        </p:nvGrpSpPr>
        <p:grpSpPr>
          <a:xfrm>
            <a:off x="704716" y="1019652"/>
            <a:ext cx="7411217" cy="2470406"/>
            <a:chOff x="378403" y="5791434"/>
            <a:chExt cx="7411217" cy="2470406"/>
          </a:xfrm>
        </p:grpSpPr>
        <p:pic>
          <p:nvPicPr>
            <p:cNvPr id="184" name="Google Shape;184;p16" descr="Char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8403" y="5791434"/>
              <a:ext cx="7411217" cy="24704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6"/>
            <p:cNvSpPr/>
            <p:nvPr/>
          </p:nvSpPr>
          <p:spPr>
            <a:xfrm>
              <a:off x="3488033" y="6959999"/>
              <a:ext cx="239143" cy="239543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5960077" y="6948036"/>
              <a:ext cx="239143" cy="239543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998662" y="6959999"/>
              <a:ext cx="239143" cy="239543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16"/>
          <p:cNvSpPr txBox="1"/>
          <p:nvPr/>
        </p:nvSpPr>
        <p:spPr>
          <a:xfrm>
            <a:off x="123509" y="616580"/>
            <a:ext cx="2680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16"/>
          <p:cNvGrpSpPr/>
          <p:nvPr/>
        </p:nvGrpSpPr>
        <p:grpSpPr>
          <a:xfrm>
            <a:off x="104617" y="9045380"/>
            <a:ext cx="8918713" cy="2951597"/>
            <a:chOff x="172812" y="8068826"/>
            <a:chExt cx="8433885" cy="2791146"/>
          </a:xfrm>
        </p:grpSpPr>
        <p:pic>
          <p:nvPicPr>
            <p:cNvPr id="190" name="Google Shape;190;p16"/>
            <p:cNvPicPr preferRelativeResize="0"/>
            <p:nvPr/>
          </p:nvPicPr>
          <p:blipFill rotWithShape="1">
            <a:blip r:embed="rId4">
              <a:alphaModFix/>
            </a:blip>
            <a:srcRect l="1" t="95" r="382" b="-1"/>
            <a:stretch/>
          </p:blipFill>
          <p:spPr>
            <a:xfrm>
              <a:off x="223500" y="8080233"/>
              <a:ext cx="2771686" cy="277973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1" name="Google Shape;191;p16"/>
            <p:cNvCxnSpPr/>
            <p:nvPr/>
          </p:nvCxnSpPr>
          <p:spPr>
            <a:xfrm flipH="1">
              <a:off x="646976" y="10517188"/>
              <a:ext cx="56224" cy="79061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2" name="Google Shape;192;p16"/>
            <p:cNvCxnSpPr/>
            <p:nvPr/>
          </p:nvCxnSpPr>
          <p:spPr>
            <a:xfrm rot="10800000" flipH="1">
              <a:off x="1105897" y="9963841"/>
              <a:ext cx="37832" cy="62817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93" name="Google Shape;193;p16"/>
            <p:cNvSpPr txBox="1"/>
            <p:nvPr/>
          </p:nvSpPr>
          <p:spPr>
            <a:xfrm>
              <a:off x="886593" y="10048461"/>
              <a:ext cx="638266" cy="218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9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gCapC</a:t>
              </a: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6"/>
            <p:cNvSpPr txBox="1"/>
            <p:nvPr/>
          </p:nvSpPr>
          <p:spPr>
            <a:xfrm>
              <a:off x="626326" y="10351005"/>
              <a:ext cx="731151" cy="218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9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gCapC</a:t>
              </a: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5" name="Google Shape;195;p16"/>
            <p:cNvGrpSpPr/>
            <p:nvPr/>
          </p:nvGrpSpPr>
          <p:grpSpPr>
            <a:xfrm>
              <a:off x="5833418" y="8080232"/>
              <a:ext cx="2773279" cy="2779739"/>
              <a:chOff x="4978400" y="385136"/>
              <a:chExt cx="3676649" cy="3685213"/>
            </a:xfrm>
          </p:grpSpPr>
          <p:pic>
            <p:nvPicPr>
              <p:cNvPr id="196" name="Google Shape;196;p16"/>
              <p:cNvPicPr preferRelativeResize="0"/>
              <p:nvPr/>
            </p:nvPicPr>
            <p:blipFill rotWithShape="1">
              <a:blip r:embed="rId5">
                <a:alphaModFix/>
              </a:blip>
              <a:srcRect l="65" t="-200" r="335" b="370"/>
              <a:stretch/>
            </p:blipFill>
            <p:spPr>
              <a:xfrm>
                <a:off x="4978400" y="385136"/>
                <a:ext cx="3676649" cy="3685213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97" name="Google Shape;197;p16"/>
              <p:cNvCxnSpPr/>
              <p:nvPr/>
            </p:nvCxnSpPr>
            <p:spPr>
              <a:xfrm rot="10800000">
                <a:off x="7126646" y="2386527"/>
                <a:ext cx="33943" cy="84618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198" name="Google Shape;198;p16"/>
              <p:cNvSpPr txBox="1"/>
              <p:nvPr/>
            </p:nvSpPr>
            <p:spPr>
              <a:xfrm>
                <a:off x="6994644" y="2506914"/>
                <a:ext cx="652946" cy="270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gCapC</a:t>
                </a:r>
                <a:endParaRPr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6"/>
              <p:cNvSpPr/>
              <p:nvPr/>
            </p:nvSpPr>
            <p:spPr>
              <a:xfrm>
                <a:off x="6219621" y="1496973"/>
                <a:ext cx="1504529" cy="1397065"/>
              </a:xfrm>
              <a:prstGeom prst="rect">
                <a:avLst/>
              </a:prstGeom>
              <a:noFill/>
              <a:ln w="25400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0" name="Google Shape;200;p16"/>
            <p:cNvSpPr/>
            <p:nvPr/>
          </p:nvSpPr>
          <p:spPr>
            <a:xfrm>
              <a:off x="223501" y="9806991"/>
              <a:ext cx="1133976" cy="1052980"/>
            </a:xfrm>
            <a:prstGeom prst="rect">
              <a:avLst/>
            </a:prstGeom>
            <a:no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" name="Google Shape;201;p16"/>
            <p:cNvGrpSpPr/>
            <p:nvPr/>
          </p:nvGrpSpPr>
          <p:grpSpPr>
            <a:xfrm>
              <a:off x="3017678" y="8080232"/>
              <a:ext cx="2771687" cy="2779739"/>
              <a:chOff x="5017024" y="541020"/>
              <a:chExt cx="3677397" cy="3688080"/>
            </a:xfrm>
          </p:grpSpPr>
          <p:pic>
            <p:nvPicPr>
              <p:cNvPr id="202" name="Google Shape;202;p16"/>
              <p:cNvPicPr preferRelativeResize="0"/>
              <p:nvPr/>
            </p:nvPicPr>
            <p:blipFill rotWithShape="1">
              <a:blip r:embed="rId6">
                <a:alphaModFix/>
              </a:blip>
              <a:srcRect t="-372" r="186" b="269"/>
              <a:stretch/>
            </p:blipFill>
            <p:spPr>
              <a:xfrm>
                <a:off x="5017025" y="541020"/>
                <a:ext cx="3677396" cy="368808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03" name="Google Shape;203;p16"/>
              <p:cNvCxnSpPr/>
              <p:nvPr/>
            </p:nvCxnSpPr>
            <p:spPr>
              <a:xfrm>
                <a:off x="5596414" y="1988496"/>
                <a:ext cx="90044" cy="48007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204" name="Google Shape;204;p16"/>
              <p:cNvSpPr txBox="1"/>
              <p:nvPr/>
            </p:nvSpPr>
            <p:spPr>
              <a:xfrm>
                <a:off x="5185958" y="1679195"/>
                <a:ext cx="766678" cy="270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gCapC</a:t>
                </a:r>
                <a:endParaRPr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6"/>
              <p:cNvSpPr/>
              <p:nvPr/>
            </p:nvSpPr>
            <p:spPr>
              <a:xfrm>
                <a:off x="5017025" y="1402965"/>
                <a:ext cx="1504528" cy="1397065"/>
              </a:xfrm>
              <a:prstGeom prst="rect">
                <a:avLst/>
              </a:prstGeom>
              <a:noFill/>
              <a:ln w="25400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6" name="Google Shape;206;p16"/>
              <p:cNvGrpSpPr/>
              <p:nvPr/>
            </p:nvGrpSpPr>
            <p:grpSpPr>
              <a:xfrm>
                <a:off x="5017024" y="588206"/>
                <a:ext cx="2819166" cy="463370"/>
                <a:chOff x="5017025" y="658057"/>
                <a:chExt cx="1547427" cy="463370"/>
              </a:xfrm>
            </p:grpSpPr>
            <p:sp>
              <p:nvSpPr>
                <p:cNvPr id="207" name="Google Shape;207;p16"/>
                <p:cNvSpPr txBox="1"/>
                <p:nvPr/>
              </p:nvSpPr>
              <p:spPr>
                <a:xfrm>
                  <a:off x="5017025" y="658097"/>
                  <a:ext cx="531989" cy="4633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67"/>
                    <a:buFont typeface="Arial"/>
                    <a:buNone/>
                  </a:pPr>
                  <a:r>
                    <a:rPr lang="en-US" sz="1800" b="1" i="0" u="none" strike="noStrike" cap="none">
                      <a:solidFill>
                        <a:srgbClr val="B3C6E7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DAPI</a:t>
                  </a:r>
                  <a:endParaRPr sz="4000" b="1" i="0" u="none" strike="noStrike" cap="none">
                    <a:solidFill>
                      <a:srgbClr val="B3C6E7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" name="Google Shape;208;p16"/>
                <p:cNvSpPr txBox="1"/>
                <p:nvPr/>
              </p:nvSpPr>
              <p:spPr>
                <a:xfrm>
                  <a:off x="5435000" y="658057"/>
                  <a:ext cx="613043" cy="4633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67"/>
                    <a:buFont typeface="Arial"/>
                    <a:buNone/>
                  </a:pPr>
                  <a:r>
                    <a:rPr lang="en-US" sz="1800" b="1" i="0" u="none" strike="noStrike" cap="none">
                      <a:solidFill>
                        <a:srgbClr val="2E7D0D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CD31</a:t>
                  </a:r>
                  <a:endParaRPr sz="4000" b="1" i="0" u="none" strike="noStrike" cap="none">
                    <a:solidFill>
                      <a:srgbClr val="2E7D0D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9" name="Google Shape;209;p16"/>
                <p:cNvSpPr txBox="1"/>
                <p:nvPr/>
              </p:nvSpPr>
              <p:spPr>
                <a:xfrm>
                  <a:off x="5910439" y="658058"/>
                  <a:ext cx="654013" cy="4633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67"/>
                    <a:buFont typeface="Arial"/>
                    <a:buNone/>
                  </a:pPr>
                  <a:r>
                    <a:rPr lang="en-US" sz="1800" b="1" i="0" u="none" strike="noStrike" cap="none">
                      <a:solidFill>
                        <a:srgbClr val="FFFF0E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FABP4</a:t>
                  </a:r>
                  <a:endParaRPr sz="4000" b="1" i="0" u="none" strike="noStrike" cap="none">
                    <a:solidFill>
                      <a:srgbClr val="FFFF0E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10" name="Google Shape;210;p16"/>
            <p:cNvGrpSpPr/>
            <p:nvPr/>
          </p:nvGrpSpPr>
          <p:grpSpPr>
            <a:xfrm>
              <a:off x="172812" y="8080231"/>
              <a:ext cx="2198011" cy="349246"/>
              <a:chOff x="5017025" y="658057"/>
              <a:chExt cx="1600722" cy="463371"/>
            </a:xfrm>
          </p:grpSpPr>
          <p:sp>
            <p:nvSpPr>
              <p:cNvPr id="211" name="Google Shape;211;p16"/>
              <p:cNvSpPr txBox="1"/>
              <p:nvPr/>
            </p:nvSpPr>
            <p:spPr>
              <a:xfrm>
                <a:off x="5017025" y="658097"/>
                <a:ext cx="531989" cy="463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B3C6E7"/>
                    </a:solidFill>
                    <a:latin typeface="Arial"/>
                    <a:ea typeface="Arial"/>
                    <a:cs typeface="Arial"/>
                    <a:sym typeface="Arial"/>
                  </a:rPr>
                  <a:t>DAPI</a:t>
                </a:r>
                <a:endParaRPr sz="4000" b="1" i="0" u="none" strike="noStrike" cap="none">
                  <a:solidFill>
                    <a:srgbClr val="B3C6E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6"/>
              <p:cNvSpPr txBox="1"/>
              <p:nvPr/>
            </p:nvSpPr>
            <p:spPr>
              <a:xfrm>
                <a:off x="5434999" y="658057"/>
                <a:ext cx="613043" cy="463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2E7D0D"/>
                    </a:solidFill>
                    <a:latin typeface="Arial"/>
                    <a:ea typeface="Arial"/>
                    <a:cs typeface="Arial"/>
                    <a:sym typeface="Arial"/>
                  </a:rPr>
                  <a:t>CD31</a:t>
                </a:r>
                <a:endParaRPr sz="4000" b="1" i="0" u="none" strike="noStrike" cap="none">
                  <a:solidFill>
                    <a:srgbClr val="2E7D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6"/>
              <p:cNvSpPr txBox="1"/>
              <p:nvPr/>
            </p:nvSpPr>
            <p:spPr>
              <a:xfrm>
                <a:off x="5878288" y="658097"/>
                <a:ext cx="739459" cy="463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FFFF0E"/>
                    </a:solidFill>
                    <a:latin typeface="Arial"/>
                    <a:ea typeface="Arial"/>
                    <a:cs typeface="Arial"/>
                    <a:sym typeface="Arial"/>
                  </a:rPr>
                  <a:t>FABP4</a:t>
                </a:r>
                <a:endParaRPr sz="4000" b="1" i="0" u="none" strike="noStrike" cap="none">
                  <a:solidFill>
                    <a:srgbClr val="FFFF0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p16"/>
            <p:cNvGrpSpPr/>
            <p:nvPr/>
          </p:nvGrpSpPr>
          <p:grpSpPr>
            <a:xfrm>
              <a:off x="5789364" y="8068826"/>
              <a:ext cx="2228107" cy="370277"/>
              <a:chOff x="5017025" y="658096"/>
              <a:chExt cx="1359087" cy="411476"/>
            </a:xfrm>
          </p:grpSpPr>
          <p:sp>
            <p:nvSpPr>
              <p:cNvPr id="215" name="Google Shape;215;p16"/>
              <p:cNvSpPr txBox="1"/>
              <p:nvPr/>
            </p:nvSpPr>
            <p:spPr>
              <a:xfrm>
                <a:off x="5017025" y="658096"/>
                <a:ext cx="531989" cy="3880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B3C6E7"/>
                    </a:solidFill>
                    <a:latin typeface="Arial"/>
                    <a:ea typeface="Arial"/>
                    <a:cs typeface="Arial"/>
                    <a:sym typeface="Arial"/>
                  </a:rPr>
                  <a:t>DAPI</a:t>
                </a:r>
                <a:endParaRPr sz="4000" b="1" i="0" u="none" strike="noStrike" cap="none">
                  <a:solidFill>
                    <a:srgbClr val="B3C6E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16"/>
              <p:cNvSpPr txBox="1"/>
              <p:nvPr/>
            </p:nvSpPr>
            <p:spPr>
              <a:xfrm>
                <a:off x="5388176" y="670770"/>
                <a:ext cx="470000" cy="3880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2E7D0D"/>
                    </a:solidFill>
                    <a:latin typeface="Arial"/>
                    <a:ea typeface="Arial"/>
                    <a:cs typeface="Arial"/>
                    <a:sym typeface="Arial"/>
                  </a:rPr>
                  <a:t>CD31</a:t>
                </a:r>
                <a:endParaRPr sz="4000" b="1" i="0" u="none" strike="noStrike" cap="none">
                  <a:solidFill>
                    <a:srgbClr val="2E7D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16"/>
              <p:cNvSpPr txBox="1"/>
              <p:nvPr/>
            </p:nvSpPr>
            <p:spPr>
              <a:xfrm>
                <a:off x="5786974" y="681500"/>
                <a:ext cx="589138" cy="3880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7"/>
                  <a:buFont typeface="Arial"/>
                  <a:buNone/>
                </a:pPr>
                <a:r>
                  <a:rPr lang="en-US" sz="1800" b="1" i="0" u="none" strike="noStrike" cap="none" dirty="0">
                    <a:solidFill>
                      <a:srgbClr val="FFFF0E"/>
                    </a:solidFill>
                    <a:latin typeface="Arial"/>
                    <a:ea typeface="Arial"/>
                    <a:cs typeface="Arial"/>
                    <a:sym typeface="Arial"/>
                  </a:rPr>
                  <a:t>FABP4</a:t>
                </a:r>
                <a:endParaRPr sz="4000" b="1" i="0" u="none" strike="noStrike" cap="none" dirty="0">
                  <a:solidFill>
                    <a:srgbClr val="FFFF0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18" name="Google Shape;218;p16"/>
            <p:cNvCxnSpPr/>
            <p:nvPr/>
          </p:nvCxnSpPr>
          <p:spPr>
            <a:xfrm rot="10800000" flipH="1">
              <a:off x="2644014" y="9934308"/>
              <a:ext cx="37832" cy="62817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9" name="Google Shape;219;p16"/>
            <p:cNvCxnSpPr/>
            <p:nvPr/>
          </p:nvCxnSpPr>
          <p:spPr>
            <a:xfrm>
              <a:off x="5421715" y="9634749"/>
              <a:ext cx="0" cy="80248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B65435-6AD1-607C-C3C2-5B55CBEA525E}"/>
              </a:ext>
            </a:extLst>
          </p:cNvPr>
          <p:cNvGrpSpPr/>
          <p:nvPr/>
        </p:nvGrpSpPr>
        <p:grpSpPr>
          <a:xfrm>
            <a:off x="757801" y="3904383"/>
            <a:ext cx="7543384" cy="4712764"/>
            <a:chOff x="757801" y="3904383"/>
            <a:chExt cx="7543384" cy="4712764"/>
          </a:xfrm>
        </p:grpSpPr>
        <p:pic>
          <p:nvPicPr>
            <p:cNvPr id="5" name="Picture 4" descr="Chart, scatter chart&#10;&#10;Description automatically generated">
              <a:extLst>
                <a:ext uri="{FF2B5EF4-FFF2-40B4-BE49-F238E27FC236}">
                  <a16:creationId xmlns:a16="http://schemas.microsoft.com/office/drawing/2014/main" id="{ED339E2E-D1AD-2160-C59F-6C1F8827F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205" t="4672" r="51579" b="66383"/>
            <a:stretch/>
          </p:blipFill>
          <p:spPr>
            <a:xfrm>
              <a:off x="821916" y="6544705"/>
              <a:ext cx="1717465" cy="1534967"/>
            </a:xfrm>
            <a:prstGeom prst="rect">
              <a:avLst/>
            </a:prstGeom>
          </p:spPr>
        </p:pic>
        <p:pic>
          <p:nvPicPr>
            <p:cNvPr id="9" name="Picture 8" descr="Chart, scatter chart&#10;&#10;Description automatically generated">
              <a:extLst>
                <a:ext uri="{FF2B5EF4-FFF2-40B4-BE49-F238E27FC236}">
                  <a16:creationId xmlns:a16="http://schemas.microsoft.com/office/drawing/2014/main" id="{88AAC7E1-7F9A-A16F-4C45-B99DA847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1597" t="4593" r="4958" b="66693"/>
            <a:stretch/>
          </p:blipFill>
          <p:spPr>
            <a:xfrm>
              <a:off x="2785592" y="6599391"/>
              <a:ext cx="1650218" cy="1522704"/>
            </a:xfrm>
            <a:prstGeom prst="rect">
              <a:avLst/>
            </a:prstGeom>
          </p:spPr>
        </p:pic>
        <p:pic>
          <p:nvPicPr>
            <p:cNvPr id="10" name="Picture 9" descr="Chart, scatter chart&#10;&#10;Description automatically generated">
              <a:extLst>
                <a:ext uri="{FF2B5EF4-FFF2-40B4-BE49-F238E27FC236}">
                  <a16:creationId xmlns:a16="http://schemas.microsoft.com/office/drawing/2014/main" id="{F8CBDACF-85E9-4B47-10CF-72F870C1A1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866" t="36493" r="52649" b="34004"/>
            <a:stretch/>
          </p:blipFill>
          <p:spPr>
            <a:xfrm>
              <a:off x="4724089" y="6669996"/>
              <a:ext cx="1613695" cy="1564614"/>
            </a:xfrm>
            <a:prstGeom prst="rect">
              <a:avLst/>
            </a:prstGeom>
          </p:spPr>
        </p:pic>
        <p:pic>
          <p:nvPicPr>
            <p:cNvPr id="11" name="Picture 10" descr="Chart, scatter chart&#10;&#10;Description automatically generated">
              <a:extLst>
                <a:ext uri="{FF2B5EF4-FFF2-40B4-BE49-F238E27FC236}">
                  <a16:creationId xmlns:a16="http://schemas.microsoft.com/office/drawing/2014/main" id="{343B909C-CC2E-850C-DEA8-7FD442BB8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1449" t="37473" r="6067" b="33790"/>
            <a:stretch/>
          </p:blipFill>
          <p:spPr>
            <a:xfrm>
              <a:off x="6687490" y="6653811"/>
              <a:ext cx="1613695" cy="1523991"/>
            </a:xfrm>
            <a:prstGeom prst="rect">
              <a:avLst/>
            </a:prstGeom>
          </p:spPr>
        </p:pic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8C8EA106-9CA0-CE48-A1D4-45BA11211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626" t="37508" r="5782" b="34788"/>
            <a:stretch/>
          </p:blipFill>
          <p:spPr>
            <a:xfrm>
              <a:off x="6540737" y="4416407"/>
              <a:ext cx="1622040" cy="1472989"/>
            </a:xfrm>
            <a:prstGeom prst="rect">
              <a:avLst/>
            </a:prstGeom>
          </p:spPr>
        </p:pic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D27FEAC2-B092-2D7A-484E-3076FCAD8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924" t="36224" r="52702" b="34714"/>
            <a:stretch/>
          </p:blipFill>
          <p:spPr>
            <a:xfrm>
              <a:off x="4629204" y="4424101"/>
              <a:ext cx="1613695" cy="1545255"/>
            </a:xfrm>
            <a:prstGeom prst="rect">
              <a:avLst/>
            </a:prstGeom>
          </p:spPr>
        </p:pic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A5F99501-2922-8742-A61A-06851717EE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945" t="4806" r="4651" b="66573"/>
            <a:stretch/>
          </p:blipFill>
          <p:spPr>
            <a:xfrm>
              <a:off x="2737882" y="4458873"/>
              <a:ext cx="1652904" cy="1521706"/>
            </a:xfrm>
            <a:prstGeom prst="rect">
              <a:avLst/>
            </a:prstGeom>
          </p:spPr>
        </p:pic>
        <p:pic>
          <p:nvPicPr>
            <p:cNvPr id="8" name="Picture 7" descr="Diagram&#10;&#10;Description automatically generated">
              <a:extLst>
                <a:ext uri="{FF2B5EF4-FFF2-40B4-BE49-F238E27FC236}">
                  <a16:creationId xmlns:a16="http://schemas.microsoft.com/office/drawing/2014/main" id="{DA8942F6-722D-155B-D939-0037096AD7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451" t="4596" r="53959" b="66501"/>
            <a:stretch/>
          </p:blipFill>
          <p:spPr>
            <a:xfrm>
              <a:off x="831707" y="4399414"/>
              <a:ext cx="1621872" cy="1536796"/>
            </a:xfrm>
            <a:prstGeom prst="rect">
              <a:avLst/>
            </a:prstGeom>
          </p:spPr>
        </p:pic>
        <p:sp>
          <p:nvSpPr>
            <p:cNvPr id="229" name="Google Shape;229;p16"/>
            <p:cNvSpPr txBox="1"/>
            <p:nvPr/>
          </p:nvSpPr>
          <p:spPr>
            <a:xfrm>
              <a:off x="787645" y="3904383"/>
              <a:ext cx="128171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Negative Stain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6"/>
            <p:cNvSpPr txBox="1"/>
            <p:nvPr/>
          </p:nvSpPr>
          <p:spPr>
            <a:xfrm>
              <a:off x="757801" y="5956832"/>
              <a:ext cx="2737599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CD31+ (FITC), FABP4+ (PE) Stain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1" name="Google Shape;231;p16"/>
            <p:cNvCxnSpPr/>
            <p:nvPr/>
          </p:nvCxnSpPr>
          <p:spPr>
            <a:xfrm>
              <a:off x="2489973" y="5003134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2" name="Google Shape;232;p16"/>
            <p:cNvCxnSpPr/>
            <p:nvPr/>
          </p:nvCxnSpPr>
          <p:spPr>
            <a:xfrm>
              <a:off x="4424550" y="5006986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3" name="Google Shape;233;p16"/>
            <p:cNvCxnSpPr/>
            <p:nvPr/>
          </p:nvCxnSpPr>
          <p:spPr>
            <a:xfrm>
              <a:off x="6297508" y="5006986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4" name="Google Shape;234;p16"/>
            <p:cNvCxnSpPr/>
            <p:nvPr/>
          </p:nvCxnSpPr>
          <p:spPr>
            <a:xfrm>
              <a:off x="2486739" y="7215698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5" name="Google Shape;235;p16"/>
            <p:cNvCxnSpPr/>
            <p:nvPr/>
          </p:nvCxnSpPr>
          <p:spPr>
            <a:xfrm>
              <a:off x="4434826" y="7223097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6" name="Google Shape;236;p16"/>
            <p:cNvCxnSpPr/>
            <p:nvPr/>
          </p:nvCxnSpPr>
          <p:spPr>
            <a:xfrm>
              <a:off x="6380901" y="7230496"/>
              <a:ext cx="289263" cy="0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37" name="Google Shape;237;p16"/>
            <p:cNvSpPr txBox="1"/>
            <p:nvPr/>
          </p:nvSpPr>
          <p:spPr>
            <a:xfrm>
              <a:off x="1377640" y="4115547"/>
              <a:ext cx="92245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Live/Dead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6"/>
            <p:cNvSpPr txBox="1"/>
            <p:nvPr/>
          </p:nvSpPr>
          <p:spPr>
            <a:xfrm>
              <a:off x="3172696" y="4120106"/>
              <a:ext cx="797548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Singlets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6"/>
            <p:cNvSpPr txBox="1"/>
            <p:nvPr/>
          </p:nvSpPr>
          <p:spPr>
            <a:xfrm>
              <a:off x="4878080" y="4124302"/>
              <a:ext cx="111594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FABP4+ PE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6"/>
            <p:cNvSpPr txBox="1"/>
            <p:nvPr/>
          </p:nvSpPr>
          <p:spPr>
            <a:xfrm>
              <a:off x="6703149" y="4114396"/>
              <a:ext cx="111594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CD31+ FITC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 txBox="1"/>
            <p:nvPr/>
          </p:nvSpPr>
          <p:spPr>
            <a:xfrm>
              <a:off x="1451537" y="6303155"/>
              <a:ext cx="92245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Live/Dead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 txBox="1"/>
            <p:nvPr/>
          </p:nvSpPr>
          <p:spPr>
            <a:xfrm>
              <a:off x="3162084" y="6284823"/>
              <a:ext cx="797548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Singlets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 txBox="1"/>
            <p:nvPr/>
          </p:nvSpPr>
          <p:spPr>
            <a:xfrm>
              <a:off x="4925718" y="6285419"/>
              <a:ext cx="111594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FABP4+ PE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6"/>
            <p:cNvSpPr txBox="1"/>
            <p:nvPr/>
          </p:nvSpPr>
          <p:spPr>
            <a:xfrm>
              <a:off x="6862838" y="6273550"/>
              <a:ext cx="111594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CD31+ FITC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6"/>
            <p:cNvSpPr txBox="1"/>
            <p:nvPr/>
          </p:nvSpPr>
          <p:spPr>
            <a:xfrm>
              <a:off x="2102487" y="5244525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P1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6"/>
            <p:cNvSpPr txBox="1"/>
            <p:nvPr/>
          </p:nvSpPr>
          <p:spPr>
            <a:xfrm>
              <a:off x="3874983" y="4124302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P1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6"/>
            <p:cNvSpPr txBox="1"/>
            <p:nvPr/>
          </p:nvSpPr>
          <p:spPr>
            <a:xfrm>
              <a:off x="3513405" y="4726175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P2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6"/>
            <p:cNvSpPr txBox="1"/>
            <p:nvPr/>
          </p:nvSpPr>
          <p:spPr>
            <a:xfrm>
              <a:off x="5855770" y="4115547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P2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6"/>
            <p:cNvSpPr txBox="1"/>
            <p:nvPr/>
          </p:nvSpPr>
          <p:spPr>
            <a:xfrm>
              <a:off x="5374692" y="4537336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P3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6"/>
            <p:cNvSpPr txBox="1"/>
            <p:nvPr/>
          </p:nvSpPr>
          <p:spPr>
            <a:xfrm>
              <a:off x="7740186" y="4114396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P3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6"/>
            <p:cNvSpPr txBox="1"/>
            <p:nvPr/>
          </p:nvSpPr>
          <p:spPr>
            <a:xfrm>
              <a:off x="7165864" y="4583432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P4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6"/>
            <p:cNvSpPr txBox="1"/>
            <p:nvPr/>
          </p:nvSpPr>
          <p:spPr>
            <a:xfrm>
              <a:off x="3903869" y="6296675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P1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6"/>
            <p:cNvSpPr txBox="1"/>
            <p:nvPr/>
          </p:nvSpPr>
          <p:spPr>
            <a:xfrm>
              <a:off x="3546087" y="6897290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P2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6"/>
            <p:cNvSpPr txBox="1"/>
            <p:nvPr/>
          </p:nvSpPr>
          <p:spPr>
            <a:xfrm>
              <a:off x="5898559" y="6284823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P2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6"/>
            <p:cNvSpPr txBox="1"/>
            <p:nvPr/>
          </p:nvSpPr>
          <p:spPr>
            <a:xfrm>
              <a:off x="5408148" y="6719520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P3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6"/>
            <p:cNvSpPr txBox="1"/>
            <p:nvPr/>
          </p:nvSpPr>
          <p:spPr>
            <a:xfrm>
              <a:off x="7909519" y="6296675"/>
              <a:ext cx="371785" cy="2769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P3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6"/>
            <p:cNvSpPr txBox="1"/>
            <p:nvPr/>
          </p:nvSpPr>
          <p:spPr>
            <a:xfrm>
              <a:off x="7361573" y="6714691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P4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6"/>
            <p:cNvSpPr txBox="1"/>
            <p:nvPr/>
          </p:nvSpPr>
          <p:spPr>
            <a:xfrm>
              <a:off x="6743085" y="8154677"/>
              <a:ext cx="1526745" cy="461624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P4= Double Stain, FABP4+/CD31+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6"/>
            <p:cNvSpPr txBox="1"/>
            <p:nvPr/>
          </p:nvSpPr>
          <p:spPr>
            <a:xfrm>
              <a:off x="2019841" y="7508394"/>
              <a:ext cx="37178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P1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6"/>
            <p:cNvSpPr txBox="1"/>
            <p:nvPr/>
          </p:nvSpPr>
          <p:spPr>
            <a:xfrm>
              <a:off x="1051964" y="8253832"/>
              <a:ext cx="1250736" cy="276959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P1= Live Cells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6"/>
            <p:cNvSpPr txBox="1"/>
            <p:nvPr/>
          </p:nvSpPr>
          <p:spPr>
            <a:xfrm>
              <a:off x="2574606" y="8247885"/>
              <a:ext cx="1723903" cy="276959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P2= Singlet Selection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6"/>
            <p:cNvSpPr txBox="1"/>
            <p:nvPr/>
          </p:nvSpPr>
          <p:spPr>
            <a:xfrm>
              <a:off x="975656" y="7889814"/>
              <a:ext cx="651705" cy="276959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Gates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6"/>
            <p:cNvSpPr txBox="1"/>
            <p:nvPr/>
          </p:nvSpPr>
          <p:spPr>
            <a:xfrm>
              <a:off x="4562095" y="8155523"/>
              <a:ext cx="1851963" cy="461624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P3= FABP4 positive Cells, PE positive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4" name="Google Shape;264;p16"/>
          <p:cNvSpPr txBox="1"/>
          <p:nvPr/>
        </p:nvSpPr>
        <p:spPr>
          <a:xfrm>
            <a:off x="104617" y="3673571"/>
            <a:ext cx="2680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6"/>
          <p:cNvSpPr txBox="1"/>
          <p:nvPr/>
        </p:nvSpPr>
        <p:spPr>
          <a:xfrm>
            <a:off x="-1" y="8676089"/>
            <a:ext cx="2680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6"/>
          <p:cNvSpPr txBox="1"/>
          <p:nvPr/>
        </p:nvSpPr>
        <p:spPr>
          <a:xfrm>
            <a:off x="-1" y="33821"/>
            <a:ext cx="49799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6"/>
          <p:cNvSpPr txBox="1"/>
          <p:nvPr/>
        </p:nvSpPr>
        <p:spPr>
          <a:xfrm>
            <a:off x="798191" y="673476"/>
            <a:ext cx="1951417" cy="276959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gCapC in red circle 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17" descr="A picture containing night, star, dark, night sk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2225" t="35821" r="60037" b="49222"/>
          <a:stretch/>
        </p:blipFill>
        <p:spPr>
          <a:xfrm>
            <a:off x="649926" y="7942603"/>
            <a:ext cx="3170801" cy="2673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" name="Google Shape;273;p17"/>
          <p:cNvGrpSpPr/>
          <p:nvPr/>
        </p:nvGrpSpPr>
        <p:grpSpPr>
          <a:xfrm>
            <a:off x="428893" y="403112"/>
            <a:ext cx="3942216" cy="4912827"/>
            <a:chOff x="-2536728" y="-5014452"/>
            <a:chExt cx="10880627" cy="13559543"/>
          </a:xfrm>
        </p:grpSpPr>
        <p:grpSp>
          <p:nvGrpSpPr>
            <p:cNvPr id="274" name="Google Shape;274;p17"/>
            <p:cNvGrpSpPr/>
            <p:nvPr/>
          </p:nvGrpSpPr>
          <p:grpSpPr>
            <a:xfrm>
              <a:off x="-2536724" y="-5014452"/>
              <a:ext cx="10880623" cy="10862802"/>
              <a:chOff x="-2536724" y="-5014452"/>
              <a:chExt cx="10880623" cy="10862802"/>
            </a:xfrm>
          </p:grpSpPr>
          <p:pic>
            <p:nvPicPr>
              <p:cNvPr id="275" name="Google Shape;275;p17" descr="A picture containing person, people, crowd, night&#10;&#10;Description automatically generated"/>
              <p:cNvPicPr preferRelativeResize="0"/>
              <p:nvPr/>
            </p:nvPicPr>
            <p:blipFill rotWithShape="1">
              <a:blip r:embed="rId4">
                <a:alphaModFix/>
              </a:blip>
              <a:srcRect l="116" t="83" r="-398" b="-195"/>
              <a:stretch/>
            </p:blipFill>
            <p:spPr>
              <a:xfrm rot="10800000">
                <a:off x="-2536724" y="-5014452"/>
                <a:ext cx="10880623" cy="108628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6" name="Google Shape;276;p17"/>
              <p:cNvSpPr/>
              <p:nvPr/>
            </p:nvSpPr>
            <p:spPr>
              <a:xfrm>
                <a:off x="5639456" y="4439536"/>
                <a:ext cx="1505699" cy="1398152"/>
              </a:xfrm>
              <a:prstGeom prst="rect">
                <a:avLst/>
              </a:prstGeom>
              <a:noFill/>
              <a:ln w="25400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endParaRPr sz="2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7" name="Google Shape;277;p17"/>
            <p:cNvSpPr/>
            <p:nvPr/>
          </p:nvSpPr>
          <p:spPr>
            <a:xfrm rot="10800000" flipH="1">
              <a:off x="-2206373" y="5661280"/>
              <a:ext cx="1234440" cy="182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7"/>
            <p:cNvSpPr txBox="1"/>
            <p:nvPr/>
          </p:nvSpPr>
          <p:spPr>
            <a:xfrm>
              <a:off x="2699959" y="6888732"/>
              <a:ext cx="413281" cy="1656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1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5µm</a:t>
              </a:r>
              <a:endPara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7"/>
            <p:cNvSpPr txBox="1"/>
            <p:nvPr/>
          </p:nvSpPr>
          <p:spPr>
            <a:xfrm>
              <a:off x="-2536728" y="4736185"/>
              <a:ext cx="2165399" cy="849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25µm</a:t>
              </a:r>
              <a:endPara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" name="Google Shape;280;p17"/>
          <p:cNvGrpSpPr/>
          <p:nvPr/>
        </p:nvGrpSpPr>
        <p:grpSpPr>
          <a:xfrm>
            <a:off x="4544792" y="656241"/>
            <a:ext cx="3158685" cy="3045071"/>
            <a:chOff x="5118192" y="7839443"/>
            <a:chExt cx="1329215" cy="1281406"/>
          </a:xfrm>
        </p:grpSpPr>
        <p:pic>
          <p:nvPicPr>
            <p:cNvPr id="281" name="Google Shape;281;p17" descr="A picture containing person, people, crowd, night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 l="10739" t="168" r="77132" b="88334"/>
            <a:stretch/>
          </p:blipFill>
          <p:spPr>
            <a:xfrm rot="10800000">
              <a:off x="5131402" y="7858979"/>
              <a:ext cx="1316005" cy="124752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82" name="Google Shape;282;p17"/>
            <p:cNvCxnSpPr/>
            <p:nvPr/>
          </p:nvCxnSpPr>
          <p:spPr>
            <a:xfrm rot="10800000">
              <a:off x="6066149" y="8754071"/>
              <a:ext cx="0" cy="228382"/>
            </a:xfrm>
            <a:prstGeom prst="straightConnector1">
              <a:avLst/>
            </a:pr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3" name="Google Shape;283;p17"/>
            <p:cNvCxnSpPr/>
            <p:nvPr/>
          </p:nvCxnSpPr>
          <p:spPr>
            <a:xfrm>
              <a:off x="5957895" y="8289919"/>
              <a:ext cx="0" cy="181226"/>
            </a:xfrm>
            <a:prstGeom prst="straightConnector1">
              <a:avLst/>
            </a:prstGeom>
            <a:noFill/>
            <a:ln w="57150" cap="flat" cmpd="sng">
              <a:solidFill>
                <a:srgbClr val="B8C00A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84" name="Google Shape;284;p17"/>
            <p:cNvSpPr txBox="1"/>
            <p:nvPr/>
          </p:nvSpPr>
          <p:spPr>
            <a:xfrm>
              <a:off x="5883122" y="8119732"/>
              <a:ext cx="470022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gCapA</a:t>
              </a:r>
              <a:endPara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7"/>
            <p:cNvSpPr txBox="1"/>
            <p:nvPr/>
          </p:nvSpPr>
          <p:spPr>
            <a:xfrm>
              <a:off x="5805280" y="8965447"/>
              <a:ext cx="470022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gCapD</a:t>
              </a:r>
              <a:endPara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7"/>
            <p:cNvSpPr/>
            <p:nvPr/>
          </p:nvSpPr>
          <p:spPr>
            <a:xfrm rot="10800000" flipH="1">
              <a:off x="5217810" y="9068696"/>
              <a:ext cx="246888" cy="182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7"/>
            <p:cNvSpPr txBox="1"/>
            <p:nvPr/>
          </p:nvSpPr>
          <p:spPr>
            <a:xfrm>
              <a:off x="5391999" y="7846515"/>
              <a:ext cx="413281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SCN7A</a:t>
              </a:r>
              <a:endParaRPr sz="4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7"/>
            <p:cNvSpPr txBox="1"/>
            <p:nvPr/>
          </p:nvSpPr>
          <p:spPr>
            <a:xfrm>
              <a:off x="5118192" y="7839443"/>
              <a:ext cx="337020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B3C6E7"/>
                  </a:solidFill>
                  <a:latin typeface="Arial"/>
                  <a:ea typeface="Arial"/>
                  <a:cs typeface="Arial"/>
                  <a:sym typeface="Arial"/>
                </a:rPr>
                <a:t>DAPI</a:t>
              </a:r>
              <a:endParaRPr sz="4000" b="1" i="0" u="none" strike="noStrike" cap="none">
                <a:solidFill>
                  <a:srgbClr val="B3C6E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7"/>
            <p:cNvSpPr txBox="1"/>
            <p:nvPr/>
          </p:nvSpPr>
          <p:spPr>
            <a:xfrm>
              <a:off x="5743978" y="7843486"/>
              <a:ext cx="670217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B8C00A"/>
                  </a:solidFill>
                  <a:latin typeface="Arial"/>
                  <a:ea typeface="Arial"/>
                  <a:cs typeface="Arial"/>
                  <a:sym typeface="Arial"/>
                </a:rPr>
                <a:t>CLIC4</a:t>
              </a:r>
              <a:endParaRPr sz="4000" b="1" i="0" u="none" strike="noStrike" cap="none">
                <a:solidFill>
                  <a:srgbClr val="B8C00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7"/>
            <p:cNvSpPr txBox="1"/>
            <p:nvPr/>
          </p:nvSpPr>
          <p:spPr>
            <a:xfrm>
              <a:off x="5172068" y="8906222"/>
              <a:ext cx="413281" cy="15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5µm</a:t>
              </a:r>
              <a:endPara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17"/>
          <p:cNvSpPr txBox="1"/>
          <p:nvPr/>
        </p:nvSpPr>
        <p:spPr>
          <a:xfrm>
            <a:off x="133924" y="333379"/>
            <a:ext cx="2680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7"/>
          <p:cNvSpPr txBox="1"/>
          <p:nvPr/>
        </p:nvSpPr>
        <p:spPr>
          <a:xfrm>
            <a:off x="-1" y="33821"/>
            <a:ext cx="497994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17" descr="A picture containing colorful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2642" t="12773" r="22956" b="12778"/>
          <a:stretch/>
        </p:blipFill>
        <p:spPr>
          <a:xfrm>
            <a:off x="636786" y="10933941"/>
            <a:ext cx="3164988" cy="2692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7" descr="A picture containing people, night, surrounde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5205" t="36561" r="57215" b="48566"/>
          <a:stretch/>
        </p:blipFill>
        <p:spPr>
          <a:xfrm>
            <a:off x="4034682" y="7945330"/>
            <a:ext cx="3160607" cy="267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 descr="A picture containing tree, surrounded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l="22375" t="36243" r="60043" b="48886"/>
          <a:stretch/>
        </p:blipFill>
        <p:spPr>
          <a:xfrm>
            <a:off x="649926" y="4848713"/>
            <a:ext cx="3160605" cy="267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 l="21699" t="36340" r="60719" b="48785"/>
          <a:stretch/>
        </p:blipFill>
        <p:spPr>
          <a:xfrm>
            <a:off x="4024486" y="4886257"/>
            <a:ext cx="3160605" cy="267359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7"/>
          <p:cNvSpPr txBox="1"/>
          <p:nvPr/>
        </p:nvSpPr>
        <p:spPr>
          <a:xfrm>
            <a:off x="133924" y="4531169"/>
            <a:ext cx="2680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4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5124793" y="7642678"/>
            <a:ext cx="122534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Composite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 txBox="1"/>
          <p:nvPr/>
        </p:nvSpPr>
        <p:spPr>
          <a:xfrm>
            <a:off x="5126997" y="4525240"/>
            <a:ext cx="90488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gCapA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 txBox="1"/>
          <p:nvPr/>
        </p:nvSpPr>
        <p:spPr>
          <a:xfrm>
            <a:off x="1765919" y="7622094"/>
            <a:ext cx="87427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gCapD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/>
          <p:cNvSpPr txBox="1"/>
          <p:nvPr/>
        </p:nvSpPr>
        <p:spPr>
          <a:xfrm>
            <a:off x="1574175" y="4529412"/>
            <a:ext cx="110082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Aerocyte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1574175" y="10603947"/>
            <a:ext cx="13195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3D Render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7"/>
          <p:cNvSpPr txBox="1"/>
          <p:nvPr/>
        </p:nvSpPr>
        <p:spPr>
          <a:xfrm>
            <a:off x="4691397" y="11275000"/>
            <a:ext cx="89159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Aerocyte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7"/>
          <p:cNvSpPr txBox="1"/>
          <p:nvPr/>
        </p:nvSpPr>
        <p:spPr>
          <a:xfrm>
            <a:off x="5082554" y="12570880"/>
            <a:ext cx="7328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gCapA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7"/>
          <p:cNvSpPr txBox="1"/>
          <p:nvPr/>
        </p:nvSpPr>
        <p:spPr>
          <a:xfrm>
            <a:off x="6353769" y="11726941"/>
            <a:ext cx="74251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gCapD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7"/>
          <p:cNvSpPr/>
          <p:nvPr/>
        </p:nvSpPr>
        <p:spPr>
          <a:xfrm rot="10800000" flipH="1">
            <a:off x="3184045" y="7377122"/>
            <a:ext cx="423211" cy="306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7"/>
          <p:cNvSpPr txBox="1"/>
          <p:nvPr/>
        </p:nvSpPr>
        <p:spPr>
          <a:xfrm>
            <a:off x="3135331" y="7033975"/>
            <a:ext cx="5811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5µm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7"/>
          <p:cNvSpPr/>
          <p:nvPr/>
        </p:nvSpPr>
        <p:spPr>
          <a:xfrm rot="10800000" flipH="1">
            <a:off x="6662873" y="7388308"/>
            <a:ext cx="423211" cy="306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6614159" y="7045161"/>
            <a:ext cx="5811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5µm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7"/>
          <p:cNvSpPr/>
          <p:nvPr/>
        </p:nvSpPr>
        <p:spPr>
          <a:xfrm rot="10800000" flipH="1">
            <a:off x="3242955" y="10464668"/>
            <a:ext cx="423211" cy="306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7"/>
          <p:cNvSpPr txBox="1"/>
          <p:nvPr/>
        </p:nvSpPr>
        <p:spPr>
          <a:xfrm>
            <a:off x="3194241" y="10121521"/>
            <a:ext cx="5811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5µm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7"/>
          <p:cNvSpPr txBox="1"/>
          <p:nvPr/>
        </p:nvSpPr>
        <p:spPr>
          <a:xfrm>
            <a:off x="1351834" y="7903056"/>
            <a:ext cx="982102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SCN7A</a:t>
            </a:r>
            <a:endParaRPr sz="40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649926" y="4828677"/>
            <a:ext cx="800879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DAPI</a:t>
            </a:r>
            <a:endParaRPr sz="40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4740600" y="4863967"/>
            <a:ext cx="942101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B8C00A"/>
                </a:solidFill>
                <a:latin typeface="Arial"/>
                <a:ea typeface="Arial"/>
                <a:cs typeface="Arial"/>
                <a:sym typeface="Arial"/>
              </a:rPr>
              <a:t>CLIC4</a:t>
            </a:r>
            <a:endParaRPr sz="4000" b="1" i="0" u="none" strike="noStrike" cap="none">
              <a:solidFill>
                <a:srgbClr val="B8C0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7"/>
          <p:cNvSpPr txBox="1"/>
          <p:nvPr/>
        </p:nvSpPr>
        <p:spPr>
          <a:xfrm>
            <a:off x="1288127" y="4838280"/>
            <a:ext cx="942101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209E2F"/>
                </a:solidFill>
                <a:latin typeface="Arial"/>
                <a:ea typeface="Arial"/>
                <a:cs typeface="Arial"/>
                <a:sym typeface="Arial"/>
              </a:rPr>
              <a:t>APLN</a:t>
            </a:r>
            <a:endParaRPr sz="4000" b="1" i="0" u="none" strike="noStrike" cap="none">
              <a:solidFill>
                <a:srgbClr val="209E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7"/>
          <p:cNvSpPr txBox="1"/>
          <p:nvPr/>
        </p:nvSpPr>
        <p:spPr>
          <a:xfrm>
            <a:off x="4038290" y="4848713"/>
            <a:ext cx="800879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DAPI</a:t>
            </a:r>
            <a:endParaRPr sz="40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7"/>
          <p:cNvSpPr txBox="1"/>
          <p:nvPr/>
        </p:nvSpPr>
        <p:spPr>
          <a:xfrm>
            <a:off x="681422" y="7903056"/>
            <a:ext cx="800879" cy="36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rPr lang="en-US" sz="18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DAPI</a:t>
            </a:r>
            <a:endParaRPr sz="40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17"/>
          <p:cNvGrpSpPr/>
          <p:nvPr/>
        </p:nvGrpSpPr>
        <p:grpSpPr>
          <a:xfrm>
            <a:off x="4961867" y="10691995"/>
            <a:ext cx="1664776" cy="2188042"/>
            <a:chOff x="6429883" y="10232727"/>
            <a:chExt cx="1664776" cy="2188042"/>
          </a:xfrm>
        </p:grpSpPr>
        <p:sp>
          <p:nvSpPr>
            <p:cNvPr id="319" name="Google Shape;319;p17"/>
            <p:cNvSpPr/>
            <p:nvPr/>
          </p:nvSpPr>
          <p:spPr>
            <a:xfrm rot="-3349380">
              <a:off x="6613282" y="11014335"/>
              <a:ext cx="1281535" cy="1122231"/>
            </a:xfrm>
            <a:prstGeom prst="blockArc">
              <a:avLst>
                <a:gd name="adj1" fmla="val 13383856"/>
                <a:gd name="adj2" fmla="val 20190275"/>
                <a:gd name="adj3" fmla="val 32675"/>
              </a:avLst>
            </a:prstGeom>
            <a:solidFill>
              <a:srgbClr val="00B050"/>
            </a:solidFill>
            <a:ln w="9525" cap="flat" cmpd="sng">
              <a:solidFill>
                <a:srgbClr val="EB792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7"/>
            <p:cNvSpPr/>
            <p:nvPr/>
          </p:nvSpPr>
          <p:spPr>
            <a:xfrm rot="10800000" flipH="1">
              <a:off x="6673069" y="10575874"/>
              <a:ext cx="423211" cy="3066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endPara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7"/>
            <p:cNvSpPr txBox="1"/>
            <p:nvPr/>
          </p:nvSpPr>
          <p:spPr>
            <a:xfrm>
              <a:off x="6624355" y="10232727"/>
              <a:ext cx="5811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7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5µm</a:t>
              </a:r>
              <a:endPara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7"/>
            <p:cNvSpPr/>
            <p:nvPr/>
          </p:nvSpPr>
          <p:spPr>
            <a:xfrm rot="3371559">
              <a:off x="6631129" y="10975508"/>
              <a:ext cx="1281535" cy="1122231"/>
            </a:xfrm>
            <a:prstGeom prst="blockArc">
              <a:avLst>
                <a:gd name="adj1" fmla="val 13564917"/>
                <a:gd name="adj2" fmla="val 20951455"/>
                <a:gd name="adj3" fmla="val 31046"/>
              </a:avLst>
            </a:prstGeom>
            <a:solidFill>
              <a:srgbClr val="FF0000"/>
            </a:solidFill>
            <a:ln w="9525" cap="flat" cmpd="sng">
              <a:solidFill>
                <a:srgbClr val="EB792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7"/>
            <p:cNvSpPr/>
            <p:nvPr/>
          </p:nvSpPr>
          <p:spPr>
            <a:xfrm rot="-10552068">
              <a:off x="6661894" y="11014335"/>
              <a:ext cx="1281535" cy="1122231"/>
            </a:xfrm>
            <a:prstGeom prst="blockArc">
              <a:avLst>
                <a:gd name="adj1" fmla="val 13383856"/>
                <a:gd name="adj2" fmla="val 20452799"/>
                <a:gd name="adj3" fmla="val 31770"/>
              </a:avLst>
            </a:prstGeom>
            <a:solidFill>
              <a:srgbClr val="FFC000"/>
            </a:solidFill>
            <a:ln w="9525" cap="flat" cmpd="sng">
              <a:solidFill>
                <a:srgbClr val="EB792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333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g230e27eb12a_1_17" descr="Chart, scatter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26392"/>
          <a:stretch/>
        </p:blipFill>
        <p:spPr>
          <a:xfrm>
            <a:off x="6743712" y="5852550"/>
            <a:ext cx="2323004" cy="513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230e27eb12a_1_17" descr="Diagram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r="30360"/>
          <a:stretch/>
        </p:blipFill>
        <p:spPr>
          <a:xfrm rot="5400000">
            <a:off x="2184638" y="9251499"/>
            <a:ext cx="2657199" cy="62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230e27eb12a_1_17" descr="Diagram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r="30360"/>
          <a:stretch/>
        </p:blipFill>
        <p:spPr>
          <a:xfrm>
            <a:off x="31429" y="5840933"/>
            <a:ext cx="2197771" cy="5137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230e27eb12a_1_17" descr="Diagram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 r="30360"/>
          <a:stretch/>
        </p:blipFill>
        <p:spPr>
          <a:xfrm>
            <a:off x="31419" y="424256"/>
            <a:ext cx="2197770" cy="513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230e27eb12a_1_17" descr="A picture containing diagram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r="30360"/>
          <a:stretch/>
        </p:blipFill>
        <p:spPr>
          <a:xfrm>
            <a:off x="2281559" y="5852556"/>
            <a:ext cx="2197770" cy="513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230e27eb12a_1_17" descr="Diagram&#10;&#10;Description automatically generated with medium confidence"/>
          <p:cNvPicPr preferRelativeResize="0"/>
          <p:nvPr/>
        </p:nvPicPr>
        <p:blipFill rotWithShape="1">
          <a:blip r:embed="rId8">
            <a:alphaModFix/>
          </a:blip>
          <a:srcRect r="30360"/>
          <a:stretch/>
        </p:blipFill>
        <p:spPr>
          <a:xfrm>
            <a:off x="2327754" y="424261"/>
            <a:ext cx="2197770" cy="513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230e27eb12a_1_17" descr="Diagram&#10;&#10;Description automatically generated with medium confidence"/>
          <p:cNvPicPr preferRelativeResize="0"/>
          <p:nvPr/>
        </p:nvPicPr>
        <p:blipFill rotWithShape="1">
          <a:blip r:embed="rId9">
            <a:alphaModFix/>
          </a:blip>
          <a:srcRect r="30360"/>
          <a:stretch/>
        </p:blipFill>
        <p:spPr>
          <a:xfrm>
            <a:off x="4531673" y="5852549"/>
            <a:ext cx="2197770" cy="513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230e27eb12a_1_17" descr="Diagram&#10;&#10;Description automatically generated with medium confidence"/>
          <p:cNvPicPr preferRelativeResize="0"/>
          <p:nvPr/>
        </p:nvPicPr>
        <p:blipFill rotWithShape="1">
          <a:blip r:embed="rId10">
            <a:alphaModFix/>
          </a:blip>
          <a:srcRect r="30360"/>
          <a:stretch/>
        </p:blipFill>
        <p:spPr>
          <a:xfrm>
            <a:off x="4624074" y="424260"/>
            <a:ext cx="2197770" cy="513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230e27eb12a_1_17" descr="Diagram&#10;&#10;Description automatically generated with medium confidence"/>
          <p:cNvPicPr preferRelativeResize="0"/>
          <p:nvPr/>
        </p:nvPicPr>
        <p:blipFill rotWithShape="1">
          <a:blip r:embed="rId11">
            <a:alphaModFix/>
          </a:blip>
          <a:srcRect r="30360"/>
          <a:stretch/>
        </p:blipFill>
        <p:spPr>
          <a:xfrm>
            <a:off x="6920397" y="424253"/>
            <a:ext cx="2197770" cy="513756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230e27eb12a_1_17"/>
          <p:cNvSpPr txBox="1"/>
          <p:nvPr/>
        </p:nvSpPr>
        <p:spPr>
          <a:xfrm>
            <a:off x="31428" y="29678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230e27eb12a_1_17"/>
          <p:cNvSpPr txBox="1"/>
          <p:nvPr/>
        </p:nvSpPr>
        <p:spPr>
          <a:xfrm>
            <a:off x="2156796" y="296787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230e27eb12a_1_17"/>
          <p:cNvSpPr txBox="1"/>
          <p:nvPr/>
        </p:nvSpPr>
        <p:spPr>
          <a:xfrm>
            <a:off x="4759320" y="28601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230e27eb12a_1_17"/>
          <p:cNvSpPr txBox="1"/>
          <p:nvPr/>
        </p:nvSpPr>
        <p:spPr>
          <a:xfrm>
            <a:off x="7050699" y="344804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230e27eb12a_1_17"/>
          <p:cNvSpPr txBox="1"/>
          <p:nvPr/>
        </p:nvSpPr>
        <p:spPr>
          <a:xfrm>
            <a:off x="31428" y="542148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230e27eb12a_1_17"/>
          <p:cNvSpPr txBox="1"/>
          <p:nvPr/>
        </p:nvSpPr>
        <p:spPr>
          <a:xfrm>
            <a:off x="2319661" y="5444689"/>
            <a:ext cx="26161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230e27eb12a_1_17"/>
          <p:cNvSpPr txBox="1"/>
          <p:nvPr/>
        </p:nvSpPr>
        <p:spPr>
          <a:xfrm>
            <a:off x="4922185" y="5433915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230e27eb12a_1_17"/>
          <p:cNvSpPr txBox="1"/>
          <p:nvPr/>
        </p:nvSpPr>
        <p:spPr>
          <a:xfrm>
            <a:off x="7213564" y="549270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230e27eb12a_1_17"/>
          <p:cNvSpPr txBox="1"/>
          <p:nvPr/>
        </p:nvSpPr>
        <p:spPr>
          <a:xfrm>
            <a:off x="717854" y="11257598"/>
            <a:ext cx="24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230e27eb12a_1_17"/>
          <p:cNvSpPr txBox="1"/>
          <p:nvPr/>
        </p:nvSpPr>
        <p:spPr>
          <a:xfrm>
            <a:off x="-1" y="33821"/>
            <a:ext cx="498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5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g230e27eb12a_1_17" descr="Diagram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l="72820" t="21862" r="2993" b="43605"/>
          <a:stretch/>
        </p:blipFill>
        <p:spPr>
          <a:xfrm>
            <a:off x="7376429" y="11512284"/>
            <a:ext cx="743628" cy="17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18" descr="Calenda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30497"/>
          <a:stretch/>
        </p:blipFill>
        <p:spPr>
          <a:xfrm>
            <a:off x="6788150" y="5637850"/>
            <a:ext cx="2176650" cy="50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8" descr="Diagram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r="30158"/>
          <a:stretch/>
        </p:blipFill>
        <p:spPr>
          <a:xfrm>
            <a:off x="2313262" y="390009"/>
            <a:ext cx="2219777" cy="517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8" descr="Diagram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r="30158"/>
          <a:stretch/>
        </p:blipFill>
        <p:spPr>
          <a:xfrm>
            <a:off x="4513725" y="5675200"/>
            <a:ext cx="2176650" cy="5073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8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r="27120"/>
          <a:stretch/>
        </p:blipFill>
        <p:spPr>
          <a:xfrm>
            <a:off x="2252850" y="5599925"/>
            <a:ext cx="2302952" cy="514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8" descr="Diagram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 r="29821"/>
          <a:stretch/>
        </p:blipFill>
        <p:spPr>
          <a:xfrm>
            <a:off x="4533057" y="390010"/>
            <a:ext cx="2230552" cy="517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8" descr="Diagram&#10;&#10;Description automatically generated with medium confidence"/>
          <p:cNvPicPr preferRelativeResize="0"/>
          <p:nvPr/>
        </p:nvPicPr>
        <p:blipFill rotWithShape="1">
          <a:blip r:embed="rId8">
            <a:alphaModFix/>
          </a:blip>
          <a:srcRect r="30158"/>
          <a:stretch/>
        </p:blipFill>
        <p:spPr>
          <a:xfrm rot="5400000">
            <a:off x="2510887" y="8904213"/>
            <a:ext cx="2818525" cy="65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8" descr="Diagram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r="30158"/>
          <a:stretch/>
        </p:blipFill>
        <p:spPr>
          <a:xfrm>
            <a:off x="0" y="5564125"/>
            <a:ext cx="2219800" cy="5174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8" descr="Chart, scatter chart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 r="26107"/>
          <a:stretch/>
        </p:blipFill>
        <p:spPr>
          <a:xfrm>
            <a:off x="47696" y="440272"/>
            <a:ext cx="2302956" cy="5073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8" descr="Diagram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 r="27120"/>
          <a:stretch/>
        </p:blipFill>
        <p:spPr>
          <a:xfrm>
            <a:off x="6796748" y="440283"/>
            <a:ext cx="2271375" cy="5073569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8"/>
          <p:cNvSpPr txBox="1"/>
          <p:nvPr/>
        </p:nvSpPr>
        <p:spPr>
          <a:xfrm>
            <a:off x="97388" y="286031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8"/>
          <p:cNvSpPr txBox="1"/>
          <p:nvPr/>
        </p:nvSpPr>
        <p:spPr>
          <a:xfrm>
            <a:off x="2396096" y="286025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8"/>
          <p:cNvSpPr txBox="1"/>
          <p:nvPr/>
        </p:nvSpPr>
        <p:spPr>
          <a:xfrm>
            <a:off x="4602870" y="28601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8"/>
          <p:cNvSpPr txBox="1"/>
          <p:nvPr/>
        </p:nvSpPr>
        <p:spPr>
          <a:xfrm>
            <a:off x="6797412" y="286029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8"/>
          <p:cNvSpPr txBox="1"/>
          <p:nvPr/>
        </p:nvSpPr>
        <p:spPr>
          <a:xfrm>
            <a:off x="97391" y="549202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8"/>
          <p:cNvSpPr txBox="1"/>
          <p:nvPr/>
        </p:nvSpPr>
        <p:spPr>
          <a:xfrm>
            <a:off x="2176649" y="5492031"/>
            <a:ext cx="26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8"/>
          <p:cNvSpPr txBox="1"/>
          <p:nvPr/>
        </p:nvSpPr>
        <p:spPr>
          <a:xfrm>
            <a:off x="4528998" y="5492032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8"/>
          <p:cNvSpPr txBox="1"/>
          <p:nvPr/>
        </p:nvSpPr>
        <p:spPr>
          <a:xfrm>
            <a:off x="6678377" y="5492023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8"/>
          <p:cNvSpPr txBox="1"/>
          <p:nvPr/>
        </p:nvSpPr>
        <p:spPr>
          <a:xfrm>
            <a:off x="129454" y="11664223"/>
            <a:ext cx="2487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8"/>
          <p:cNvSpPr txBox="1"/>
          <p:nvPr/>
        </p:nvSpPr>
        <p:spPr>
          <a:xfrm>
            <a:off x="-64176" y="-90363"/>
            <a:ext cx="498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5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18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73544" t="22820" r="4294" b="46590"/>
          <a:stretch/>
        </p:blipFill>
        <p:spPr>
          <a:xfrm>
            <a:off x="8379999" y="11848889"/>
            <a:ext cx="625022" cy="1404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75" y="529531"/>
            <a:ext cx="3638049" cy="363804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9"/>
          <p:cNvSpPr txBox="1"/>
          <p:nvPr/>
        </p:nvSpPr>
        <p:spPr>
          <a:xfrm>
            <a:off x="-1" y="33821"/>
            <a:ext cx="497994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6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9"/>
          <p:cNvSpPr txBox="1"/>
          <p:nvPr/>
        </p:nvSpPr>
        <p:spPr>
          <a:xfrm>
            <a:off x="3971862" y="453325"/>
            <a:ext cx="2226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Upregulated Female</a:t>
            </a:r>
            <a:endParaRPr sz="1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Pathways</a:t>
            </a:r>
            <a:endParaRPr sz="1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9"/>
          <p:cNvSpPr txBox="1"/>
          <p:nvPr/>
        </p:nvSpPr>
        <p:spPr>
          <a:xfrm>
            <a:off x="6934213" y="453325"/>
            <a:ext cx="1799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Upregulated Male</a:t>
            </a:r>
            <a:endParaRPr sz="1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Pathways</a:t>
            </a:r>
            <a:endParaRPr sz="1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19"/>
          <p:cNvPicPr preferRelativeResize="0"/>
          <p:nvPr/>
        </p:nvPicPr>
        <p:blipFill rotWithShape="1">
          <a:blip r:embed="rId4">
            <a:alphaModFix/>
          </a:blip>
          <a:srcRect l="38512" t="26927" r="30092" b="24220"/>
          <a:stretch/>
        </p:blipFill>
        <p:spPr>
          <a:xfrm>
            <a:off x="3749850" y="1099575"/>
            <a:ext cx="2670326" cy="257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9"/>
          <p:cNvPicPr preferRelativeResize="0"/>
          <p:nvPr/>
        </p:nvPicPr>
        <p:blipFill rotWithShape="1">
          <a:blip r:embed="rId5">
            <a:alphaModFix/>
          </a:blip>
          <a:srcRect l="36107" t="14689" r="24620" b="21297"/>
          <a:stretch/>
        </p:blipFill>
        <p:spPr>
          <a:xfrm>
            <a:off x="6578025" y="1142400"/>
            <a:ext cx="2512095" cy="25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9"/>
          <p:cNvSpPr txBox="1"/>
          <p:nvPr/>
        </p:nvSpPr>
        <p:spPr>
          <a:xfrm>
            <a:off x="79225" y="419644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9"/>
          <p:cNvSpPr txBox="1"/>
          <p:nvPr/>
        </p:nvSpPr>
        <p:spPr>
          <a:xfrm>
            <a:off x="2006743" y="401346"/>
            <a:ext cx="3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9"/>
          <p:cNvSpPr txBox="1"/>
          <p:nvPr/>
        </p:nvSpPr>
        <p:spPr>
          <a:xfrm>
            <a:off x="3805122" y="401346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9"/>
          <p:cNvSpPr txBox="1"/>
          <p:nvPr/>
        </p:nvSpPr>
        <p:spPr>
          <a:xfrm>
            <a:off x="6517096" y="419644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g21eab5fa427_0_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624773" y="8612823"/>
            <a:ext cx="5636777" cy="338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g21eab5fa427_0_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4624786" y="2365384"/>
            <a:ext cx="5636777" cy="338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21eab5fa427_0_31" descr="Chart, scatter ch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73544" t="22820" r="4292" b="54969"/>
          <a:stretch/>
        </p:blipFill>
        <p:spPr>
          <a:xfrm>
            <a:off x="6414429" y="136513"/>
            <a:ext cx="837347" cy="1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21eab5fa427_0_31" descr="Chart, scatter ch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73544" t="46674" r="4292" b="46590"/>
          <a:stretch/>
        </p:blipFill>
        <p:spPr>
          <a:xfrm>
            <a:off x="7320375" y="593476"/>
            <a:ext cx="913924" cy="45212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21eab5fa427_0_31"/>
          <p:cNvSpPr txBox="1"/>
          <p:nvPr/>
        </p:nvSpPr>
        <p:spPr>
          <a:xfrm>
            <a:off x="-1" y="33821"/>
            <a:ext cx="498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1eab5fa427_0_31"/>
          <p:cNvSpPr txBox="1"/>
          <p:nvPr/>
        </p:nvSpPr>
        <p:spPr>
          <a:xfrm>
            <a:off x="-61747" y="29678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" name="Google Shape;396;g21eab5fa427_0_31"/>
          <p:cNvGrpSpPr/>
          <p:nvPr/>
        </p:nvGrpSpPr>
        <p:grpSpPr>
          <a:xfrm>
            <a:off x="167950" y="403143"/>
            <a:ext cx="5546221" cy="13313121"/>
            <a:chOff x="-13" y="-828250"/>
            <a:chExt cx="6943191" cy="16666400"/>
          </a:xfrm>
        </p:grpSpPr>
        <p:pic>
          <p:nvPicPr>
            <p:cNvPr id="397" name="Google Shape;397;g21eab5fa427_0_3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3338350"/>
              <a:ext cx="6943176" cy="41665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g21eab5fa427_0_3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-11" y="11671551"/>
              <a:ext cx="6943165" cy="4166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g21eab5fa427_0_3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13" y="7504950"/>
              <a:ext cx="6943191" cy="4166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g21eab5fa427_0_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0" y="-828250"/>
              <a:ext cx="6943176" cy="41665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Google Shape;401;g21eab5fa427_0_31"/>
          <p:cNvSpPr txBox="1"/>
          <p:nvPr/>
        </p:nvSpPr>
        <p:spPr>
          <a:xfrm flipH="1">
            <a:off x="0" y="3691731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21eab5fa427_0_31"/>
          <p:cNvSpPr txBox="1"/>
          <p:nvPr/>
        </p:nvSpPr>
        <p:spPr>
          <a:xfrm>
            <a:off x="-10" y="687507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21eab5fa427_0_31"/>
          <p:cNvSpPr txBox="1"/>
          <p:nvPr/>
        </p:nvSpPr>
        <p:spPr>
          <a:xfrm>
            <a:off x="-10" y="1021682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21eab5fa427_0_31"/>
          <p:cNvSpPr txBox="1"/>
          <p:nvPr/>
        </p:nvSpPr>
        <p:spPr>
          <a:xfrm>
            <a:off x="5742277" y="1400439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21eab5fa427_0_31"/>
          <p:cNvSpPr txBox="1"/>
          <p:nvPr/>
        </p:nvSpPr>
        <p:spPr>
          <a:xfrm>
            <a:off x="5714175" y="7275400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g21eab5fa42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626" y="8574473"/>
            <a:ext cx="7144223" cy="405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21eab5fa42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631" y="4287237"/>
            <a:ext cx="7144218" cy="4287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g21eab5fa42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626" y="0"/>
            <a:ext cx="7144223" cy="4287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21eab5fa427_0_0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73544" t="22820" r="4292" b="54969"/>
          <a:stretch/>
        </p:blipFill>
        <p:spPr>
          <a:xfrm>
            <a:off x="8025241" y="5747826"/>
            <a:ext cx="837347" cy="1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g21eab5fa427_0_0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73544" t="46674" r="4292" b="46590"/>
          <a:stretch/>
        </p:blipFill>
        <p:spPr>
          <a:xfrm>
            <a:off x="7986963" y="7260976"/>
            <a:ext cx="913924" cy="45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21eab5fa427_0_0"/>
          <p:cNvSpPr txBox="1"/>
          <p:nvPr/>
        </p:nvSpPr>
        <p:spPr>
          <a:xfrm>
            <a:off x="547875" y="7647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21eab5fa427_0_0"/>
          <p:cNvSpPr txBox="1"/>
          <p:nvPr/>
        </p:nvSpPr>
        <p:spPr>
          <a:xfrm>
            <a:off x="547875" y="428722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21eab5fa427_0_0"/>
          <p:cNvSpPr txBox="1"/>
          <p:nvPr/>
        </p:nvSpPr>
        <p:spPr>
          <a:xfrm>
            <a:off x="547875" y="849797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g21eab5fa427_1_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555986" y="2760964"/>
            <a:ext cx="5722752" cy="343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21eab5fa427_1_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105" y="3836612"/>
            <a:ext cx="5442668" cy="326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21eab5fa427_1_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3333" y="10396840"/>
            <a:ext cx="5442642" cy="326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21eab5fa427_1_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1100" y="7089970"/>
            <a:ext cx="5442657" cy="3266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21eab5fa427_1_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4446895" y="8750364"/>
            <a:ext cx="5735752" cy="3442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21eab5fa427_1_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1100" y="359525"/>
            <a:ext cx="5442668" cy="3266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21eab5fa427_1_62" descr="Chart, scatter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73544" t="22820" r="4292" b="54969"/>
          <a:stretch/>
        </p:blipFill>
        <p:spPr>
          <a:xfrm>
            <a:off x="6414429" y="136513"/>
            <a:ext cx="837347" cy="1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21eab5fa427_1_62" descr="Chart, scatter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73544" t="46674" r="4292" b="46590"/>
          <a:stretch/>
        </p:blipFill>
        <p:spPr>
          <a:xfrm>
            <a:off x="7320375" y="593476"/>
            <a:ext cx="913924" cy="45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21eab5fa427_1_62"/>
          <p:cNvSpPr txBox="1"/>
          <p:nvPr/>
        </p:nvSpPr>
        <p:spPr>
          <a:xfrm>
            <a:off x="-1" y="33821"/>
            <a:ext cx="498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Supplementary Figure 8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21eab5fa427_1_62"/>
          <p:cNvSpPr txBox="1"/>
          <p:nvPr/>
        </p:nvSpPr>
        <p:spPr>
          <a:xfrm>
            <a:off x="-61747" y="29678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21eab5fa427_1_62"/>
          <p:cNvSpPr txBox="1"/>
          <p:nvPr/>
        </p:nvSpPr>
        <p:spPr>
          <a:xfrm flipH="1">
            <a:off x="0" y="3691731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21eab5fa427_1_62"/>
          <p:cNvSpPr txBox="1"/>
          <p:nvPr/>
        </p:nvSpPr>
        <p:spPr>
          <a:xfrm>
            <a:off x="-10" y="687507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g21eab5fa427_1_62"/>
          <p:cNvSpPr txBox="1"/>
          <p:nvPr/>
        </p:nvSpPr>
        <p:spPr>
          <a:xfrm>
            <a:off x="-10" y="10216823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21eab5fa427_1_62"/>
          <p:cNvSpPr txBox="1"/>
          <p:nvPr/>
        </p:nvSpPr>
        <p:spPr>
          <a:xfrm>
            <a:off x="5540764" y="1315042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21eab5fa427_1_62"/>
          <p:cNvSpPr txBox="1"/>
          <p:nvPr/>
        </p:nvSpPr>
        <p:spPr>
          <a:xfrm>
            <a:off x="5652649" y="7323348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g21eab5fa427_1_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77" y="4077072"/>
            <a:ext cx="6793969" cy="407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g21eab5fa427_1_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80" y="8235970"/>
            <a:ext cx="7046564" cy="4117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21eab5fa427_1_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0"/>
            <a:ext cx="7046651" cy="4117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21eab5fa427_1_57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73544" t="22820" r="4292" b="54969"/>
          <a:stretch/>
        </p:blipFill>
        <p:spPr>
          <a:xfrm>
            <a:off x="8025241" y="5747826"/>
            <a:ext cx="837347" cy="13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21eab5fa427_1_57" descr="Chart, scatter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73544" t="46674" r="4292" b="46590"/>
          <a:stretch/>
        </p:blipFill>
        <p:spPr>
          <a:xfrm>
            <a:off x="7986963" y="7260976"/>
            <a:ext cx="913924" cy="45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g21eab5fa427_1_57"/>
          <p:cNvSpPr txBox="1"/>
          <p:nvPr/>
        </p:nvSpPr>
        <p:spPr>
          <a:xfrm>
            <a:off x="547875" y="7647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21eab5fa427_1_57"/>
          <p:cNvSpPr txBox="1"/>
          <p:nvPr/>
        </p:nvSpPr>
        <p:spPr>
          <a:xfrm>
            <a:off x="547875" y="428722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g21eab5fa427_1_57"/>
          <p:cNvSpPr txBox="1"/>
          <p:nvPr/>
        </p:nvSpPr>
        <p:spPr>
          <a:xfrm>
            <a:off x="547875" y="8497975"/>
            <a:ext cx="3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266</Words>
  <Application>Microsoft Office PowerPoint</Application>
  <PresentationFormat>Custom</PresentationFormat>
  <Paragraphs>170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James, Joel - (joeljames)</cp:lastModifiedBy>
  <cp:revision>5</cp:revision>
  <dcterms:created xsi:type="dcterms:W3CDTF">2023-04-18T01:31:56Z</dcterms:created>
  <dcterms:modified xsi:type="dcterms:W3CDTF">2023-05-02T18:38:56Z</dcterms:modified>
</cp:coreProperties>
</file>