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6"/>
  </p:notesMasterIdLst>
  <p:sldIdLst>
    <p:sldId id="268" r:id="rId2"/>
    <p:sldId id="264" r:id="rId3"/>
    <p:sldId id="267" r:id="rId4"/>
    <p:sldId id="276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0550" autoAdjust="0"/>
    <p:restoredTop sz="95396" autoAdjust="0"/>
  </p:normalViewPr>
  <p:slideViewPr>
    <p:cSldViewPr>
      <p:cViewPr varScale="1">
        <p:scale>
          <a:sx n="101" d="100"/>
          <a:sy n="101" d="100"/>
        </p:scale>
        <p:origin x="1128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FDA8D1-9BF9-4368-8FC4-B440CA1F53FB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8B289-3528-4D7D-A262-A3EDF6CB112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2234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D54C22-CC3D-428E-B8BF-89E34E00867D}" type="datetimeFigureOut">
              <a:rPr lang="fr-FR" smtClean="0"/>
              <a:pPr/>
              <a:t>12/05/2020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6E94C-3E57-4F7C-AFE6-CBDECF15489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D4168884-4044-DF4C-845E-00D8178CAE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529052"/>
              </p:ext>
            </p:extLst>
          </p:nvPr>
        </p:nvGraphicFramePr>
        <p:xfrm>
          <a:off x="683567" y="1345124"/>
          <a:ext cx="7776865" cy="40356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1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1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0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35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317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Gene identifier</a:t>
                      </a: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Species</a:t>
                      </a:r>
                      <a:endParaRPr lang="fr-FR" sz="14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Forward</a:t>
                      </a:r>
                      <a:r>
                        <a:rPr lang="fr-FR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primer (5'-3')</a:t>
                      </a: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4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Reverse primer (5'-3')</a:t>
                      </a:r>
                    </a:p>
                  </a:txBody>
                  <a:tcPr marL="66675" marR="66675" marT="66675" marB="666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Dact3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RT</a:t>
                      </a:r>
                      <a:r>
                        <a:rPr lang="fr-FR" sz="1200" b="0" i="0" u="none" strike="noStrike" kern="1200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qPCR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Primer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kern="12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Assay</a:t>
                      </a:r>
                      <a:r>
                        <a:rPr lang="fr-FR" sz="1200" b="0" i="0" u="none" strike="noStrike" kern="1200" baseline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PPH12258B 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</a:t>
                      </a:r>
                      <a:r>
                        <a:rPr lang="fr-FR" sz="1200" b="0" i="0" u="none" strike="noStrike" kern="12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Qiagen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France)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NFKB1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GCAGATGGCCCATACCTTCA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TGCTGGTCCCACATAGTTGC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JNK1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TCTGGTATGATCCTTCTGAAGCA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TCCTCCAAGTCCATAACTTCCTT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c-Jun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GTGCCGAAAAAGGAAGCTGG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CTGCGTTAGCATGAGTTGGC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JunB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GTCACCGAGGAGCAGGAGG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TCTTGTGCAGATCGTCCAGG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c-Fos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TGTCTGTGGCTTCCCTTGATCTGA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TGGATGATGCTGGGAACAGGAAGT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IL-1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β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CAGAGAGTCCTGTGCTGAAT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GTAGGAGAGGTCAGAGAGGC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IL-8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GGTGCAGTTTTGCCAAGGAG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TTCCTTGGGGTCCAGACAGA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B2M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Human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AGATGAGTATGCCTGCCGTG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TCATCCAATCCAAATGCGGC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Dact3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Mouse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RT</a:t>
                      </a:r>
                      <a:r>
                        <a:rPr lang="fr-FR" sz="1200" b="0" i="0" u="none" strike="noStrike" kern="1200" baseline="30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qPCR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Primer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kern="12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Assay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PPM29054A (</a:t>
                      </a:r>
                      <a:r>
                        <a:rPr lang="fr-FR" sz="1200" b="0" i="0" u="none" strike="noStrike" kern="1200" baseline="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Qiagen</a:t>
                      </a:r>
                      <a:r>
                        <a:rPr lang="fr-FR" sz="1200" b="0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France)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95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HMBS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Mouse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CTGGGCTCCTCTTGGAATG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GATGGGCAACTGTACCTGACTG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ZoneTexte 9">
            <a:extLst>
              <a:ext uri="{FF2B5EF4-FFF2-40B4-BE49-F238E27FC236}">
                <a16:creationId xmlns:a16="http://schemas.microsoft.com/office/drawing/2014/main" id="{3FB22304-0F28-024E-B9DE-EA168C735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360" y="6444044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Table S1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615265"/>
              </p:ext>
            </p:extLst>
          </p:nvPr>
        </p:nvGraphicFramePr>
        <p:xfrm>
          <a:off x="251521" y="635724"/>
          <a:ext cx="8568952" cy="5529580"/>
        </p:xfrm>
        <a:graphic>
          <a:graphicData uri="http://schemas.openxmlformats.org/drawingml/2006/table">
            <a:tbl>
              <a:tblPr/>
              <a:tblGrid>
                <a:gridCol w="827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70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2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1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Gene Name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Description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FC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Adj. p-value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LTB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lymphotoxin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beta (TNF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superfamily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member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3) (LTB),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19,09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1,60E-19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CXCL1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chemokine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(C-X-C motif) ligand 1 (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melanoma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growth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stimulating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activity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alpha) (CXCL1),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17,38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1,34E-14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CCL20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chemokine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(C-C motif) ligand 20 (CCL20),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15,15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4,25E-13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BIRC3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baculoviral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IAP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repeat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containing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 (BIRC3),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15,03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9,68E-13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IL8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interleukin 8 (IL8), mRNA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8,54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7,00E-15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CX3CL1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chemokine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(C-X3-C motif) ligand 1 (CX3CL1),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8,30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4,69E-17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TAP1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transporter 1, ATP-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binding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cassette,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sub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 (MDR/TAP) (TAP1),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7,82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3,04E-13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RELB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v-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reticuloendotheliosis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viral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oncogene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homolog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B (RELB),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7,72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7,00E-15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UBD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ubiquitin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 (UBD),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7,70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3,63E-13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PI3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peptidase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inhibitor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3, skin-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derived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(PI3),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7,46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2,14E-13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SLC3A1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solute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carrier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 (cystine,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dibasic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and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neutral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amino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acid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transporters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activator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of cystine,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dibasic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and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neutral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amino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acid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transport),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member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 (SLC3A1),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-1,79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2,55E-06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ASCL2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achaete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scute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complex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homolog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 (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Drosophila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 (ASCL2),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-1,80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3,85E-08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PSCA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prostate stem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cell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antigen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(PSCA),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-1,81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0,000225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SUCNR1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succinate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receptor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 (SUCNR1),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-1,85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9,27E-05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CEBPA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CCAAT/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enhancer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binding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(C/EBP), alpha (CEBPA),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-1,87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1,31E-05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SLITRK6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SLIT and NTRK-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like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member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 (SLITRK6),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-1,97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4,97E-05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RASL11A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RAS-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like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member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A (RASL11A),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-2,07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0,00063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SPINK5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serine peptidase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inhibitor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Kazal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type 5 (SPINK5),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variant 2,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-2,17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9,60E-09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LINC00261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long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intergenic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non-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coding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RNA 261 (LINC00261), non-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coding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RNA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-2,20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0,00013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PRR15L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Homo sapiens proline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rich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15-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like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(PRR15L),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-2,53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6,69E-11</a:t>
                      </a:r>
                    </a:p>
                  </a:txBody>
                  <a:tcPr marL="5030" marR="5030" marT="50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ZoneTexte 9">
            <a:extLst>
              <a:ext uri="{FF2B5EF4-FFF2-40B4-BE49-F238E27FC236}">
                <a16:creationId xmlns:a16="http://schemas.microsoft.com/office/drawing/2014/main" id="{F2C443EB-6EAB-3D42-A254-0FAEE8002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12360" y="6444044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Table S2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9"/>
          <p:cNvSpPr txBox="1">
            <a:spLocks noChangeArrowheads="1"/>
          </p:cNvSpPr>
          <p:nvPr/>
        </p:nvSpPr>
        <p:spPr bwMode="auto">
          <a:xfrm>
            <a:off x="7812360" y="6444044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Table S3</a:t>
            </a: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60082"/>
              </p:ext>
            </p:extLst>
          </p:nvPr>
        </p:nvGraphicFramePr>
        <p:xfrm>
          <a:off x="251520" y="332656"/>
          <a:ext cx="8640960" cy="6031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787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9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Gene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Description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FC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Adj. p-value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1" i="0" u="none" strike="noStrike" kern="12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Pathway</a:t>
                      </a:r>
                      <a:endParaRPr lang="fr-FR" sz="1200" b="1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DACT3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dapper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antagonist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of beta-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catenin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homolog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3 (Xenopus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laevis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) (DACT3),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17,24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7,32E-05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Wnt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/JNK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YPEL4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yippee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like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4 (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Drosophila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) (YPEL4),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3,37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4,08E-05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ERK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SNAI1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snail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homolog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1 (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Drosophila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) (SNAI1),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5,04E04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ERK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MAP3K14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mitogen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activated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kinase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14 (MAP3K14),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4,88E-05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NF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κ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IL17RD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interleukin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17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receptor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D (IL17RD),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3,13E-05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DAAM1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dishevelled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associated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activator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of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morphogenesis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1 (DAAM1),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1,35E-05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Wnt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/JNK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IKBIP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IKBKB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interacting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(IKBIP),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variant 2,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3,96E-05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NF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κ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p38</a:t>
                      </a:r>
                      <a:r>
                        <a:rPr lang="el-G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β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mitogen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activated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kinase 11 (MAPK11),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8,95E-04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IL10RA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interleukin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10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receptor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, alpha (IL10RA),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7,08E-03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MAP3K3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mitogen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activated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kinase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3 (MAP3K3),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7,9E-05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ERK/NF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κ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IL8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interleukin 8 (IL8), mRNA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-1,56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5,98E-03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JUNB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jun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B proto-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oncogene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(JUNB),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-1,62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4,07E-02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JNK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MAP3K4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mitogen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activated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kinase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kinase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4 (MAP3K4),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-1,64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1,33E-03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JNK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NFKB1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nuclear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factor of kappa light polypeptide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gene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enhancer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in B-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cells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1 (NFKB1),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1,35E-04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NF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κ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MMP7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matrix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metallopeptidase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7 (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matrilysin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uterine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) (MMP7),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9,96E-10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TLR4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toll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like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receptor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4 (TLR4),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3,54E-05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JNK/NF</a:t>
                      </a:r>
                      <a:r>
                        <a:rPr lang="el-G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κ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IFNGR2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interferon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gamma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receptor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2 (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interferon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gamma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transducer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1) (IFNGR2),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1,88E-04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FOSL1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FOS-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like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antigen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1 (FOSL1),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2,36E-06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JNK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CEBPD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Homo sapiens CCAAT/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enhancer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binding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protein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(C/EBP), delta (CEBPD), </a:t>
                      </a:r>
                      <a:r>
                        <a:rPr lang="fr-FR" sz="1200" b="0" i="0" u="none" strike="noStrike" kern="1200" dirty="0" err="1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mRNA</a:t>
                      </a: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-2,98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4,86E-04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LTB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Homo sapiens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lymphotoxin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beta (TNF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superfamily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member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3) (LTB),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transcript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variant 1, </a:t>
                      </a:r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mRNA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-4,78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fr-FR" sz="1200" b="0" i="0" u="none" strike="noStrike" kern="1200" dirty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9,85E-11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endParaRPr lang="fr-FR" sz="1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9"/>
          <p:cNvSpPr txBox="1">
            <a:spLocks noChangeArrowheads="1"/>
          </p:cNvSpPr>
          <p:nvPr/>
        </p:nvSpPr>
        <p:spPr bwMode="auto">
          <a:xfrm>
            <a:off x="7812360" y="6444044"/>
            <a:ext cx="12961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Table S4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175575"/>
              </p:ext>
            </p:extLst>
          </p:nvPr>
        </p:nvGraphicFramePr>
        <p:xfrm>
          <a:off x="1187624" y="2420888"/>
          <a:ext cx="6696744" cy="2160241"/>
        </p:xfrm>
        <a:graphic>
          <a:graphicData uri="http://schemas.openxmlformats.org/drawingml/2006/table">
            <a:tbl>
              <a:tblPr/>
              <a:tblGrid>
                <a:gridCol w="1760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5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2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1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15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55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363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Sample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[acetate]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[propionate]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[isobutyrate]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[butyrate] 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effectLst/>
                          <a:latin typeface="Verdana" charset="0"/>
                        </a:rPr>
                        <a:t>[valerate]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Butyrate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5,34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Verdana" charset="0"/>
                        </a:rPr>
                        <a:t>110,07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3,77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10,59 </a:t>
                      </a:r>
                      <a:r>
                        <a:rPr lang="fi-FI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mM</a:t>
                      </a:r>
                      <a:endParaRPr lang="fi-FI" sz="1000" b="1" i="0" u="none" strike="noStrike" dirty="0">
                        <a:solidFill>
                          <a:schemeClr val="tx1"/>
                        </a:solidFill>
                        <a:effectLst/>
                        <a:latin typeface="Verdana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4,66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LYBHI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Verdana" charset="0"/>
                        </a:rPr>
                        <a:t>4,55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91,43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56,17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162,33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4,10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MRS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76,67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70,69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4,29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11,09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8,41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F.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prausnitzii</a:t>
                      </a:r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 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A2-165 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0,51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Verdana" charset="0"/>
                        </a:rPr>
                        <a:t>130,03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2,80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11,85 </a:t>
                      </a:r>
                      <a:r>
                        <a:rPr lang="cs-CZ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mM</a:t>
                      </a:r>
                      <a:endParaRPr lang="cs-CZ" sz="1000" b="1" i="0" u="none" strike="noStrike" dirty="0">
                        <a:solidFill>
                          <a:schemeClr val="tx1"/>
                        </a:solidFill>
                        <a:effectLst/>
                        <a:latin typeface="Verdana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12,66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F.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prausnitzii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 4573 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effectLst/>
                          <a:latin typeface="Verdana" charset="0"/>
                        </a:rPr>
                        <a:t>0,53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114,01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effectLst/>
                          <a:latin typeface="Verdana" charset="0"/>
                        </a:rPr>
                        <a:t>8,22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4,71 </a:t>
                      </a:r>
                      <a:r>
                        <a:rPr lang="fi-FI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mM</a:t>
                      </a:r>
                      <a:endParaRPr lang="fi-FI" sz="1000" b="1" i="0" u="none" strike="noStrike" dirty="0">
                        <a:solidFill>
                          <a:schemeClr val="tx1"/>
                        </a:solidFill>
                        <a:effectLst/>
                        <a:latin typeface="Verdana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effectLst/>
                          <a:latin typeface="Verdana" charset="0"/>
                        </a:rPr>
                        <a:t>11,37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F.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prausnitzii</a:t>
                      </a:r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 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4574 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0,46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102,40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5,84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6,62mM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>
                          <a:effectLst/>
                          <a:latin typeface="Verdana" charset="0"/>
                        </a:rPr>
                        <a:t>14,52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R.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intestinalis</a:t>
                      </a:r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 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1,08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193,87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2,32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17,56 </a:t>
                      </a:r>
                      <a:r>
                        <a:rPr lang="nl-NL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mM</a:t>
                      </a:r>
                      <a:endParaRPr lang="nl-NL" sz="1000" b="1" i="0" u="none" strike="noStrike" dirty="0">
                        <a:solidFill>
                          <a:schemeClr val="tx1"/>
                        </a:solidFill>
                        <a:effectLst/>
                        <a:latin typeface="Verdana" charset="0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effectLst/>
                          <a:latin typeface="Verdana" charset="0"/>
                        </a:rPr>
                        <a:t>25,36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A.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muciniphila</a:t>
                      </a:r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 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8,68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193,82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 dirty="0">
                          <a:effectLst/>
                          <a:latin typeface="Verdana" charset="0"/>
                        </a:rPr>
                        <a:t>101,40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130,30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>
                          <a:effectLst/>
                          <a:latin typeface="Verdana" charset="0"/>
                        </a:rPr>
                        <a:t>5,36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22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B.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thetaiotaomicron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 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8,96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282,10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effectLst/>
                          <a:latin typeface="Verdana" charset="0"/>
                        </a:rPr>
                        <a:t>69,47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119,07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-FI" sz="1000" b="0" i="0" u="none" strike="noStrike">
                          <a:effectLst/>
                          <a:latin typeface="Verdana" charset="0"/>
                        </a:rPr>
                        <a:t>4,74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162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L </a:t>
                      </a:r>
                      <a:r>
                        <a:rPr lang="fr-FR" sz="1000" b="0" i="1" u="none" strike="noStrike" dirty="0" err="1">
                          <a:effectLst/>
                          <a:latin typeface="Verdana" charset="0"/>
                        </a:rPr>
                        <a:t>casei</a:t>
                      </a:r>
                      <a:r>
                        <a:rPr lang="fr-FR" sz="1000" b="0" i="1" u="none" strike="noStrike" dirty="0">
                          <a:effectLst/>
                          <a:latin typeface="Verdana" charset="0"/>
                        </a:rPr>
                        <a:t> </a:t>
                      </a:r>
                      <a:r>
                        <a:rPr lang="fr-FR" sz="1000" b="0" i="0" u="none" strike="noStrike" dirty="0">
                          <a:effectLst/>
                          <a:latin typeface="Verdana" charset="0"/>
                        </a:rPr>
                        <a:t>BL-23 SN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80,05 mM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82,67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s-IS" sz="1000" b="0" i="0" u="none" strike="noStrike">
                          <a:effectLst/>
                          <a:latin typeface="Verdana" charset="0"/>
                        </a:rPr>
                        <a:t>5,48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Verdana" charset="0"/>
                        </a:rPr>
                        <a:t>14,46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000" b="0" i="0" u="none" strike="noStrike" dirty="0">
                          <a:effectLst/>
                          <a:latin typeface="Verdana" charset="0"/>
                        </a:rPr>
                        <a:t>8,39 µM</a:t>
                      </a:r>
                    </a:p>
                  </a:txBody>
                  <a:tcPr marL="12700" marR="12700" marT="1270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5586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4723</TotalTime>
  <Words>988</Words>
  <Application>Microsoft Macintosh PowerPoint</Application>
  <PresentationFormat>Affichage à l'écran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Verdana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Marion Lenoir</dc:creator>
  <cp:lastModifiedBy>Luis Bermudez</cp:lastModifiedBy>
  <cp:revision>328</cp:revision>
  <dcterms:created xsi:type="dcterms:W3CDTF">2014-06-23T15:00:03Z</dcterms:created>
  <dcterms:modified xsi:type="dcterms:W3CDTF">2020-05-12T14:47:43Z</dcterms:modified>
</cp:coreProperties>
</file>