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77"/>
    <a:srgbClr val="296DC0"/>
    <a:srgbClr val="AA0065"/>
    <a:srgbClr val="0092F7"/>
    <a:srgbClr val="65AA00"/>
    <a:srgbClr val="00437A"/>
    <a:srgbClr val="0066B5"/>
    <a:srgbClr val="00447B"/>
    <a:srgbClr val="00447A"/>
    <a:srgbClr val="004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1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9725891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800" b="1" dirty="0">
                <a:solidFill>
                  <a:schemeClr val="bg1"/>
                </a:solidFill>
              </a:rPr>
              <a:t>Anti-</a:t>
            </a:r>
            <a:r>
              <a:rPr lang="en-US" sz="2800" b="1" dirty="0" err="1">
                <a:solidFill>
                  <a:schemeClr val="bg1"/>
                </a:solidFill>
              </a:rPr>
              <a:t>nephrin</a:t>
            </a:r>
            <a:r>
              <a:rPr lang="en-US" sz="2800" b="1" dirty="0">
                <a:solidFill>
                  <a:schemeClr val="bg1"/>
                </a:solidFill>
              </a:rPr>
              <a:t> antibodies in idiopathic nephrotic syndrome </a:t>
            </a:r>
          </a:p>
          <a:p>
            <a:pPr marL="216000" algn="l"/>
            <a:r>
              <a:rPr lang="en-US" sz="2800" b="1" dirty="0">
                <a:solidFill>
                  <a:schemeClr val="bg1"/>
                </a:solidFill>
              </a:rPr>
              <a:t>in Japanese </a:t>
            </a:r>
            <a:r>
              <a:rPr lang="en-US" sz="2800" b="1" dirty="0" err="1">
                <a:solidFill>
                  <a:schemeClr val="bg1"/>
                </a:solidFill>
              </a:rPr>
              <a:t>childre</a:t>
            </a:r>
            <a:r>
              <a:rPr lang="en-GB" sz="2800" b="1" dirty="0">
                <a:solidFill>
                  <a:schemeClr val="bg1"/>
                </a:solidFill>
              </a:rPr>
              <a:t>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0" y="1170972"/>
            <a:ext cx="12379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HYPOTHESIS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Are circulating anti-</a:t>
            </a:r>
            <a:r>
              <a:rPr lang="en-US" dirty="0" err="1">
                <a:solidFill>
                  <a:schemeClr val="bg1"/>
                </a:solidFill>
              </a:rPr>
              <a:t>nephrin</a:t>
            </a:r>
            <a:r>
              <a:rPr lang="en-US" dirty="0">
                <a:solidFill>
                  <a:schemeClr val="bg1"/>
                </a:solidFill>
              </a:rPr>
              <a:t> antibodies detected in Japanese pediatric patients with idiopathic nephrotic syndrome ?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>
                <a:solidFill>
                  <a:schemeClr val="bg1"/>
                </a:solidFill>
                <a:latin typeface="+mj-lt"/>
              </a:rPr>
              <a:t>Horinouchi</a:t>
            </a:r>
            <a:r>
              <a:rPr lang="en-GB" sz="2000" b="1" dirty="0">
                <a:solidFill>
                  <a:schemeClr val="bg1"/>
                </a:solidFill>
                <a:latin typeface="+mj-lt"/>
              </a:rPr>
              <a:t>, Watts et al. 2023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719172"/>
            <a:ext cx="7141846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We identified circulating anti-</a:t>
            </a:r>
            <a:r>
              <a:rPr lang="en-US" dirty="0" err="1">
                <a:solidFill>
                  <a:schemeClr val="bg1"/>
                </a:solidFill>
              </a:rPr>
              <a:t>nephrin</a:t>
            </a:r>
            <a:r>
              <a:rPr lang="en-US" dirty="0">
                <a:solidFill>
                  <a:schemeClr val="bg1"/>
                </a:solidFill>
              </a:rPr>
              <a:t> antibodies in half of Japanese pediatric patients with INS at initial presentation, which is higher than has been previously reported in a North American cohort.</a:t>
            </a:r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Freeform: Shape 46">
            <a:extLst>
              <a:ext uri="{FF2B5EF4-FFF2-40B4-BE49-F238E27FC236}">
                <a16:creationId xmlns:a16="http://schemas.microsoft.com/office/drawing/2014/main" id="{BA92E43D-B2D6-0372-756F-4AC5EF3947F2}"/>
              </a:ext>
            </a:extLst>
          </p:cNvPr>
          <p:cNvSpPr/>
          <p:nvPr/>
        </p:nvSpPr>
        <p:spPr>
          <a:xfrm>
            <a:off x="696241" y="3179196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" name="TextBox 32">
            <a:extLst>
              <a:ext uri="{FF2B5EF4-FFF2-40B4-BE49-F238E27FC236}">
                <a16:creationId xmlns:a16="http://schemas.microsoft.com/office/drawing/2014/main" id="{8B4A8DFF-57FC-40F2-79DF-FAAEE4CE57B4}"/>
              </a:ext>
            </a:extLst>
          </p:cNvPr>
          <p:cNvSpPr txBox="1"/>
          <p:nvPr/>
        </p:nvSpPr>
        <p:spPr>
          <a:xfrm>
            <a:off x="145739" y="2392814"/>
            <a:ext cx="1762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296DC0"/>
                </a:solidFill>
              </a:rPr>
              <a:t>14 patients with INS</a:t>
            </a:r>
          </a:p>
        </p:txBody>
      </p:sp>
      <p:sp>
        <p:nvSpPr>
          <p:cNvPr id="9" name="Rectangle 48">
            <a:extLst>
              <a:ext uri="{FF2B5EF4-FFF2-40B4-BE49-F238E27FC236}">
                <a16:creationId xmlns:a16="http://schemas.microsoft.com/office/drawing/2014/main" id="{C99DCE06-C417-636D-66F5-6E12FFEBA3E4}"/>
              </a:ext>
            </a:extLst>
          </p:cNvPr>
          <p:cNvSpPr/>
          <p:nvPr/>
        </p:nvSpPr>
        <p:spPr>
          <a:xfrm>
            <a:off x="876363" y="4850659"/>
            <a:ext cx="1735313" cy="622841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296DC0"/>
                </a:solidFill>
              </a:rPr>
              <a:t>Anti-</a:t>
            </a:r>
            <a:r>
              <a:rPr lang="en-GB" dirty="0" err="1">
                <a:solidFill>
                  <a:srgbClr val="296DC0"/>
                </a:solidFill>
              </a:rPr>
              <a:t>nephrin</a:t>
            </a:r>
            <a:r>
              <a:rPr lang="en-GB" dirty="0">
                <a:solidFill>
                  <a:srgbClr val="296DC0"/>
                </a:solidFill>
              </a:rPr>
              <a:t> antibody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3A973649-75F5-7C4F-B3B7-7EEA9C220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953" y="2337155"/>
            <a:ext cx="5340319" cy="2408536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4BBFBAAC-25AA-A14A-A21E-8B4D87179B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3949" y="2210553"/>
            <a:ext cx="3764603" cy="2711680"/>
          </a:xfrm>
          <a:prstGeom prst="rect">
            <a:avLst/>
          </a:prstGeom>
        </p:spPr>
      </p:pic>
      <p:sp>
        <p:nvSpPr>
          <p:cNvPr id="23" name="Rectangle 58">
            <a:extLst>
              <a:ext uri="{FF2B5EF4-FFF2-40B4-BE49-F238E27FC236}">
                <a16:creationId xmlns:a16="http://schemas.microsoft.com/office/drawing/2014/main" id="{3F9A4376-0BBE-D623-5B13-3BFCEAB756B8}"/>
              </a:ext>
            </a:extLst>
          </p:cNvPr>
          <p:cNvSpPr/>
          <p:nvPr/>
        </p:nvSpPr>
        <p:spPr>
          <a:xfrm>
            <a:off x="6977642" y="4850659"/>
            <a:ext cx="1735313" cy="622841"/>
          </a:xfrm>
          <a:prstGeom prst="rect">
            <a:avLst/>
          </a:prstGeom>
          <a:noFill/>
          <a:ln w="41275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AA0065"/>
                </a:solidFill>
              </a:rPr>
              <a:t>Relapse-free time</a:t>
            </a:r>
          </a:p>
        </p:txBody>
      </p:sp>
      <p:cxnSp>
        <p:nvCxnSpPr>
          <p:cNvPr id="32" name="Straight Arrow Connector 17">
            <a:extLst>
              <a:ext uri="{FF2B5EF4-FFF2-40B4-BE49-F238E27FC236}">
                <a16:creationId xmlns:a16="http://schemas.microsoft.com/office/drawing/2014/main" id="{7041C107-E751-CA34-DD0D-D59A7292DE3D}"/>
              </a:ext>
            </a:extLst>
          </p:cNvPr>
          <p:cNvCxnSpPr>
            <a:cxnSpLocks/>
          </p:cNvCxnSpPr>
          <p:nvPr/>
        </p:nvCxnSpPr>
        <p:spPr>
          <a:xfrm>
            <a:off x="1342527" y="3572064"/>
            <a:ext cx="489600" cy="0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54">
            <a:extLst>
              <a:ext uri="{FF2B5EF4-FFF2-40B4-BE49-F238E27FC236}">
                <a16:creationId xmlns:a16="http://schemas.microsoft.com/office/drawing/2014/main" id="{625704C6-FE85-18A6-7B4C-271C2352A0E8}"/>
              </a:ext>
            </a:extLst>
          </p:cNvPr>
          <p:cNvCxnSpPr>
            <a:cxnSpLocks/>
          </p:cNvCxnSpPr>
          <p:nvPr/>
        </p:nvCxnSpPr>
        <p:spPr>
          <a:xfrm>
            <a:off x="7493461" y="3572064"/>
            <a:ext cx="488569" cy="0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78</Words>
  <Application>Microsoft Office PowerPoint</Application>
  <PresentationFormat>ワイド画面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プレゼンテーション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堀之内 智子</cp:lastModifiedBy>
  <cp:revision>59</cp:revision>
  <dcterms:created xsi:type="dcterms:W3CDTF">2019-06-13T12:30:18Z</dcterms:created>
  <dcterms:modified xsi:type="dcterms:W3CDTF">2023-05-01T19:59:03Z</dcterms:modified>
</cp:coreProperties>
</file>