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</p:sldIdLst>
  <p:sldSz cx="6858000" cy="9906000" type="A4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1B51BB3-0464-EAE3-FD8A-9E1A6EFFC074}" name="Eva Lasic" initials="EL" userId="Eva Lasic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9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63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52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159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36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85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88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15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91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39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039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4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40355-11A0-4BDE-81CE-6C07B7BA0240}" type="datetimeFigureOut">
              <a:rPr kumimoji="1" lang="ja-JP" altLang="en-US" smtClean="0"/>
              <a:t>2023/3/17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82F75-FCA6-4EFB-A29D-71194EBAC6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0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343760"/>
              </p:ext>
            </p:extLst>
          </p:nvPr>
        </p:nvGraphicFramePr>
        <p:xfrm>
          <a:off x="1" y="422106"/>
          <a:ext cx="6858000" cy="77470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13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572">
                  <a:extLst>
                    <a:ext uri="{9D8B030D-6E8A-4147-A177-3AD203B41FA5}">
                      <a16:colId xmlns:a16="http://schemas.microsoft.com/office/drawing/2014/main" val="3572003488"/>
                    </a:ext>
                  </a:extLst>
                </a:gridCol>
                <a:gridCol w="956932">
                  <a:extLst>
                    <a:ext uri="{9D8B030D-6E8A-4147-A177-3AD203B41FA5}">
                      <a16:colId xmlns:a16="http://schemas.microsoft.com/office/drawing/2014/main" val="1624278944"/>
                    </a:ext>
                  </a:extLst>
                </a:gridCol>
                <a:gridCol w="1014231">
                  <a:extLst>
                    <a:ext uri="{9D8B030D-6E8A-4147-A177-3AD203B41FA5}">
                      <a16:colId xmlns:a16="http://schemas.microsoft.com/office/drawing/2014/main" val="608194547"/>
                    </a:ext>
                  </a:extLst>
                </a:gridCol>
                <a:gridCol w="868305">
                  <a:extLst>
                    <a:ext uri="{9D8B030D-6E8A-4147-A177-3AD203B41FA5}">
                      <a16:colId xmlns:a16="http://schemas.microsoft.com/office/drawing/2014/main" val="1811956245"/>
                    </a:ext>
                  </a:extLst>
                </a:gridCol>
              </a:tblGrid>
              <a:tr h="115775">
                <a:tc gridSpan="6"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1. Characteristics of all patients and comparison among three scopes. 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75">
                <a:tc>
                  <a:txBody>
                    <a:bodyPr/>
                    <a:lstStyle/>
                    <a:p>
                      <a:pPr algn="ctr"/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LithoVue</a:t>
                      </a:r>
                      <a:endParaRPr kumimoji="1" lang="ja-JP" altLang="en-US" dirty="0"/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Olympus P5</a:t>
                      </a:r>
                      <a:endParaRPr kumimoji="1" lang="ja-JP" altLang="en-US" dirty="0"/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Olympus P7</a:t>
                      </a:r>
                      <a:endParaRPr kumimoji="1" lang="ja-JP" altLang="en-US" dirty="0"/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216517"/>
                  </a:ext>
                </a:extLst>
              </a:tr>
              <a:tr h="115775">
                <a:tc>
                  <a:txBody>
                    <a:bodyPr/>
                    <a:lstStyle/>
                    <a:p>
                      <a:pPr algn="ctr"/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(%) or mean</a:t>
                      </a:r>
                      <a:r>
                        <a:rPr kumimoji="1" lang="en-US" altLang="ja-JP" sz="10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(SD)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67.8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69.1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±16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66.1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±16.7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67.8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13.9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287152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92 (56.8)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 (48.6)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29 (59.2)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29 (67.4)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571800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70 (43.2)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36 (51.4)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 (40.8)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 (32.6)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03089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Pre-operative stent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62 (38.3)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30 (42.9)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18 (36.7)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 (32.6)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Multiple stones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47 (29)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 (34.3)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 (24.5)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(25.6)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1341115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Right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84 (51.9)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 (52.9)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24 (49.0)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 (53.5)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0.89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7209690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Left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78 (48.1)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 (47.1)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25 (51.0)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 (46.5)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683148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Stone</a:t>
                      </a:r>
                      <a:r>
                        <a:rPr kumimoji="1" lang="en-US" altLang="ja-JP" sz="100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location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Renal calyx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70 (43.2)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36 (51.4)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 (34.7)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17 (39.5)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3380149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Renal pelvis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(6.8)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(10)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 (7.0)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285059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Proximal ureter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63 (38.9)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26 (37.1)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 (44.9)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15 (34.9)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842708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Middle ureter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14 (8.6)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(5.7)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 (10.2)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 (11.6)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0672849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Distal ureter</a:t>
                      </a: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 (12.3)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 (8.6)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 (8.2)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 (23.3)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55398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Stone diameter </a:t>
                      </a:r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(mm)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8.2 (4.9)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9.4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4.8)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7.7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5.4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6.9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3.8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 value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723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355)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823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650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334)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642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305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798917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Operation time (min) 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68.5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41.4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80.6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43.8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67.3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±42.3)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50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26.5)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&lt;0.001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321272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Stone-free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161 (99.4)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69 (98.6)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49 (100)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43 (100)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0.52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717577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r>
                        <a:rPr kumimoji="1" lang="en-US" altLang="ja-JP" sz="1000" b="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Postoperative fever</a:t>
                      </a:r>
                      <a:endParaRPr kumimoji="1" lang="ja-JP" altLang="en-US" sz="1000" b="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(1.2)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(2.3)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0.46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9273548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Pelvicalyceal anatomy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147084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IL (mm)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22.4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±6.5)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22.4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±6.5)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23.6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±7.4)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22.7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±6.5)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408794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IW (mm)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6.8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±3.5)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6.8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±3.5)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7.2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±3.6)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7.3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±3.8)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0.19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7577002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ID (mm)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27.1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±9.2)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27.1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±9.2)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28.1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±9.3)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27.7 (</a:t>
                      </a: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Arial Unicode MS" panose="020B0604020202020204" pitchFamily="50" charset="-128"/>
                          <a:cs typeface="Times New Roman" panose="02020603050405020304" pitchFamily="18" charset="0"/>
                        </a:rPr>
                        <a:t>±9.9)</a:t>
                      </a:r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0.65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172515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IPA (degrees)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57.6 (21.5)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57.6 (21.5)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58.3 (22.9)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61.2 (20.6)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4481661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IDA </a:t>
                      </a:r>
                      <a:r>
                        <a:rPr kumimoji="1" lang="en-US" altLang="ja-JP" sz="1000" spc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(degrees)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38.1 (15.0)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38.1 (15.0)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40.8 (16.0)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39.1 (15.7)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0.26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1695363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Reaching the lower calyx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384065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Channel free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16056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Reachable with active deflection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133 (80.9)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62 (88.6)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 (75.5)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 (791.)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9512137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Reachable with passive deflection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27 (16.7)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(10.0)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(22.5)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(20.9)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669538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Unreachable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(2.4)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(1.4)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1183110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1.5 Fr basketing device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0204974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Reachable with active deflection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133 (80.9)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62 (88.6)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 (75.5)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 (791.)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974619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Reachable with passive deflection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27 (16.7)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(10.0)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(22.5)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(20.9)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6139585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Unreachable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(2.4)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(1.4)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8576413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200 </a:t>
                      </a:r>
                      <a:r>
                        <a:rPr kumimoji="1" lang="el-GR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laser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446061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Reachable with active deflection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133 (80.9)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62 (88.6)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37 (75.5)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34 (791.)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16526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Reachable with passive deflection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27 (16.7)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7 (10.0)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(22.5)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(20.9)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6121810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Unreachable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(2.4)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(1.4)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 (2.0)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649649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365 </a:t>
                      </a:r>
                      <a:r>
                        <a:rPr kumimoji="1" lang="el-GR" altLang="ja-JP" sz="1000" spc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laser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951580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Reachable with active deflection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112 (68.6)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59 (84.3)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27 (55.1)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26 (60.5)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7343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Reachable with passive deflection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30 (18.5)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9 (12.9)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10 (20.4)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11 (25.5)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757719"/>
                  </a:ext>
                </a:extLst>
              </a:tr>
              <a:tr h="12059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spc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Unreachable</a:t>
                      </a:r>
                      <a:endParaRPr kumimoji="1" lang="ja-JP" altLang="en-US" sz="1000" spc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20 (12.9)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2 (2.9)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12 (24.5)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  <a:cs typeface="Times New Roman" panose="02020603050405020304" pitchFamily="18" charset="0"/>
                        </a:rPr>
                        <a:t>6 (14.0)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000" b="0" i="0" u="none" strike="noStrik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30096"/>
                  </a:ext>
                </a:extLst>
              </a:tr>
              <a:tr h="231549">
                <a:tc gridSpan="6">
                  <a:txBody>
                    <a:bodyPr/>
                    <a:lstStyle/>
                    <a:p>
                      <a:pPr algn="l"/>
                      <a:r>
                        <a:rPr kumimoji="1" lang="en-US" altLang="ja-JP" sz="10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 = standard deviation, CT = computed tomography, IL = infundibular length, IW = infundibular width, ID = infundibular distance, IPA = </a:t>
                      </a:r>
                      <a:r>
                        <a:rPr kumimoji="1" lang="en-US" altLang="ja-JP" sz="1000" b="0" spc="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infundibulopelvic</a:t>
                      </a:r>
                      <a:r>
                        <a:rPr kumimoji="1" lang="en-US" altLang="ja-JP" sz="1000" b="0" spc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angle, IDA = infundibular angle</a:t>
                      </a:r>
                      <a:endParaRPr kumimoji="1" lang="ja-JP" altLang="en-US" sz="10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000" b="0" spc="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2080" marR="1320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490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935350FB4524AA9B0551AC744F54C" ma:contentTypeVersion="15" ma:contentTypeDescription="Create a new document." ma:contentTypeScope="" ma:versionID="27b70b7d379b7d2bf5181e6ec30efaae">
  <xsd:schema xmlns:xsd="http://www.w3.org/2001/XMLSchema" xmlns:xs="http://www.w3.org/2001/XMLSchema" xmlns:p="http://schemas.microsoft.com/office/2006/metadata/properties" xmlns:ns2="7805362c-7fb7-47ff-9049-83b2c46e6485" xmlns:ns3="22d571ce-5d5e-4577-851b-36fe2b87e29c" targetNamespace="http://schemas.microsoft.com/office/2006/metadata/properties" ma:root="true" ma:fieldsID="81e77bac0c22e49f90422e75eabcf476" ns2:_="" ns3:_="">
    <xsd:import namespace="7805362c-7fb7-47ff-9049-83b2c46e6485"/>
    <xsd:import namespace="22d571ce-5d5e-4577-851b-36fe2b87e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5362c-7fb7-47ff-9049-83b2c46e6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6f95cfc-685b-4d9e-acc9-81b202a9d8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571ce-5d5e-4577-851b-36fe2b87e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d7e4307-db98-45a2-a7ea-4b20717fe51c}" ma:internalName="TaxCatchAll" ma:showField="CatchAllData" ma:web="22d571ce-5d5e-4577-851b-36fe2b87e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d571ce-5d5e-4577-851b-36fe2b87e29c" xsi:nil="true"/>
    <lcf76f155ced4ddcb4097134ff3c332f xmlns="7805362c-7fb7-47ff-9049-83b2c46e648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9E3A452-C8F7-4775-96D6-A0CC6CA590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5362c-7fb7-47ff-9049-83b2c46e6485"/>
    <ds:schemaRef ds:uri="22d571ce-5d5e-4577-851b-36fe2b87e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1C82F0-06A5-43D8-9851-F0A07540B5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13A97D-BF01-4D1A-B32F-859D0658D593}">
  <ds:schemaRefs>
    <ds:schemaRef ds:uri="http://schemas.microsoft.com/office/2006/metadata/properties"/>
    <ds:schemaRef ds:uri="http://schemas.microsoft.com/office/infopath/2007/PartnerControls"/>
    <ds:schemaRef ds:uri="22d571ce-5d5e-4577-851b-36fe2b87e29c"/>
    <ds:schemaRef ds:uri="7805362c-7fb7-47ff-9049-83b2c46e648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60366</TotalTime>
  <Words>762</Words>
  <Application>Microsoft Office PowerPoint</Application>
  <PresentationFormat>A4 210 x 297 mm</PresentationFormat>
  <Paragraphs>212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mt51215121</dc:creator>
  <cp:lastModifiedBy>makoto 田口</cp:lastModifiedBy>
  <cp:revision>186</cp:revision>
  <cp:lastPrinted>2017-05-29T14:41:58Z</cp:lastPrinted>
  <dcterms:created xsi:type="dcterms:W3CDTF">2017-05-03T10:12:54Z</dcterms:created>
  <dcterms:modified xsi:type="dcterms:W3CDTF">2023-03-17T05:41:15Z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0x010100A2D935350FB4524AA9B0551AC744F54C</vt:lpwstr>
  </property>
</Properties>
</file>