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</p:sldIdLst>
  <p:sldSz cx="6858000" cy="9906000" type="A4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B51BB3-0464-EAE3-FD8A-9E1A6EFFC074}" name="Eva Lasic" initials="EL" userId="Eva Lasic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63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52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59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36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5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88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5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91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3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39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4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0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474580"/>
              </p:ext>
            </p:extLst>
          </p:nvPr>
        </p:nvGraphicFramePr>
        <p:xfrm>
          <a:off x="889000" y="455180"/>
          <a:ext cx="4480849" cy="18669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794">
                  <a:extLst>
                    <a:ext uri="{9D8B030D-6E8A-4147-A177-3AD203B41FA5}">
                      <a16:colId xmlns:a16="http://schemas.microsoft.com/office/drawing/2014/main" val="1755634913"/>
                    </a:ext>
                  </a:extLst>
                </a:gridCol>
                <a:gridCol w="1095997">
                  <a:extLst>
                    <a:ext uri="{9D8B030D-6E8A-4147-A177-3AD203B41FA5}">
                      <a16:colId xmlns:a16="http://schemas.microsoft.com/office/drawing/2014/main" val="1206907201"/>
                    </a:ext>
                  </a:extLst>
                </a:gridCol>
              </a:tblGrid>
              <a:tr h="83973">
                <a:tc gridSpan="4"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2A. Multivariate analysis of the associations between reaching the lower calyx with active deflection in the case of channel free and predictive factors. 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LithoVue</a:t>
                      </a: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(vs P5 and P7)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0.83–5.57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036016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IPA (degrees)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0.96–1.01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0.27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IDA (degrees)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1.00–1.08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0.81–0.95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IW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0.87–1.11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1.02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0.96–1.09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3973">
                <a:tc gridSpan="4">
                  <a:txBody>
                    <a:bodyPr/>
                    <a:lstStyle/>
                    <a:p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= odds ratio, CI = confidence interval, IL = infundibular length, IW = infundibular width, ID = infundibular distance, IPA = </a:t>
                      </a:r>
                      <a:r>
                        <a:rPr kumimoji="1" lang="en-US" altLang="ja-JP" sz="1000" b="0" spc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infundibulopelvic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angle, IDA = infundibular angle</a:t>
                      </a:r>
                      <a:endParaRPr kumimoji="1" lang="ja-JP" altLang="en-US" sz="10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3A1B6161-0EF5-7FB0-B729-5119B63E7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40594"/>
              </p:ext>
            </p:extLst>
          </p:nvPr>
        </p:nvGraphicFramePr>
        <p:xfrm>
          <a:off x="889000" y="2861830"/>
          <a:ext cx="4480849" cy="18669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794">
                  <a:extLst>
                    <a:ext uri="{9D8B030D-6E8A-4147-A177-3AD203B41FA5}">
                      <a16:colId xmlns:a16="http://schemas.microsoft.com/office/drawing/2014/main" val="1755634913"/>
                    </a:ext>
                  </a:extLst>
                </a:gridCol>
                <a:gridCol w="1095997">
                  <a:extLst>
                    <a:ext uri="{9D8B030D-6E8A-4147-A177-3AD203B41FA5}">
                      <a16:colId xmlns:a16="http://schemas.microsoft.com/office/drawing/2014/main" val="1206907201"/>
                    </a:ext>
                  </a:extLst>
                </a:gridCol>
              </a:tblGrid>
              <a:tr h="83973">
                <a:tc gridSpan="4"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2B. Multivariate analysis of the associations between reaching the lower calyx with active deflection using </a:t>
                      </a:r>
                      <a:r>
                        <a:rPr kumimoji="1" lang="el-GR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</a:t>
                      </a:r>
                      <a:r>
                        <a:rPr kumimoji="1" lang="en-GB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l-GR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 </a:t>
                      </a: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laser and predictive factors. 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LithoVue</a:t>
                      </a: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(vs P5 and P7)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6.82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2.59–17.97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036016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IPA (degrees)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0.97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0.95–1.00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IDA (degrees)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1.05–1.14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0.77–0.92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IW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0.82–1.05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0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(mm)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1.01–1.16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3973">
                <a:tc gridSpan="4">
                  <a:txBody>
                    <a:bodyPr/>
                    <a:lstStyle/>
                    <a:p>
                      <a:r>
                        <a:rPr kumimoji="1" lang="en-US" altLang="ja-JP" sz="1000" b="0" spc="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= 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r>
                        <a:rPr kumimoji="1" lang="en-US" altLang="ja-JP" sz="1000" b="0" spc="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CI = 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confidence interval, IL = infundibular length, IW = infundibular width, ID = infundibular distance, IPA = </a:t>
                      </a:r>
                      <a:r>
                        <a:rPr kumimoji="1" lang="en-US" altLang="ja-JP" sz="1000" b="0" spc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infundibulopelvic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angle, IDA = infundibular angle</a:t>
                      </a:r>
                      <a:endParaRPr kumimoji="1" lang="ja-JP" altLang="en-US" sz="10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59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680E05-3F85-4375-87B5-69E9A11CA6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5BEF6C-82A8-427B-9F24-56B6C79E40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C0794A-9BB7-44EC-A618-BF78D3A1495C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60705</TotalTime>
  <Words>221</Words>
  <Application>Microsoft Office PowerPoint</Application>
  <PresentationFormat>A4 210 x 297 mm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mt51215121</dc:creator>
  <cp:lastModifiedBy>makoto 田口</cp:lastModifiedBy>
  <cp:revision>186</cp:revision>
  <cp:lastPrinted>2017-05-29T14:41:58Z</cp:lastPrinted>
  <dcterms:created xsi:type="dcterms:W3CDTF">2017-05-03T10:12:54Z</dcterms:created>
  <dcterms:modified xsi:type="dcterms:W3CDTF">2023-03-17T05:42:10Z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