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3" r:id="rId5"/>
    <p:sldId id="262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39">
          <p15:clr>
            <a:srgbClr val="A4A3A4"/>
          </p15:clr>
        </p15:guide>
        <p15:guide id="2" orient="horz" pos="3067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44" autoAdjust="0"/>
    <p:restoredTop sz="81807" autoAdjust="0"/>
  </p:normalViewPr>
  <p:slideViewPr>
    <p:cSldViewPr showGuides="1">
      <p:cViewPr varScale="1">
        <p:scale>
          <a:sx n="84" d="100"/>
          <a:sy n="84" d="100"/>
        </p:scale>
        <p:origin x="-1032" y="-78"/>
      </p:cViewPr>
      <p:guideLst>
        <p:guide orient="horz" pos="3339"/>
        <p:guide orient="horz" pos="306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47CD1-136B-49DA-9F43-821627CDB110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25FF2-5C2E-48B6-BD84-126E66EC4A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25FF2-5C2E-48B6-BD84-126E66EC4A8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25FF2-5C2E-48B6-BD84-126E66EC4A8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25FF2-5C2E-48B6-BD84-126E66EC4A8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25FF2-5C2E-48B6-BD84-126E66EC4A8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25FF2-5C2E-48B6-BD84-126E66EC4A8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5568B-2E38-48F0-8E08-6437ECB31F13}" type="datetimeFigureOut">
              <a:rPr lang="ko-KR" altLang="en-US" smtClean="0"/>
              <a:pPr/>
              <a:t>2020-05-08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5AA85-A8A3-4CB6-B42F-D0BDDDF90E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480258" y="906153"/>
            <a:ext cx="4167773" cy="3388732"/>
            <a:chOff x="4860032" y="1124744"/>
            <a:chExt cx="4167773" cy="3388732"/>
          </a:xfrm>
        </p:grpSpPr>
        <p:pic>
          <p:nvPicPr>
            <p:cNvPr id="16" name="그림 15" descr="pHMB4_750_101911.gpr_rank.png"/>
            <p:cNvPicPr>
              <a:picLocks noChangeAspect="1"/>
            </p:cNvPicPr>
            <p:nvPr/>
          </p:nvPicPr>
          <p:blipFill>
            <a:blip r:embed="rId3" cstate="print"/>
            <a:srcRect l="8153" t="10751" r="13036" b="3150"/>
            <a:stretch>
              <a:fillRect/>
            </a:stretch>
          </p:blipFill>
          <p:spPr>
            <a:xfrm rot="5400000">
              <a:off x="5431751" y="553025"/>
              <a:ext cx="3024336" cy="416777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44208" y="4221088"/>
              <a:ext cx="530915" cy="2923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300" dirty="0">
                  <a:latin typeface="Calibri" pitchFamily="34" charset="0"/>
                  <a:cs typeface="Times New Roman" pitchFamily="18" charset="0"/>
                </a:rPr>
                <a:t>Rank</a:t>
              </a:r>
              <a:endParaRPr lang="ko-KR" altLang="en-US" sz="1300" dirty="0"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52120" y="3211369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>
                  <a:latin typeface="Calibri" pitchFamily="34" charset="0"/>
                  <a:cs typeface="Times New Roman" pitchFamily="18" charset="0"/>
                </a:rPr>
                <a:t>3144</a:t>
              </a:r>
              <a:endParaRPr lang="ko-KR" altLang="en-US" sz="1500" b="1" dirty="0">
                <a:latin typeface="Calibri" pitchFamily="34" charset="0"/>
                <a:cs typeface="Times New Roman" pitchFamily="18" charset="0"/>
              </a:endParaRPr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 flipH="1">
              <a:off x="5364088" y="3501008"/>
              <a:ext cx="288032" cy="21602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07504" y="54868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a</a:t>
            </a:r>
            <a:endParaRPr lang="ko-KR" altLang="en-US" dirty="0"/>
          </a:p>
        </p:txBody>
      </p:sp>
      <p:pic>
        <p:nvPicPr>
          <p:cNvPr id="11" name="그림 10" descr="proRISBZ_750_022811.full.gpr_rank.png"/>
          <p:cNvPicPr>
            <a:picLocks noChangeAspect="1"/>
          </p:cNvPicPr>
          <p:nvPr/>
        </p:nvPicPr>
        <p:blipFill>
          <a:blip r:embed="rId4" cstate="print"/>
          <a:srcRect l="7547" t="11664" r="11321"/>
          <a:stretch>
            <a:fillRect/>
          </a:stretch>
        </p:blipFill>
        <p:spPr>
          <a:xfrm rot="5400000">
            <a:off x="5417501" y="247208"/>
            <a:ext cx="3132348" cy="44135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6200000">
            <a:off x="4422392" y="2081724"/>
            <a:ext cx="774443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300" dirty="0">
                <a:latin typeface="Calibri" pitchFamily="34" charset="0"/>
              </a:rPr>
              <a:t>Intensity</a:t>
            </a:r>
            <a:endParaRPr lang="ko-KR" altLang="en-US" sz="1300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72167" y="3047188"/>
            <a:ext cx="9603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3137</a:t>
            </a:r>
            <a:endParaRPr lang="ko-KR" altLang="en-US" sz="1500" b="1" dirty="0">
              <a:latin typeface="Calibri" pitchFamily="34" charset="0"/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 flipH="1">
            <a:off x="5417803" y="3300087"/>
            <a:ext cx="373208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991367" y="3935667"/>
            <a:ext cx="530915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300" dirty="0">
                <a:latin typeface="Calibri" pitchFamily="34" charset="0"/>
                <a:cs typeface="Times New Roman" pitchFamily="18" charset="0"/>
              </a:rPr>
              <a:t>Rank</a:t>
            </a:r>
            <a:endParaRPr lang="ko-KR" altLang="en-US" sz="13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88451" y="2081724"/>
            <a:ext cx="77444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>
                <a:latin typeface="Calibri" pitchFamily="34" charset="0"/>
              </a:rPr>
              <a:t>Intensity</a:t>
            </a:r>
            <a:endParaRPr lang="ko-KR" altLang="en-US" sz="1300" dirty="0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16016" y="54868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5760" y="4457343"/>
            <a:ext cx="8892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Figure S1.</a:t>
            </a:r>
            <a:r>
              <a:rPr lang="en-US" altLang="ko-KR" sz="1600" dirty="0"/>
              <a:t> Rank-ordered signal distribution of OsWOX13 (a) and OsSMF1 (b) a) Two independent linear models, y = </a:t>
            </a:r>
            <a:r>
              <a:rPr lang="en-US" altLang="ko-KR" sz="1600" dirty="0" err="1"/>
              <a:t>ax+b</a:t>
            </a:r>
            <a:r>
              <a:rPr lang="en-US" altLang="ko-KR" sz="1600" dirty="0"/>
              <a:t>, were applied in the steep (b1=66570.6, slope=-14.7) and heavy right (b1= 3144.4, slope=- 0.0043) tail regions. Spots (34,778) with intensity higher than 3144 were used for further analysis. b) Two independent linear models, y = </a:t>
            </a:r>
            <a:r>
              <a:rPr lang="en-US" altLang="ko-KR" sz="1600" dirty="0" err="1"/>
              <a:t>ax+b</a:t>
            </a:r>
            <a:r>
              <a:rPr lang="en-US" altLang="ko-KR" sz="1600" dirty="0"/>
              <a:t>, were applied in the steep (b1= 64924.8, </a:t>
            </a:r>
            <a:r>
              <a:rPr lang="en-US" altLang="ko-KR" sz="1600"/>
              <a:t>slope=-25.1</a:t>
            </a:r>
            <a:r>
              <a:rPr lang="en-US" altLang="ko-KR" sz="1600" dirty="0"/>
              <a:t>) and heavy right (b1= 3,137.8, slope= -0.0032) tail regions. Spots (38,654) with intensity higher than 3137 were used for further analysis. </a:t>
            </a:r>
            <a:endParaRPr lang="en-US" altLang="ko-KR" sz="15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2339753" y="278875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2267745" y="2523093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ko-KR" sz="1200" b="1" dirty="0">
                <a:solidFill>
                  <a:srgbClr val="000000"/>
                </a:solidFill>
                <a:latin typeface="MS Gothic" pitchFamily="49" charset="-128"/>
                <a:ea typeface="MS Gothic" pitchFamily="49" charset="-128"/>
              </a:rPr>
              <a:t>TTCTATGATTGATTGGTCGATAGGAAGACATATAACAGCG</a:t>
            </a:r>
          </a:p>
          <a:p>
            <a:endParaRPr lang="ko-KR" altLang="en-US" sz="1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267745" y="2348880"/>
            <a:ext cx="213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Calibri" pitchFamily="34" charset="0"/>
              </a:rPr>
              <a:t>1</a:t>
            </a:r>
            <a:endParaRPr lang="ko-KR" altLang="en-US" sz="1000" b="1" dirty="0"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27531" y="2348880"/>
            <a:ext cx="3870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Calibri" pitchFamily="34" charset="0"/>
              </a:rPr>
              <a:t>10</a:t>
            </a:r>
            <a:endParaRPr lang="ko-KR" altLang="en-US" sz="1000" b="1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49372" y="2395702"/>
            <a:ext cx="389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Calibri" pitchFamily="34" charset="0"/>
              </a:rPr>
              <a:t>30</a:t>
            </a:r>
            <a:endParaRPr lang="ko-KR" altLang="en-US" sz="1000" b="1" dirty="0"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97930" y="2410913"/>
            <a:ext cx="469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Calibri" pitchFamily="34" charset="0"/>
              </a:rPr>
              <a:t>20 </a:t>
            </a:r>
            <a:endParaRPr lang="ko-KR" altLang="en-US" sz="1000" b="1" dirty="0">
              <a:latin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20073" y="2395702"/>
            <a:ext cx="3715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Calibri" pitchFamily="34" charset="0"/>
              </a:rPr>
              <a:t>40</a:t>
            </a:r>
            <a:endParaRPr lang="ko-KR" altLang="en-US" sz="1000" b="1" dirty="0">
              <a:latin typeface="Calibri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321472" y="2542143"/>
            <a:ext cx="719311" cy="216024"/>
          </a:xfrm>
          <a:prstGeom prst="rect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연결선 57"/>
          <p:cNvCxnSpPr/>
          <p:nvPr/>
        </p:nvCxnSpPr>
        <p:spPr>
          <a:xfrm>
            <a:off x="2415978" y="283868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2492203" y="288861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2568428" y="293854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2644653" y="298847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2720878" y="303840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2797103" y="308833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2873328" y="313826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2949553" y="318819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3025778" y="323812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4169153" y="398707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4245378" y="403700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>
            <a:off x="4321603" y="408693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4397828" y="413686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4474053" y="418679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4550278" y="423672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4626503" y="428665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4702717" y="4336593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3102003" y="328805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3178228" y="333798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3254453" y="338791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>
            <a:off x="3330678" y="343784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3406903" y="348777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/>
          <p:cNvCxnSpPr/>
          <p:nvPr/>
        </p:nvCxnSpPr>
        <p:spPr>
          <a:xfrm>
            <a:off x="3483128" y="353770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3559353" y="358763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3635578" y="363756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/>
          <p:cNvCxnSpPr/>
          <p:nvPr/>
        </p:nvCxnSpPr>
        <p:spPr>
          <a:xfrm>
            <a:off x="3711803" y="368749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3788028" y="373742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3864253" y="378735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3940478" y="383728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4016703" y="388721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4092928" y="3937140"/>
            <a:ext cx="7200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2267744" y="2276872"/>
            <a:ext cx="3276265" cy="21602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39552" y="5013176"/>
            <a:ext cx="8604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Figure S2</a:t>
            </a:r>
            <a:r>
              <a:rPr lang="en-US" altLang="ko-KR" dirty="0"/>
              <a:t>. A 40 bp long probe (Os04g0664600_8) was split into 9-mers, and each </a:t>
            </a:r>
            <a:r>
              <a:rPr lang="en-US" altLang="ko-KR" dirty="0" err="1"/>
              <a:t>oligomer</a:t>
            </a:r>
            <a:r>
              <a:rPr lang="en-US" altLang="ko-KR" dirty="0"/>
              <a:t> was given the </a:t>
            </a:r>
            <a:r>
              <a:rPr lang="en-US" altLang="ko-KR" dirty="0" err="1"/>
              <a:t>pseudointensity</a:t>
            </a:r>
            <a:r>
              <a:rPr lang="en-US" altLang="ko-KR" dirty="0"/>
              <a:t> of the probe. The process was repeated with a base shift, and finally, a probe gave 32 9-mers. 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xmlns="" val="131988198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43454" y="3068960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10-mer</a:t>
            </a:r>
            <a:endParaRPr lang="ko-KR" altLang="en-US" sz="1500" b="1" dirty="0">
              <a:latin typeface="Calibri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77560" y="184239"/>
            <a:ext cx="663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5-mer</a:t>
            </a:r>
            <a:endParaRPr lang="ko-KR" altLang="en-US" sz="1500" b="1" dirty="0">
              <a:latin typeface="Calibri" pitchFamily="34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981179" y="456749"/>
            <a:ext cx="14157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.....GATTG..... 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981874" y="611039"/>
            <a:ext cx="13388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...TTGATTGGC...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463552" y="178366"/>
            <a:ext cx="663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6-mer</a:t>
            </a:r>
            <a:endParaRPr lang="ko-KR" altLang="en-US" sz="1500" b="1" dirty="0">
              <a:latin typeface="Calibri" pitchFamily="34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4180443" y="446475"/>
            <a:ext cx="14157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.....TGATTG.... 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4185290" y="611039"/>
            <a:ext cx="13388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...ATTGATTGG...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80312" y="194603"/>
            <a:ext cx="663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7-mer</a:t>
            </a:r>
            <a:endParaRPr lang="ko-KR" altLang="en-US" sz="1500" b="1" dirty="0">
              <a:latin typeface="Calibri" pitchFamily="34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101859" y="461179"/>
            <a:ext cx="14927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.....TGATTGA.... 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7106796" y="611039"/>
            <a:ext cx="14157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...ATTGATTGAC...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387756" y="3068960"/>
            <a:ext cx="663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8-mer</a:t>
            </a:r>
            <a:endParaRPr lang="ko-KR" altLang="en-US" sz="1500" b="1" dirty="0">
              <a:latin typeface="Calibri" pitchFamily="34" charset="0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909171" y="3348942"/>
            <a:ext cx="1646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.....ATTGATTG..... 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918696" y="3495580"/>
            <a:ext cx="1646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itchFamily="49" charset="0"/>
                <a:cs typeface="Courier New" pitchFamily="49" charset="0"/>
              </a:rPr>
              <a:t>...TGATTGATTGGT... </a:t>
            </a:r>
            <a:endParaRPr lang="ko-KR" alt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1520" y="5589240"/>
            <a:ext cx="2003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Calibri" pitchFamily="34" charset="0"/>
              </a:rPr>
              <a:t>* P0 : </a:t>
            </a:r>
            <a:r>
              <a:rPr lang="en-US" altLang="ko-KR" sz="1200" dirty="0" err="1">
                <a:latin typeface="Calibri" pitchFamily="34" charset="0"/>
              </a:rPr>
              <a:t>Intenisty</a:t>
            </a:r>
            <a:r>
              <a:rPr lang="en-US" altLang="ko-KR" sz="1200" dirty="0">
                <a:latin typeface="Calibri" pitchFamily="34" charset="0"/>
              </a:rPr>
              <a:t> of the highest</a:t>
            </a:r>
            <a:endParaRPr lang="ko-KR" altLang="en-US" sz="1200" dirty="0">
              <a:latin typeface="Calibri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203738" y="1989420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281400" y="5301788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EB2F755A-2362-4D06-B83B-2C8C4BB103AD}"/>
              </a:ext>
            </a:extLst>
          </p:cNvPr>
          <p:cNvSpPr/>
          <p:nvPr/>
        </p:nvSpPr>
        <p:spPr>
          <a:xfrm>
            <a:off x="6660231" y="3347268"/>
            <a:ext cx="17883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.....ATTGATTGAT...</a:t>
            </a:r>
            <a:r>
              <a:rPr lang="en-US" altLang="ko-KR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ko-KR" alt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7B0CBB2-C1A5-4691-82A8-87C430380E1E}"/>
              </a:ext>
            </a:extLst>
          </p:cNvPr>
          <p:cNvSpPr/>
          <p:nvPr/>
        </p:nvSpPr>
        <p:spPr>
          <a:xfrm>
            <a:off x="6660231" y="3521571"/>
            <a:ext cx="16561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US" altLang="ko-KR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ko-KR" alt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TGATTGATTGATA</a:t>
            </a:r>
            <a:r>
              <a:rPr lang="en-US" altLang="ko-KR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ko-KR" alt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C0B1EA68-DBE7-495A-AC52-2EA9D3CE5795}"/>
              </a:ext>
            </a:extLst>
          </p:cNvPr>
          <p:cNvCxnSpPr/>
          <p:nvPr/>
        </p:nvCxnSpPr>
        <p:spPr>
          <a:xfrm>
            <a:off x="3275856" y="3915628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0565EB-B6AE-4788-AD69-59256AE1D06B}"/>
              </a:ext>
            </a:extLst>
          </p:cNvPr>
          <p:cNvSpPr txBox="1"/>
          <p:nvPr/>
        </p:nvSpPr>
        <p:spPr>
          <a:xfrm rot="16200000">
            <a:off x="2958173" y="3438906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2DCB80F-7FA2-4F00-B6F8-B0AD3F608224}"/>
              </a:ext>
            </a:extLst>
          </p:cNvPr>
          <p:cNvSpPr txBox="1"/>
          <p:nvPr/>
        </p:nvSpPr>
        <p:spPr>
          <a:xfrm>
            <a:off x="2987824" y="4941168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9EFE8DD4-A2B0-414A-9D85-3C3866DC2458}"/>
              </a:ext>
            </a:extLst>
          </p:cNvPr>
          <p:cNvSpPr txBox="1"/>
          <p:nvPr/>
        </p:nvSpPr>
        <p:spPr>
          <a:xfrm>
            <a:off x="2987824" y="3800073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AB94957C-BD31-488A-857F-957D99E65186}"/>
              </a:ext>
            </a:extLst>
          </p:cNvPr>
          <p:cNvSpPr txBox="1"/>
          <p:nvPr/>
        </p:nvSpPr>
        <p:spPr>
          <a:xfrm>
            <a:off x="2998216" y="4365104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23491DD-B59F-4E13-98D7-DBC53364EF99}"/>
              </a:ext>
            </a:extLst>
          </p:cNvPr>
          <p:cNvSpPr txBox="1"/>
          <p:nvPr/>
        </p:nvSpPr>
        <p:spPr>
          <a:xfrm>
            <a:off x="3961838" y="5157192"/>
            <a:ext cx="1896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ko-KR" altLang="en-US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ko-KR" altLang="en-US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T </a:t>
            </a:r>
            <a:r>
              <a:rPr lang="en-US" altLang="ko-KR" sz="1200" b="1" spc="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 G A T </a:t>
            </a:r>
            <a:r>
              <a:rPr lang="en-US" altLang="ko-KR" sz="1200" b="1" spc="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spc="50" dirty="0">
                <a:latin typeface="Courier New" panose="02070309020205020404" pitchFamily="49" charset="0"/>
                <a:cs typeface="Courier New" panose="02070309020205020404" pitchFamily="49" charset="0"/>
              </a:rPr>
              <a:t> G</a:t>
            </a:r>
            <a:endParaRPr lang="ko-KR" altLang="en-US" sz="1200" b="1" spc="5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xmlns="" id="{B1B97C69-82E1-4BBF-BA1E-60BB66CAC2D2}"/>
              </a:ext>
            </a:extLst>
          </p:cNvPr>
          <p:cNvCxnSpPr>
            <a:cxnSpLocks/>
          </p:cNvCxnSpPr>
          <p:nvPr/>
        </p:nvCxnSpPr>
        <p:spPr>
          <a:xfrm flipV="1">
            <a:off x="4054544" y="5372008"/>
            <a:ext cx="168886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249FCB76-4BAD-478E-B319-9738C0E4E640}"/>
              </a:ext>
            </a:extLst>
          </p:cNvPr>
          <p:cNvSpPr txBox="1"/>
          <p:nvPr/>
        </p:nvSpPr>
        <p:spPr>
          <a:xfrm>
            <a:off x="4250480" y="5342304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05196BE-61AF-4D33-8E40-90DCA434A69F}"/>
              </a:ext>
            </a:extLst>
          </p:cNvPr>
          <p:cNvSpPr/>
          <p:nvPr/>
        </p:nvSpPr>
        <p:spPr>
          <a:xfrm>
            <a:off x="3721911" y="3324388"/>
            <a:ext cx="18582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.....GATTGATTG....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94F0A291-C255-4B03-80B3-40E1C68BADD4}"/>
              </a:ext>
            </a:extLst>
          </p:cNvPr>
          <p:cNvSpPr/>
          <p:nvPr/>
        </p:nvSpPr>
        <p:spPr>
          <a:xfrm>
            <a:off x="3728452" y="3474587"/>
            <a:ext cx="18582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...TTGATTGATTGG...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A9A308C-C946-46BD-83A1-5B490EA8BCE7}"/>
              </a:ext>
            </a:extLst>
          </p:cNvPr>
          <p:cNvSpPr txBox="1"/>
          <p:nvPr/>
        </p:nvSpPr>
        <p:spPr>
          <a:xfrm>
            <a:off x="3687266" y="51571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4F81B70-B86A-4829-9C31-7C34ECA0BB5C}"/>
              </a:ext>
            </a:extLst>
          </p:cNvPr>
          <p:cNvSpPr txBox="1"/>
          <p:nvPr/>
        </p:nvSpPr>
        <p:spPr>
          <a:xfrm>
            <a:off x="3481306" y="51571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C6AE6198-C3CF-4325-8E1A-1B18E71A1CD1}"/>
              </a:ext>
            </a:extLst>
          </p:cNvPr>
          <p:cNvSpPr txBox="1"/>
          <p:nvPr/>
        </p:nvSpPr>
        <p:spPr>
          <a:xfrm>
            <a:off x="3275856" y="51571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71266838-318F-4B86-9811-1C738084B542}"/>
              </a:ext>
            </a:extLst>
          </p:cNvPr>
          <p:cNvSpPr txBox="1"/>
          <p:nvPr/>
        </p:nvSpPr>
        <p:spPr>
          <a:xfrm>
            <a:off x="4283968" y="3068960"/>
            <a:ext cx="663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>
                <a:latin typeface="Calibri" pitchFamily="34" charset="0"/>
              </a:rPr>
              <a:t>9-mer</a:t>
            </a:r>
            <a:endParaRPr lang="ko-KR" altLang="en-US" sz="1500" b="1" dirty="0">
              <a:latin typeface="Calibri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8E842AE2-3387-4BF0-99E9-5C2B7189AF7E}"/>
              </a:ext>
            </a:extLst>
          </p:cNvPr>
          <p:cNvSpPr txBox="1"/>
          <p:nvPr/>
        </p:nvSpPr>
        <p:spPr>
          <a:xfrm>
            <a:off x="5713554" y="515795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1C22A4BE-65DD-40CF-B18E-F1529741D8A5}"/>
              </a:ext>
            </a:extLst>
          </p:cNvPr>
          <p:cNvCxnSpPr/>
          <p:nvPr/>
        </p:nvCxnSpPr>
        <p:spPr>
          <a:xfrm>
            <a:off x="3275856" y="5156354"/>
            <a:ext cx="27671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xmlns="" id="{CEB963AE-233A-45B5-B422-D9195C005B78}"/>
              </a:ext>
            </a:extLst>
          </p:cNvPr>
          <p:cNvCxnSpPr/>
          <p:nvPr/>
        </p:nvCxnSpPr>
        <p:spPr>
          <a:xfrm>
            <a:off x="395536" y="469518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6E852449-A071-4A05-A00B-783B5F96C5C3}"/>
              </a:ext>
            </a:extLst>
          </p:cNvPr>
          <p:cNvSpPr txBox="1"/>
          <p:nvPr/>
        </p:nvSpPr>
        <p:spPr>
          <a:xfrm rot="16200000">
            <a:off x="77853" y="342562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62F21BAF-00AF-4AFC-9B7F-0D431BA8DEF8}"/>
              </a:ext>
            </a:extLst>
          </p:cNvPr>
          <p:cNvSpPr txBox="1"/>
          <p:nvPr/>
        </p:nvSpPr>
        <p:spPr>
          <a:xfrm>
            <a:off x="107504" y="1484784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440CDE43-2279-4B9E-841F-ADEF2CEC89A9}"/>
              </a:ext>
            </a:extLst>
          </p:cNvPr>
          <p:cNvSpPr txBox="1"/>
          <p:nvPr/>
        </p:nvSpPr>
        <p:spPr>
          <a:xfrm>
            <a:off x="107504" y="692696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67C95B95-8311-4DFE-81C1-4B2616AA4E85}"/>
              </a:ext>
            </a:extLst>
          </p:cNvPr>
          <p:cNvSpPr txBox="1"/>
          <p:nvPr/>
        </p:nvSpPr>
        <p:spPr>
          <a:xfrm>
            <a:off x="107504" y="1083558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3B26BB0D-E38F-4EB5-9F34-5B119C93C862}"/>
              </a:ext>
            </a:extLst>
          </p:cNvPr>
          <p:cNvSpPr txBox="1"/>
          <p:nvPr/>
        </p:nvSpPr>
        <p:spPr>
          <a:xfrm>
            <a:off x="1187624" y="1700808"/>
            <a:ext cx="13003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 G</a:t>
            </a:r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  </a:t>
            </a:r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xmlns="" id="{A8CB41A3-57EB-4035-B96E-BC3FF2D6B9E0}"/>
              </a:ext>
            </a:extLst>
          </p:cNvPr>
          <p:cNvCxnSpPr>
            <a:cxnSpLocks/>
          </p:cNvCxnSpPr>
          <p:nvPr/>
        </p:nvCxnSpPr>
        <p:spPr>
          <a:xfrm flipV="1">
            <a:off x="1217498" y="1915625"/>
            <a:ext cx="1122254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5B6AD847-BB0B-4F27-B4A8-09E933274922}"/>
              </a:ext>
            </a:extLst>
          </p:cNvPr>
          <p:cNvSpPr txBox="1"/>
          <p:nvPr/>
        </p:nvSpPr>
        <p:spPr>
          <a:xfrm>
            <a:off x="1331640" y="1916832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7DD116DD-FA09-4906-AF4D-6DF15CACDA06}"/>
              </a:ext>
            </a:extLst>
          </p:cNvPr>
          <p:cNvSpPr txBox="1"/>
          <p:nvPr/>
        </p:nvSpPr>
        <p:spPr>
          <a:xfrm>
            <a:off x="889018" y="170080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28727266-4D4D-4BD9-9A26-6C9A61BA0425}"/>
              </a:ext>
            </a:extLst>
          </p:cNvPr>
          <p:cNvSpPr txBox="1"/>
          <p:nvPr/>
        </p:nvSpPr>
        <p:spPr>
          <a:xfrm>
            <a:off x="600986" y="170080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905672F6-7D88-460D-9152-94F01F8A5737}"/>
              </a:ext>
            </a:extLst>
          </p:cNvPr>
          <p:cNvSpPr txBox="1"/>
          <p:nvPr/>
        </p:nvSpPr>
        <p:spPr>
          <a:xfrm>
            <a:off x="395536" y="170080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0C59C351-2AAD-4540-9D43-00BB5090076B}"/>
              </a:ext>
            </a:extLst>
          </p:cNvPr>
          <p:cNvSpPr txBox="1"/>
          <p:nvPr/>
        </p:nvSpPr>
        <p:spPr>
          <a:xfrm>
            <a:off x="2329178" y="1701567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6B24B2D9-3AAF-4354-9660-B9F1A1BE4D5A}"/>
              </a:ext>
            </a:extLst>
          </p:cNvPr>
          <p:cNvSpPr txBox="1"/>
          <p:nvPr/>
        </p:nvSpPr>
        <p:spPr>
          <a:xfrm>
            <a:off x="2555776" y="171117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xmlns="" id="{190EA7C5-4B85-492B-A6A8-5EBB1A1F3D7D}"/>
              </a:ext>
            </a:extLst>
          </p:cNvPr>
          <p:cNvCxnSpPr>
            <a:cxnSpLocks/>
          </p:cNvCxnSpPr>
          <p:nvPr/>
        </p:nvCxnSpPr>
        <p:spPr>
          <a:xfrm>
            <a:off x="395536" y="1699970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xmlns="" id="{4C47E064-26D9-4062-90E7-B6498DCE34F6}"/>
              </a:ext>
            </a:extLst>
          </p:cNvPr>
          <p:cNvCxnSpPr/>
          <p:nvPr/>
        </p:nvCxnSpPr>
        <p:spPr>
          <a:xfrm>
            <a:off x="3409598" y="459244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EE102F2B-22F1-4CEA-9E0F-EF44CF708A19}"/>
              </a:ext>
            </a:extLst>
          </p:cNvPr>
          <p:cNvSpPr txBox="1"/>
          <p:nvPr/>
        </p:nvSpPr>
        <p:spPr>
          <a:xfrm rot="16200000">
            <a:off x="3091915" y="342562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57962CA4-5C46-4EBD-9144-1C6E9BDE177F}"/>
              </a:ext>
            </a:extLst>
          </p:cNvPr>
          <p:cNvSpPr txBox="1"/>
          <p:nvPr/>
        </p:nvSpPr>
        <p:spPr>
          <a:xfrm>
            <a:off x="3121566" y="1484784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1C3B63A8-7852-4244-A4E4-2B2C524B9490}"/>
              </a:ext>
            </a:extLst>
          </p:cNvPr>
          <p:cNvSpPr txBox="1"/>
          <p:nvPr/>
        </p:nvSpPr>
        <p:spPr>
          <a:xfrm>
            <a:off x="3121566" y="692696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BA74DB84-4C46-4224-BECB-14F33C1D5371}"/>
              </a:ext>
            </a:extLst>
          </p:cNvPr>
          <p:cNvSpPr txBox="1"/>
          <p:nvPr/>
        </p:nvSpPr>
        <p:spPr>
          <a:xfrm>
            <a:off x="3121566" y="1083558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5EE4B585-9B0F-4174-956C-71743C01B5D8}"/>
              </a:ext>
            </a:extLst>
          </p:cNvPr>
          <p:cNvSpPr txBox="1"/>
          <p:nvPr/>
        </p:nvSpPr>
        <p:spPr>
          <a:xfrm>
            <a:off x="4178131" y="1691203"/>
            <a:ext cx="1531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240" dirty="0">
                <a:latin typeface="Courier New" panose="02070309020205020404" pitchFamily="49" charset="0"/>
                <a:cs typeface="Courier New" panose="02070309020205020404" pitchFamily="49" charset="0"/>
              </a:rPr>
              <a:t>T </a:t>
            </a:r>
            <a:r>
              <a:rPr lang="en-US" altLang="ko-KR" sz="1200" b="1" spc="24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spc="240" dirty="0">
                <a:latin typeface="Courier New" panose="02070309020205020404" pitchFamily="49" charset="0"/>
                <a:cs typeface="Courier New" panose="02070309020205020404" pitchFamily="49" charset="0"/>
              </a:rPr>
              <a:t> G</a:t>
            </a:r>
            <a:r>
              <a:rPr lang="ko-KR" altLang="en-US" sz="1200" b="1" spc="24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spc="240" dirty="0">
                <a:latin typeface="Courier New" panose="02070309020205020404" pitchFamily="49" charset="0"/>
                <a:cs typeface="Courier New" panose="02070309020205020404" pitchFamily="49" charset="0"/>
              </a:rPr>
              <a:t>A T </a:t>
            </a:r>
            <a:r>
              <a:rPr lang="en-US" altLang="ko-KR" sz="1200" b="1" spc="24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ko-KR" altLang="en-US" sz="1200" b="1" spc="24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xmlns="" id="{4AB645D7-A0F2-4849-98DF-FF725F18FD90}"/>
              </a:ext>
            </a:extLst>
          </p:cNvPr>
          <p:cNvCxnSpPr>
            <a:cxnSpLocks/>
          </p:cNvCxnSpPr>
          <p:nvPr/>
        </p:nvCxnSpPr>
        <p:spPr>
          <a:xfrm flipV="1">
            <a:off x="4273294" y="1907591"/>
            <a:ext cx="1306818" cy="80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39067ECF-9D1E-4BF4-9204-624BC93D31FE}"/>
              </a:ext>
            </a:extLst>
          </p:cNvPr>
          <p:cNvSpPr txBox="1"/>
          <p:nvPr/>
        </p:nvSpPr>
        <p:spPr>
          <a:xfrm>
            <a:off x="4384222" y="1917412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19D09FA0-05F2-4F2E-901F-07918BCF5B17}"/>
              </a:ext>
            </a:extLst>
          </p:cNvPr>
          <p:cNvSpPr txBox="1"/>
          <p:nvPr/>
        </p:nvSpPr>
        <p:spPr>
          <a:xfrm>
            <a:off x="3913354" y="170080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AD9CDB3D-A850-4672-BE24-8999E0B2E7D8}"/>
              </a:ext>
            </a:extLst>
          </p:cNvPr>
          <p:cNvSpPr txBox="1"/>
          <p:nvPr/>
        </p:nvSpPr>
        <p:spPr>
          <a:xfrm>
            <a:off x="3615048" y="170080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97E875F5-1880-4974-913A-369A7891BDAF}"/>
              </a:ext>
            </a:extLst>
          </p:cNvPr>
          <p:cNvSpPr txBox="1"/>
          <p:nvPr/>
        </p:nvSpPr>
        <p:spPr>
          <a:xfrm>
            <a:off x="3409598" y="170080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02ADF628-7A6E-48BC-A847-32CDA7D19767}"/>
              </a:ext>
            </a:extLst>
          </p:cNvPr>
          <p:cNvSpPr txBox="1"/>
          <p:nvPr/>
        </p:nvSpPr>
        <p:spPr>
          <a:xfrm>
            <a:off x="5641741" y="1710324"/>
            <a:ext cx="46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 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xmlns="" id="{59F08182-ED0A-4F2A-B609-F536872D3386}"/>
              </a:ext>
            </a:extLst>
          </p:cNvPr>
          <p:cNvCxnSpPr>
            <a:cxnSpLocks/>
          </p:cNvCxnSpPr>
          <p:nvPr/>
        </p:nvCxnSpPr>
        <p:spPr>
          <a:xfrm>
            <a:off x="3409598" y="1699970"/>
            <a:ext cx="2613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>
            <a:extLst>
              <a:ext uri="{FF2B5EF4-FFF2-40B4-BE49-F238E27FC236}">
                <a16:creationId xmlns:a16="http://schemas.microsoft.com/office/drawing/2014/main" xmlns="" id="{6ABD8083-1BFE-47A3-A91C-C6C03BC7E2BE}"/>
              </a:ext>
            </a:extLst>
          </p:cNvPr>
          <p:cNvCxnSpPr/>
          <p:nvPr/>
        </p:nvCxnSpPr>
        <p:spPr>
          <a:xfrm>
            <a:off x="6444208" y="490736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xmlns="" id="{DDF4A290-F87F-4E1E-871D-FA4DAABC05EF}"/>
              </a:ext>
            </a:extLst>
          </p:cNvPr>
          <p:cNvSpPr txBox="1"/>
          <p:nvPr/>
        </p:nvSpPr>
        <p:spPr>
          <a:xfrm rot="16200000">
            <a:off x="6126525" y="374054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xmlns="" id="{B408D52A-B17D-47FF-B343-6EBFF0C8B2B0}"/>
              </a:ext>
            </a:extLst>
          </p:cNvPr>
          <p:cNvSpPr txBox="1"/>
          <p:nvPr/>
        </p:nvSpPr>
        <p:spPr>
          <a:xfrm>
            <a:off x="6156176" y="1699399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C5A17291-5854-4A41-90BA-BA9081C0E30D}"/>
              </a:ext>
            </a:extLst>
          </p:cNvPr>
          <p:cNvSpPr txBox="1"/>
          <p:nvPr/>
        </p:nvSpPr>
        <p:spPr>
          <a:xfrm>
            <a:off x="6156176" y="77573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xmlns="" id="{DB940801-6886-44E3-AF11-4F9206A24CE9}"/>
              </a:ext>
            </a:extLst>
          </p:cNvPr>
          <p:cNvSpPr txBox="1"/>
          <p:nvPr/>
        </p:nvSpPr>
        <p:spPr>
          <a:xfrm>
            <a:off x="6156176" y="1115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xmlns="" id="{6AA0A232-AA26-4C16-AAAC-D6569711BF74}"/>
              </a:ext>
            </a:extLst>
          </p:cNvPr>
          <p:cNvCxnSpPr>
            <a:cxnSpLocks/>
          </p:cNvCxnSpPr>
          <p:nvPr/>
        </p:nvCxnSpPr>
        <p:spPr>
          <a:xfrm flipV="1">
            <a:off x="7164288" y="1989422"/>
            <a:ext cx="128428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xmlns="" id="{0CCF429F-6198-49E3-B9E6-40F3090604DA}"/>
              </a:ext>
            </a:extLst>
          </p:cNvPr>
          <p:cNvSpPr txBox="1"/>
          <p:nvPr/>
        </p:nvSpPr>
        <p:spPr>
          <a:xfrm>
            <a:off x="6855618" y="1773396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777F2D79-4118-4A73-A54C-33EC1F2EF839}"/>
              </a:ext>
            </a:extLst>
          </p:cNvPr>
          <p:cNvSpPr txBox="1"/>
          <p:nvPr/>
        </p:nvSpPr>
        <p:spPr>
          <a:xfrm>
            <a:off x="6649658" y="1773396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xmlns="" id="{9BBB93CB-D460-4378-9B50-F12B55FEF71A}"/>
              </a:ext>
            </a:extLst>
          </p:cNvPr>
          <p:cNvSpPr txBox="1"/>
          <p:nvPr/>
        </p:nvSpPr>
        <p:spPr>
          <a:xfrm>
            <a:off x="6444208" y="178384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xmlns="" id="{94F943E0-7807-4E65-98BE-A092F2EEDDE1}"/>
              </a:ext>
            </a:extLst>
          </p:cNvPr>
          <p:cNvSpPr txBox="1"/>
          <p:nvPr/>
        </p:nvSpPr>
        <p:spPr>
          <a:xfrm>
            <a:off x="8593874" y="1774155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xmlns="" id="{B299C93F-2832-4921-899A-126BA961126C}"/>
              </a:ext>
            </a:extLst>
          </p:cNvPr>
          <p:cNvCxnSpPr>
            <a:cxnSpLocks/>
          </p:cNvCxnSpPr>
          <p:nvPr/>
        </p:nvCxnSpPr>
        <p:spPr>
          <a:xfrm>
            <a:off x="6433934" y="1731720"/>
            <a:ext cx="24749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xmlns="" id="{F6D4F93A-9A76-416E-ADD1-978836662CA2}"/>
              </a:ext>
            </a:extLst>
          </p:cNvPr>
          <p:cNvSpPr txBox="1"/>
          <p:nvPr/>
        </p:nvSpPr>
        <p:spPr>
          <a:xfrm>
            <a:off x="7164288" y="1776360"/>
            <a:ext cx="156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100" dirty="0">
                <a:latin typeface="Courier New" panose="02070309020205020404" pitchFamily="49" charset="0"/>
                <a:cs typeface="Courier New" panose="02070309020205020404" pitchFamily="49" charset="0"/>
              </a:rPr>
              <a:t>T G</a:t>
            </a:r>
            <a:r>
              <a:rPr lang="ko-KR" altLang="en-US" sz="1200" b="1" spc="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spc="1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ko-KR" altLang="en-US" sz="1200" b="1" spc="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spc="100" dirty="0">
                <a:latin typeface="Courier New" panose="02070309020205020404" pitchFamily="49" charset="0"/>
                <a:cs typeface="Courier New" panose="02070309020205020404" pitchFamily="49" charset="0"/>
              </a:rPr>
              <a:t>T </a:t>
            </a:r>
            <a:r>
              <a:rPr lang="en-US" altLang="ko-KR" sz="1200" b="1" spc="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spc="100" dirty="0">
                <a:latin typeface="Courier New" panose="02070309020205020404" pitchFamily="49" charset="0"/>
                <a:cs typeface="Courier New" panose="02070309020205020404" pitchFamily="49" charset="0"/>
              </a:rPr>
              <a:t> G A</a:t>
            </a:r>
            <a:endParaRPr lang="ko-KR" altLang="en-US" sz="1200" b="1" spc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83" name="직선 연결선 182">
            <a:extLst>
              <a:ext uri="{FF2B5EF4-FFF2-40B4-BE49-F238E27FC236}">
                <a16:creationId xmlns:a16="http://schemas.microsoft.com/office/drawing/2014/main" xmlns="" id="{433DEE8A-4F9E-47F8-BF93-5F3F596C52DA}"/>
              </a:ext>
            </a:extLst>
          </p:cNvPr>
          <p:cNvCxnSpPr/>
          <p:nvPr/>
        </p:nvCxnSpPr>
        <p:spPr>
          <a:xfrm>
            <a:off x="436722" y="3874442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xmlns="" id="{9E60EFA6-B2DA-4100-9478-8E4F99D2AD0D}"/>
              </a:ext>
            </a:extLst>
          </p:cNvPr>
          <p:cNvSpPr txBox="1"/>
          <p:nvPr/>
        </p:nvSpPr>
        <p:spPr>
          <a:xfrm rot="16200000">
            <a:off x="119039" y="3510914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xmlns="" id="{D57175C2-C1D9-4D9A-91CD-4B83A9E69E5C}"/>
              </a:ext>
            </a:extLst>
          </p:cNvPr>
          <p:cNvSpPr txBox="1"/>
          <p:nvPr/>
        </p:nvSpPr>
        <p:spPr>
          <a:xfrm>
            <a:off x="148690" y="4899982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xmlns="" id="{0456099D-8281-489B-9F0B-E6C180323006}"/>
              </a:ext>
            </a:extLst>
          </p:cNvPr>
          <p:cNvSpPr txBox="1"/>
          <p:nvPr/>
        </p:nvSpPr>
        <p:spPr>
          <a:xfrm>
            <a:off x="148690" y="378904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xmlns="" id="{DF6DA88B-CB25-45DF-8E68-983213635AAA}"/>
              </a:ext>
            </a:extLst>
          </p:cNvPr>
          <p:cNvSpPr txBox="1"/>
          <p:nvPr/>
        </p:nvSpPr>
        <p:spPr>
          <a:xfrm>
            <a:off x="148690" y="4293096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xmlns="" id="{94EE8A76-86FC-46B6-B84C-9BC928222C92}"/>
              </a:ext>
            </a:extLst>
          </p:cNvPr>
          <p:cNvSpPr txBox="1"/>
          <p:nvPr/>
        </p:nvSpPr>
        <p:spPr>
          <a:xfrm>
            <a:off x="1048506" y="5085184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2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ko-KR" altLang="en-US" sz="1200" b="1" spc="2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spc="20" dirty="0">
                <a:latin typeface="Courier New" panose="02070309020205020404" pitchFamily="49" charset="0"/>
                <a:cs typeface="Courier New" panose="02070309020205020404" pitchFamily="49" charset="0"/>
              </a:rPr>
              <a:t>T </a:t>
            </a:r>
            <a:r>
              <a:rPr lang="en-US" altLang="ko-KR" sz="1200" b="1" spc="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spc="20" dirty="0">
                <a:latin typeface="Courier New" panose="02070309020205020404" pitchFamily="49" charset="0"/>
                <a:cs typeface="Courier New" panose="02070309020205020404" pitchFamily="49" charset="0"/>
              </a:rPr>
              <a:t> G A T </a:t>
            </a:r>
            <a:r>
              <a:rPr lang="en-US" altLang="ko-KR" sz="1200" b="1" spc="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spc="20" dirty="0">
                <a:latin typeface="Courier New" panose="02070309020205020404" pitchFamily="49" charset="0"/>
                <a:cs typeface="Courier New" panose="02070309020205020404" pitchFamily="49" charset="0"/>
              </a:rPr>
              <a:t> G</a:t>
            </a:r>
            <a:endParaRPr lang="ko-KR" altLang="en-US" sz="1200" b="1" spc="2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89" name="직선 연결선 188">
            <a:extLst>
              <a:ext uri="{FF2B5EF4-FFF2-40B4-BE49-F238E27FC236}">
                <a16:creationId xmlns:a16="http://schemas.microsoft.com/office/drawing/2014/main" xmlns="" id="{C1751EDF-478F-4E2C-988A-27BAD2077510}"/>
              </a:ext>
            </a:extLst>
          </p:cNvPr>
          <p:cNvCxnSpPr>
            <a:cxnSpLocks/>
          </p:cNvCxnSpPr>
          <p:nvPr/>
        </p:nvCxnSpPr>
        <p:spPr>
          <a:xfrm>
            <a:off x="1105342" y="5301210"/>
            <a:ext cx="1346674" cy="5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xmlns="" id="{1091C527-B796-4CAD-A04B-1A01C77D8738}"/>
              </a:ext>
            </a:extLst>
          </p:cNvPr>
          <p:cNvSpPr txBox="1"/>
          <p:nvPr/>
        </p:nvSpPr>
        <p:spPr>
          <a:xfrm>
            <a:off x="817010" y="5085184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xmlns="" id="{AB777BE9-2F3A-4280-9305-C7DFB83A5240}"/>
              </a:ext>
            </a:extLst>
          </p:cNvPr>
          <p:cNvSpPr txBox="1"/>
          <p:nvPr/>
        </p:nvSpPr>
        <p:spPr>
          <a:xfrm>
            <a:off x="600986" y="5085184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xmlns="" id="{30B37D52-2E6D-4EA0-B914-F95ACD99E70F}"/>
              </a:ext>
            </a:extLst>
          </p:cNvPr>
          <p:cNvSpPr txBox="1"/>
          <p:nvPr/>
        </p:nvSpPr>
        <p:spPr>
          <a:xfrm>
            <a:off x="395536" y="5085184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CAC6ED53-A5C2-4836-8F15-96B006953AD3}"/>
              </a:ext>
            </a:extLst>
          </p:cNvPr>
          <p:cNvSpPr txBox="1"/>
          <p:nvPr/>
        </p:nvSpPr>
        <p:spPr>
          <a:xfrm>
            <a:off x="2545202" y="5096217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xmlns="" id="{B6A28600-B84F-46DA-8D82-1EB1BC8EB4FF}"/>
              </a:ext>
            </a:extLst>
          </p:cNvPr>
          <p:cNvSpPr txBox="1"/>
          <p:nvPr/>
        </p:nvSpPr>
        <p:spPr>
          <a:xfrm>
            <a:off x="2761226" y="510582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6" name="직선 연결선 195">
            <a:extLst>
              <a:ext uri="{FF2B5EF4-FFF2-40B4-BE49-F238E27FC236}">
                <a16:creationId xmlns:a16="http://schemas.microsoft.com/office/drawing/2014/main" xmlns="" id="{3E78AC70-AF6D-4611-AF83-E4E858CF1C27}"/>
              </a:ext>
            </a:extLst>
          </p:cNvPr>
          <p:cNvCxnSpPr/>
          <p:nvPr/>
        </p:nvCxnSpPr>
        <p:spPr>
          <a:xfrm>
            <a:off x="436722" y="5095458"/>
            <a:ext cx="27671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B5BA631E-534F-42AF-8E87-B01B4811E28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5313" y="3877262"/>
            <a:ext cx="2662004" cy="1274786"/>
          </a:xfrm>
          <a:prstGeom prst="rect">
            <a:avLst/>
          </a:prstGeom>
        </p:spPr>
      </p:pic>
      <p:cxnSp>
        <p:nvCxnSpPr>
          <p:cNvPr id="197" name="직선 연결선 196">
            <a:extLst>
              <a:ext uri="{FF2B5EF4-FFF2-40B4-BE49-F238E27FC236}">
                <a16:creationId xmlns:a16="http://schemas.microsoft.com/office/drawing/2014/main" xmlns="" id="{C2BE26CF-010A-45FD-89FC-C47A859398F6}"/>
              </a:ext>
            </a:extLst>
          </p:cNvPr>
          <p:cNvCxnSpPr>
            <a:cxnSpLocks/>
          </p:cNvCxnSpPr>
          <p:nvPr/>
        </p:nvCxnSpPr>
        <p:spPr>
          <a:xfrm>
            <a:off x="6372200" y="3644681"/>
            <a:ext cx="0" cy="15440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xmlns="" id="{A983A0DA-5B22-4161-90E0-0E5E349DF168}"/>
              </a:ext>
            </a:extLst>
          </p:cNvPr>
          <p:cNvSpPr txBox="1"/>
          <p:nvPr/>
        </p:nvSpPr>
        <p:spPr>
          <a:xfrm rot="16200000">
            <a:off x="6054517" y="3366898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xmlns="" id="{83AC5E38-2D0B-457A-A185-8E2553415665}"/>
              </a:ext>
            </a:extLst>
          </p:cNvPr>
          <p:cNvSpPr txBox="1"/>
          <p:nvPr/>
        </p:nvSpPr>
        <p:spPr>
          <a:xfrm>
            <a:off x="6084168" y="497266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xmlns="" id="{2A904A1C-08DB-4B7E-BE19-0737D906FA26}"/>
              </a:ext>
            </a:extLst>
          </p:cNvPr>
          <p:cNvSpPr txBox="1"/>
          <p:nvPr/>
        </p:nvSpPr>
        <p:spPr>
          <a:xfrm>
            <a:off x="6084168" y="3800073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xmlns="" id="{C663D2AD-1BA5-47D5-9359-9C72759157DB}"/>
              </a:ext>
            </a:extLst>
          </p:cNvPr>
          <p:cNvSpPr txBox="1"/>
          <p:nvPr/>
        </p:nvSpPr>
        <p:spPr>
          <a:xfrm>
            <a:off x="6084168" y="437613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xmlns="" id="{6AF3CC55-A60E-4350-96D7-DD5FB3661057}"/>
              </a:ext>
            </a:extLst>
          </p:cNvPr>
          <p:cNvSpPr txBox="1"/>
          <p:nvPr/>
        </p:nvSpPr>
        <p:spPr>
          <a:xfrm>
            <a:off x="6948264" y="5178499"/>
            <a:ext cx="1951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T </a:t>
            </a:r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G A T </a:t>
            </a:r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G A 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03" name="직선 연결선 202">
            <a:extLst>
              <a:ext uri="{FF2B5EF4-FFF2-40B4-BE49-F238E27FC236}">
                <a16:creationId xmlns:a16="http://schemas.microsoft.com/office/drawing/2014/main" xmlns="" id="{1EE64C7E-60CE-4D3E-8029-8EECF4BCC22A}"/>
              </a:ext>
            </a:extLst>
          </p:cNvPr>
          <p:cNvCxnSpPr>
            <a:cxnSpLocks/>
          </p:cNvCxnSpPr>
          <p:nvPr/>
        </p:nvCxnSpPr>
        <p:spPr>
          <a:xfrm>
            <a:off x="7020272" y="5403501"/>
            <a:ext cx="1779068" cy="306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xmlns="" id="{696D8DA0-DDC2-4616-859B-EA244F666652}"/>
              </a:ext>
            </a:extLst>
          </p:cNvPr>
          <p:cNvSpPr txBox="1"/>
          <p:nvPr/>
        </p:nvSpPr>
        <p:spPr>
          <a:xfrm>
            <a:off x="7346824" y="5373796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xmlns="" id="{8DBC3952-CDDD-4C5A-913E-C31F96C97E39}"/>
              </a:ext>
            </a:extLst>
          </p:cNvPr>
          <p:cNvSpPr txBox="1"/>
          <p:nvPr/>
        </p:nvSpPr>
        <p:spPr>
          <a:xfrm>
            <a:off x="6721966" y="5188684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63526FD9-40DB-47A4-A7AC-75F7B2F09714}"/>
              </a:ext>
            </a:extLst>
          </p:cNvPr>
          <p:cNvSpPr txBox="1"/>
          <p:nvPr/>
        </p:nvSpPr>
        <p:spPr>
          <a:xfrm>
            <a:off x="6516216" y="5188684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xmlns="" id="{CB1E32D7-4237-47AB-97F6-4414B8EB68D1}"/>
              </a:ext>
            </a:extLst>
          </p:cNvPr>
          <p:cNvSpPr txBox="1"/>
          <p:nvPr/>
        </p:nvSpPr>
        <p:spPr>
          <a:xfrm>
            <a:off x="6300192" y="5188684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xmlns="" id="{9043C714-5729-45BB-94F7-F777731FAE27}"/>
              </a:ext>
            </a:extLst>
          </p:cNvPr>
          <p:cNvSpPr txBox="1"/>
          <p:nvPr/>
        </p:nvSpPr>
        <p:spPr>
          <a:xfrm>
            <a:off x="8737890" y="518944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10" name="직선 연결선 209">
            <a:extLst>
              <a:ext uri="{FF2B5EF4-FFF2-40B4-BE49-F238E27FC236}">
                <a16:creationId xmlns:a16="http://schemas.microsoft.com/office/drawing/2014/main" xmlns="" id="{BD848444-9BD7-4C02-9D01-81A1E2ECFB07}"/>
              </a:ext>
            </a:extLst>
          </p:cNvPr>
          <p:cNvCxnSpPr/>
          <p:nvPr/>
        </p:nvCxnSpPr>
        <p:spPr>
          <a:xfrm>
            <a:off x="6372200" y="5187846"/>
            <a:ext cx="27671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C230C60C-22FB-4F61-8852-E1286301371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1994" y="4012227"/>
            <a:ext cx="2660164" cy="111427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463355BE-0923-4756-8E61-4B53C8A3529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488" y="4066039"/>
            <a:ext cx="2523132" cy="100758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5D8C69C6-8DBE-4B58-8A6D-FDFA5E0F84E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94904" y="858279"/>
            <a:ext cx="2376444" cy="850394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0D8B7A57-2DC9-4AB5-969D-42E037EB682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37536" y="796745"/>
            <a:ext cx="2513188" cy="86199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xmlns="" id="{A2E8FF38-12DC-4086-A555-CA5165339D1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2523" y="870749"/>
            <a:ext cx="2424344" cy="736968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0" y="6237312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Figure </a:t>
            </a:r>
            <a:r>
              <a:rPr lang="en-US" altLang="ko-KR" sz="1400" b="1" dirty="0" smtClean="0"/>
              <a:t>S3.</a:t>
            </a:r>
            <a:r>
              <a:rPr lang="en-US" altLang="ko-KR" sz="1400" dirty="0" smtClean="0"/>
              <a:t> </a:t>
            </a:r>
            <a:r>
              <a:rPr lang="en-US" altLang="ko-KR" sz="1400" dirty="0"/>
              <a:t>Comparison of the intensities of </a:t>
            </a:r>
            <a:r>
              <a:rPr lang="en-US" altLang="ko-KR" sz="1400" dirty="0" err="1"/>
              <a:t>oligomers</a:t>
            </a:r>
            <a:r>
              <a:rPr lang="en-US" altLang="ko-KR" sz="1400" dirty="0"/>
              <a:t> for OsWOX13 with point mutations at distinct positions.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85775681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83CF798E-AE15-43BF-A801-9DA775B9A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4390243"/>
              </p:ext>
            </p:extLst>
          </p:nvPr>
        </p:nvGraphicFramePr>
        <p:xfrm>
          <a:off x="1475656" y="2564904"/>
          <a:ext cx="5904660" cy="12116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3644">
                  <a:extLst>
                    <a:ext uri="{9D8B030D-6E8A-4147-A177-3AD203B41FA5}">
                      <a16:colId xmlns:a16="http://schemas.microsoft.com/office/drawing/2014/main" xmlns="" val="4026986907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3289744246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595852507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71388032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2109344566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91619316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571431929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3534138105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040364027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4009143480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3228575629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552766261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418553828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148739266"/>
                    </a:ext>
                  </a:extLst>
                </a:gridCol>
                <a:gridCol w="393644">
                  <a:extLst>
                    <a:ext uri="{9D8B030D-6E8A-4147-A177-3AD203B41FA5}">
                      <a16:colId xmlns:a16="http://schemas.microsoft.com/office/drawing/2014/main" xmlns="" val="1444318184"/>
                    </a:ext>
                  </a:extLst>
                </a:gridCol>
              </a:tblGrid>
              <a:tr h="2423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932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829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963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1240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784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791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685985875"/>
                  </a:ext>
                </a:extLst>
              </a:tr>
              <a:tr h="2423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C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573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553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491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562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467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616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177827267"/>
                  </a:ext>
                </a:extLst>
              </a:tr>
              <a:tr h="2423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G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625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1068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734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623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593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44044854"/>
                  </a:ext>
                </a:extLst>
              </a:tr>
              <a:tr h="2423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T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1111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1317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721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3243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707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1368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</a:rPr>
                        <a:t>1240</a:t>
                      </a:r>
                      <a:endParaRPr lang="en-US" altLang="ko-KR" sz="9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020540"/>
                  </a:ext>
                </a:extLst>
              </a:tr>
              <a:tr h="2423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Base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-3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-2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-1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+1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+2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</a:rPr>
                        <a:t>+3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968081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4509120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Figure </a:t>
            </a:r>
            <a:r>
              <a:rPr lang="en-US" altLang="ko-KR" sz="1600" b="1" dirty="0" smtClean="0"/>
              <a:t>S4.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Sequences flanking ATTGATTG. A and T are preferable at -3 and -2, and G and A are preferable at the -1 position. In contrast, A is preferable at the +1 position, and T is preferable at the +2 and +3 positions. 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53067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5166707"/>
            <a:ext cx="2010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Calibri" pitchFamily="34" charset="0"/>
              </a:rPr>
              <a:t>*P0 : </a:t>
            </a:r>
            <a:r>
              <a:rPr lang="en-US" altLang="ko-KR" sz="1200" dirty="0" err="1">
                <a:latin typeface="Calibri" pitchFamily="34" charset="0"/>
              </a:rPr>
              <a:t>Intenisty</a:t>
            </a:r>
            <a:r>
              <a:rPr lang="en-US" altLang="ko-KR" sz="1200" dirty="0">
                <a:latin typeface="Calibri" pitchFamily="34" charset="0"/>
              </a:rPr>
              <a:t> of the highest</a:t>
            </a:r>
            <a:endParaRPr lang="ko-KR" altLang="en-US" sz="12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672" y="260648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alibri" pitchFamily="34" charset="0"/>
              </a:rPr>
              <a:t>5-mer</a:t>
            </a:r>
            <a:endParaRPr lang="ko-KR" altLang="en-US" sz="1200" b="1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4242" y="270653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alibri" pitchFamily="34" charset="0"/>
              </a:rPr>
              <a:t>6-mer</a:t>
            </a:r>
            <a:endParaRPr lang="ko-KR" altLang="en-US" sz="1200" b="1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6296" y="281196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alibri" pitchFamily="34" charset="0"/>
              </a:rPr>
              <a:t>7-mer</a:t>
            </a:r>
            <a:endParaRPr lang="ko-KR" altLang="en-US" sz="1200" b="1" dirty="0">
              <a:latin typeface="Calibri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3898" y="578833"/>
            <a:ext cx="14863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Courier New" pitchFamily="49" charset="0"/>
                <a:cs typeface="Courier New" pitchFamily="49" charset="0"/>
              </a:rPr>
              <a:t>.....CACGT....</a:t>
            </a:r>
            <a:endParaRPr lang="ko-KR" alt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074430" y="712485"/>
            <a:ext cx="14863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Courier New" pitchFamily="49" charset="0"/>
                <a:cs typeface="Courier New" pitchFamily="49" charset="0"/>
              </a:rPr>
              <a:t>...GACACGTA...</a:t>
            </a:r>
            <a:endParaRPr lang="ko-KR" alt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779912" y="578743"/>
            <a:ext cx="1672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Courier New" pitchFamily="49" charset="0"/>
                <a:cs typeface="Courier New" pitchFamily="49" charset="0"/>
              </a:rPr>
              <a:t>....CCACGT..... </a:t>
            </a:r>
            <a:endParaRPr lang="ko-KR" alt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790186" y="722849"/>
            <a:ext cx="1672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Courier New" pitchFamily="49" charset="0"/>
                <a:cs typeface="Courier New" pitchFamily="49" charset="0"/>
              </a:rPr>
              <a:t>...ACCACGTCA... </a:t>
            </a:r>
            <a:endParaRPr lang="ko-KR" alt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875561" y="609655"/>
            <a:ext cx="15696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Courier New" pitchFamily="49" charset="0"/>
                <a:cs typeface="Courier New" pitchFamily="49" charset="0"/>
              </a:rPr>
              <a:t>.....GCCACGT..... </a:t>
            </a:r>
            <a:endParaRPr lang="ko-KR" altLang="en-US" sz="1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875561" y="763945"/>
            <a:ext cx="15696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Courier New" pitchFamily="49" charset="0"/>
                <a:cs typeface="Courier New" pitchFamily="49" charset="0"/>
              </a:rPr>
              <a:t>...TTGCCACGTCA... </a:t>
            </a:r>
            <a:endParaRPr lang="ko-KR" altLang="en-US" sz="1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06198" y="2966040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alibri" pitchFamily="34" charset="0"/>
              </a:rPr>
              <a:t>10-mer</a:t>
            </a:r>
            <a:endParaRPr lang="ko-KR" altLang="en-US" sz="1200" b="1" dirty="0">
              <a:latin typeface="Calibri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597748" y="3274576"/>
            <a:ext cx="18004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Courier New" pitchFamily="49" charset="0"/>
                <a:cs typeface="Courier New" pitchFamily="49" charset="0"/>
              </a:rPr>
              <a:t>.....GCCACGTCAG..... </a:t>
            </a:r>
            <a:endParaRPr lang="ko-KR" altLang="en-US" sz="1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602739" y="3438515"/>
            <a:ext cx="1709733" cy="25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latin typeface="Courier New" pitchFamily="49" charset="0"/>
                <a:cs typeface="Courier New" pitchFamily="49" charset="0"/>
              </a:rPr>
              <a:t>...GCGCCACGTCAGCA...</a:t>
            </a:r>
            <a:endParaRPr lang="ko-KR" altLang="en-US" sz="1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FD642B38-2F09-4227-A197-559FC6DB7B02}"/>
              </a:ext>
            </a:extLst>
          </p:cNvPr>
          <p:cNvSpPr/>
          <p:nvPr/>
        </p:nvSpPr>
        <p:spPr>
          <a:xfrm>
            <a:off x="975543" y="3254028"/>
            <a:ext cx="15696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.....CCACGTCA.....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D938FA1D-A3F7-458E-9CF8-31C71DDFC126}"/>
              </a:ext>
            </a:extLst>
          </p:cNvPr>
          <p:cNvSpPr/>
          <p:nvPr/>
        </p:nvSpPr>
        <p:spPr>
          <a:xfrm>
            <a:off x="971600" y="3408318"/>
            <a:ext cx="1646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ko-KR" alt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TGCCACGTCAGC.</a:t>
            </a:r>
            <a:r>
              <a:rPr lang="en-US" altLang="ko-K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ko-KR" alt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388CC7A2-2E07-42E2-8C2A-5E34386FC8B1}"/>
              </a:ext>
            </a:extLst>
          </p:cNvPr>
          <p:cNvSpPr txBox="1"/>
          <p:nvPr/>
        </p:nvSpPr>
        <p:spPr>
          <a:xfrm>
            <a:off x="1485539" y="2935218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alibri" pitchFamily="34" charset="0"/>
              </a:rPr>
              <a:t>8-mer</a:t>
            </a:r>
            <a:endParaRPr lang="ko-KR" altLang="en-US" sz="1200" b="1" dirty="0">
              <a:latin typeface="Calibri" pitchFamily="34" charset="0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xmlns="" id="{1BB6E3E9-07C4-426D-B0BB-6DE137EA0396}"/>
              </a:ext>
            </a:extLst>
          </p:cNvPr>
          <p:cNvSpPr/>
          <p:nvPr/>
        </p:nvSpPr>
        <p:spPr>
          <a:xfrm>
            <a:off x="3851920" y="3264302"/>
            <a:ext cx="1646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.....GCCACGTCA...</a:t>
            </a:r>
            <a:r>
              <a:rPr lang="en-US" altLang="ko-KR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ko-KR" alt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xmlns="" id="{F1844D86-3DC3-4FD1-82C9-390BCF60BF39}"/>
              </a:ext>
            </a:extLst>
          </p:cNvPr>
          <p:cNvSpPr/>
          <p:nvPr/>
        </p:nvSpPr>
        <p:spPr>
          <a:xfrm>
            <a:off x="3851920" y="3428241"/>
            <a:ext cx="1646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ko-KR" alt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GCGCCACGTCAGC</a:t>
            </a:r>
            <a:r>
              <a:rPr lang="en-US" altLang="ko-KR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ko-KR" alt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D65E1CE0-43D5-43E2-AEC2-22DA6A7988FD}"/>
              </a:ext>
            </a:extLst>
          </p:cNvPr>
          <p:cNvSpPr txBox="1"/>
          <p:nvPr/>
        </p:nvSpPr>
        <p:spPr>
          <a:xfrm>
            <a:off x="4283968" y="2945492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alibri" pitchFamily="34" charset="0"/>
              </a:rPr>
              <a:t>9-mer</a:t>
            </a:r>
            <a:endParaRPr lang="ko-KR" altLang="en-US" sz="1200" b="1" dirty="0">
              <a:latin typeface="Calibri" pitchFamily="34" charset="0"/>
            </a:endParaRPr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xmlns="" id="{492E614B-7A63-4745-865F-F145DD15BB2B}"/>
              </a:ext>
            </a:extLst>
          </p:cNvPr>
          <p:cNvCxnSpPr/>
          <p:nvPr/>
        </p:nvCxnSpPr>
        <p:spPr>
          <a:xfrm>
            <a:off x="539552" y="654541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B260A163-F041-4323-AA34-6D075EF5D9BB}"/>
              </a:ext>
            </a:extLst>
          </p:cNvPr>
          <p:cNvSpPr txBox="1"/>
          <p:nvPr/>
        </p:nvSpPr>
        <p:spPr>
          <a:xfrm rot="16200000">
            <a:off x="221869" y="527585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C8DC2899-5462-4976-A0D1-F1DC32E8AC50}"/>
              </a:ext>
            </a:extLst>
          </p:cNvPr>
          <p:cNvSpPr txBox="1"/>
          <p:nvPr/>
        </p:nvSpPr>
        <p:spPr>
          <a:xfrm>
            <a:off x="251520" y="166980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7AFA936A-2FCC-4DCC-BB74-EC85DDF19138}"/>
              </a:ext>
            </a:extLst>
          </p:cNvPr>
          <p:cNvSpPr txBox="1"/>
          <p:nvPr/>
        </p:nvSpPr>
        <p:spPr>
          <a:xfrm>
            <a:off x="251520" y="774219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C13371CD-0630-412D-A7E5-DEBDE0AEEC0E}"/>
              </a:ext>
            </a:extLst>
          </p:cNvPr>
          <p:cNvSpPr txBox="1"/>
          <p:nvPr/>
        </p:nvSpPr>
        <p:spPr>
          <a:xfrm>
            <a:off x="251520" y="120626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4BDD6D45-1EEF-425E-81B2-70B691ED6870}"/>
              </a:ext>
            </a:extLst>
          </p:cNvPr>
          <p:cNvSpPr txBox="1"/>
          <p:nvPr/>
        </p:nvSpPr>
        <p:spPr>
          <a:xfrm>
            <a:off x="1378470" y="1874887"/>
            <a:ext cx="1393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  G  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xmlns="" id="{019E2C8E-EA7F-4946-AB82-CBAB0CC5AB3F}"/>
              </a:ext>
            </a:extLst>
          </p:cNvPr>
          <p:cNvCxnSpPr>
            <a:cxnSpLocks/>
          </p:cNvCxnSpPr>
          <p:nvPr/>
        </p:nvCxnSpPr>
        <p:spPr>
          <a:xfrm flipV="1">
            <a:off x="1187624" y="2100647"/>
            <a:ext cx="128213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35EF09DC-8D07-49AE-8E6C-AD6B7DF27DAD}"/>
              </a:ext>
            </a:extLst>
          </p:cNvPr>
          <p:cNvSpPr txBox="1"/>
          <p:nvPr/>
        </p:nvSpPr>
        <p:spPr>
          <a:xfrm>
            <a:off x="1247622" y="2090911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2ACD14D6-7099-4BD2-953C-D549B14DF388}"/>
              </a:ext>
            </a:extLst>
          </p:cNvPr>
          <p:cNvSpPr txBox="1"/>
          <p:nvPr/>
        </p:nvSpPr>
        <p:spPr>
          <a:xfrm>
            <a:off x="1125800" y="188583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FB05F689-A316-4147-ADF3-6509A82A261C}"/>
              </a:ext>
            </a:extLst>
          </p:cNvPr>
          <p:cNvSpPr txBox="1"/>
          <p:nvPr/>
        </p:nvSpPr>
        <p:spPr>
          <a:xfrm>
            <a:off x="878744" y="188583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F1652CBF-3AD0-4D57-AA05-983165A5B6CB}"/>
              </a:ext>
            </a:extLst>
          </p:cNvPr>
          <p:cNvSpPr txBox="1"/>
          <p:nvPr/>
        </p:nvSpPr>
        <p:spPr>
          <a:xfrm>
            <a:off x="2699792" y="1896195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xmlns="" id="{9FC9022B-6412-4F67-AB8D-7B283B2FF34B}"/>
              </a:ext>
            </a:extLst>
          </p:cNvPr>
          <p:cNvCxnSpPr>
            <a:cxnSpLocks/>
          </p:cNvCxnSpPr>
          <p:nvPr/>
        </p:nvCxnSpPr>
        <p:spPr>
          <a:xfrm>
            <a:off x="539552" y="1884993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xmlns="" id="{5ACC1444-DA04-4EF8-AAE9-F5B6091E2624}"/>
              </a:ext>
            </a:extLst>
          </p:cNvPr>
          <p:cNvCxnSpPr/>
          <p:nvPr/>
        </p:nvCxnSpPr>
        <p:spPr>
          <a:xfrm>
            <a:off x="3347864" y="675089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A04E96E8-ED68-40CB-B828-F0B867BBEA2F}"/>
              </a:ext>
            </a:extLst>
          </p:cNvPr>
          <p:cNvSpPr txBox="1"/>
          <p:nvPr/>
        </p:nvSpPr>
        <p:spPr>
          <a:xfrm rot="16200000">
            <a:off x="3030181" y="548133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2223A73A-D5D9-4934-BE53-BA5829ABFE52}"/>
              </a:ext>
            </a:extLst>
          </p:cNvPr>
          <p:cNvSpPr txBox="1"/>
          <p:nvPr/>
        </p:nvSpPr>
        <p:spPr>
          <a:xfrm>
            <a:off x="3059832" y="1690355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FAF01C14-832D-4E38-B1A1-0D8733C57E2B}"/>
              </a:ext>
            </a:extLst>
          </p:cNvPr>
          <p:cNvSpPr txBox="1"/>
          <p:nvPr/>
        </p:nvSpPr>
        <p:spPr>
          <a:xfrm>
            <a:off x="3059832" y="774219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711B08DD-C9EA-483B-865A-7B090ED5ADF6}"/>
              </a:ext>
            </a:extLst>
          </p:cNvPr>
          <p:cNvSpPr txBox="1"/>
          <p:nvPr/>
        </p:nvSpPr>
        <p:spPr>
          <a:xfrm>
            <a:off x="3059832" y="120626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xmlns="" id="{AE6AB3BE-8744-4EE3-87F3-9F272F892CBD}"/>
              </a:ext>
            </a:extLst>
          </p:cNvPr>
          <p:cNvCxnSpPr>
            <a:cxnSpLocks/>
          </p:cNvCxnSpPr>
          <p:nvPr/>
        </p:nvCxnSpPr>
        <p:spPr>
          <a:xfrm flipV="1">
            <a:off x="3995936" y="2121195"/>
            <a:ext cx="128213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C9E34318-BF25-4AE3-8961-7B8C2515B3AC}"/>
              </a:ext>
            </a:extLst>
          </p:cNvPr>
          <p:cNvSpPr txBox="1"/>
          <p:nvPr/>
        </p:nvSpPr>
        <p:spPr>
          <a:xfrm>
            <a:off x="4055934" y="2111459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77F9D849-6B4E-43E3-858C-76E530974C70}"/>
              </a:ext>
            </a:extLst>
          </p:cNvPr>
          <p:cNvSpPr txBox="1"/>
          <p:nvPr/>
        </p:nvSpPr>
        <p:spPr>
          <a:xfrm>
            <a:off x="3563888" y="190637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C679524D-FFAD-49D7-9DF7-530126F85734}"/>
              </a:ext>
            </a:extLst>
          </p:cNvPr>
          <p:cNvSpPr txBox="1"/>
          <p:nvPr/>
        </p:nvSpPr>
        <p:spPr>
          <a:xfrm>
            <a:off x="3275856" y="190637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D1D29880-90ED-4462-9B70-428C49E0FBC1}"/>
              </a:ext>
            </a:extLst>
          </p:cNvPr>
          <p:cNvSpPr txBox="1"/>
          <p:nvPr/>
        </p:nvSpPr>
        <p:spPr>
          <a:xfrm>
            <a:off x="5302144" y="190713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699B9B16-7669-4053-BD54-303B44FA5DA1}"/>
              </a:ext>
            </a:extLst>
          </p:cNvPr>
          <p:cNvSpPr txBox="1"/>
          <p:nvPr/>
        </p:nvSpPr>
        <p:spPr>
          <a:xfrm>
            <a:off x="5569538" y="1916743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xmlns="" id="{CFCC0285-2331-4394-A264-C35B4C030788}"/>
              </a:ext>
            </a:extLst>
          </p:cNvPr>
          <p:cNvCxnSpPr>
            <a:cxnSpLocks/>
          </p:cNvCxnSpPr>
          <p:nvPr/>
        </p:nvCxnSpPr>
        <p:spPr>
          <a:xfrm>
            <a:off x="3347864" y="1905541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xmlns="" id="{C0B8310E-0965-4274-9F0A-99D42069DCF8}"/>
              </a:ext>
            </a:extLst>
          </p:cNvPr>
          <p:cNvCxnSpPr/>
          <p:nvPr/>
        </p:nvCxnSpPr>
        <p:spPr>
          <a:xfrm>
            <a:off x="6300192" y="706581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C5BF8235-9EF7-42F0-A0AD-4F1235EC2113}"/>
              </a:ext>
            </a:extLst>
          </p:cNvPr>
          <p:cNvSpPr txBox="1"/>
          <p:nvPr/>
        </p:nvSpPr>
        <p:spPr>
          <a:xfrm rot="16200000">
            <a:off x="5982509" y="579625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AACD5165-4C8F-4364-A64E-4646A884D912}"/>
              </a:ext>
            </a:extLst>
          </p:cNvPr>
          <p:cNvSpPr txBox="1"/>
          <p:nvPr/>
        </p:nvSpPr>
        <p:spPr>
          <a:xfrm>
            <a:off x="6012160" y="172184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FCC19865-3329-4637-B708-CC6337C03C1E}"/>
              </a:ext>
            </a:extLst>
          </p:cNvPr>
          <p:cNvSpPr txBox="1"/>
          <p:nvPr/>
        </p:nvSpPr>
        <p:spPr>
          <a:xfrm>
            <a:off x="6012160" y="929759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33A054F6-66B6-476C-9B9B-A76A5A8C15EF}"/>
              </a:ext>
            </a:extLst>
          </p:cNvPr>
          <p:cNvSpPr txBox="1"/>
          <p:nvPr/>
        </p:nvSpPr>
        <p:spPr>
          <a:xfrm>
            <a:off x="6012160" y="132062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xmlns="" id="{986A0496-185D-4A94-B19B-D3172EAEF509}"/>
              </a:ext>
            </a:extLst>
          </p:cNvPr>
          <p:cNvCxnSpPr>
            <a:cxnSpLocks/>
          </p:cNvCxnSpPr>
          <p:nvPr/>
        </p:nvCxnSpPr>
        <p:spPr>
          <a:xfrm flipV="1">
            <a:off x="6948264" y="2152687"/>
            <a:ext cx="128213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67CD5210-97E1-4C35-84FA-CE9C944C1A9A}"/>
              </a:ext>
            </a:extLst>
          </p:cNvPr>
          <p:cNvSpPr txBox="1"/>
          <p:nvPr/>
        </p:nvSpPr>
        <p:spPr>
          <a:xfrm>
            <a:off x="7008262" y="2142951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239D9E17-5BF6-42FB-825A-6B30AB1E4B8A}"/>
              </a:ext>
            </a:extLst>
          </p:cNvPr>
          <p:cNvSpPr txBox="1"/>
          <p:nvPr/>
        </p:nvSpPr>
        <p:spPr>
          <a:xfrm>
            <a:off x="6701118" y="193787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BE7D6BF3-C81A-4B9B-8645-6C9685080DFC}"/>
              </a:ext>
            </a:extLst>
          </p:cNvPr>
          <p:cNvSpPr txBox="1"/>
          <p:nvPr/>
        </p:nvSpPr>
        <p:spPr>
          <a:xfrm>
            <a:off x="6464456" y="193787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EBD9FFF6-9CF1-4F7F-A0D1-2D33C34541D1}"/>
              </a:ext>
            </a:extLst>
          </p:cNvPr>
          <p:cNvSpPr txBox="1"/>
          <p:nvPr/>
        </p:nvSpPr>
        <p:spPr>
          <a:xfrm>
            <a:off x="8377850" y="193863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BF947B82-22EF-483E-A43E-3C9518C7E2D0}"/>
              </a:ext>
            </a:extLst>
          </p:cNvPr>
          <p:cNvSpPr txBox="1"/>
          <p:nvPr/>
        </p:nvSpPr>
        <p:spPr>
          <a:xfrm>
            <a:off x="8593874" y="1948235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xmlns="" id="{A6902E85-5FC0-4B32-BDEA-AE66648B5D1B}"/>
              </a:ext>
            </a:extLst>
          </p:cNvPr>
          <p:cNvCxnSpPr>
            <a:cxnSpLocks/>
          </p:cNvCxnSpPr>
          <p:nvPr/>
        </p:nvCxnSpPr>
        <p:spPr>
          <a:xfrm>
            <a:off x="6300192" y="1937033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5ED48C49-B948-4AD3-9A68-CE4917038E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306" y="3915956"/>
            <a:ext cx="2324100" cy="695325"/>
          </a:xfrm>
          <a:prstGeom prst="rect">
            <a:avLst/>
          </a:prstGeom>
        </p:spPr>
      </p:pic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xmlns="" id="{C30CE33B-7C27-4DB7-9742-85F8E2D8A3D8}"/>
              </a:ext>
            </a:extLst>
          </p:cNvPr>
          <p:cNvCxnSpPr/>
          <p:nvPr/>
        </p:nvCxnSpPr>
        <p:spPr>
          <a:xfrm>
            <a:off x="672994" y="3451999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6847D39B-0206-4543-BDB5-11E1FF39F4E1}"/>
              </a:ext>
            </a:extLst>
          </p:cNvPr>
          <p:cNvSpPr txBox="1"/>
          <p:nvPr/>
        </p:nvSpPr>
        <p:spPr>
          <a:xfrm rot="16200000">
            <a:off x="355311" y="3376413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4B80E0E5-7326-41F6-BD99-6A4ED2BAA14F}"/>
              </a:ext>
            </a:extLst>
          </p:cNvPr>
          <p:cNvSpPr txBox="1"/>
          <p:nvPr/>
        </p:nvSpPr>
        <p:spPr>
          <a:xfrm>
            <a:off x="384962" y="4467265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FD18061D-0884-49F8-A295-23B465ECDAE8}"/>
              </a:ext>
            </a:extLst>
          </p:cNvPr>
          <p:cNvSpPr txBox="1"/>
          <p:nvPr/>
        </p:nvSpPr>
        <p:spPr>
          <a:xfrm>
            <a:off x="384962" y="3603169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0F2F26AB-A3E6-4AF4-AE0D-F8CE1E51AF2F}"/>
              </a:ext>
            </a:extLst>
          </p:cNvPr>
          <p:cNvSpPr txBox="1"/>
          <p:nvPr/>
        </p:nvSpPr>
        <p:spPr>
          <a:xfrm>
            <a:off x="395536" y="3963209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A4C03A30-A57D-48A6-9E32-A83530EE3C49}"/>
              </a:ext>
            </a:extLst>
          </p:cNvPr>
          <p:cNvSpPr txBox="1"/>
          <p:nvPr/>
        </p:nvSpPr>
        <p:spPr>
          <a:xfrm>
            <a:off x="1218446" y="4673015"/>
            <a:ext cx="1579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ko-KR" alt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 G T C A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xmlns="" id="{EC605517-AC2B-46B9-8C29-C8659526469D}"/>
              </a:ext>
            </a:extLst>
          </p:cNvPr>
          <p:cNvCxnSpPr>
            <a:cxnSpLocks/>
          </p:cNvCxnSpPr>
          <p:nvPr/>
        </p:nvCxnSpPr>
        <p:spPr>
          <a:xfrm flipV="1">
            <a:off x="1321066" y="4898105"/>
            <a:ext cx="128213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F6DC7532-3342-4E29-A878-46DEA2855137}"/>
              </a:ext>
            </a:extLst>
          </p:cNvPr>
          <p:cNvSpPr txBox="1"/>
          <p:nvPr/>
        </p:nvSpPr>
        <p:spPr>
          <a:xfrm>
            <a:off x="1381064" y="4868401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AEBDE0EC-A2DF-4BE1-A8C9-F08139CA7FB5}"/>
              </a:ext>
            </a:extLst>
          </p:cNvPr>
          <p:cNvSpPr txBox="1"/>
          <p:nvPr/>
        </p:nvSpPr>
        <p:spPr>
          <a:xfrm>
            <a:off x="1022760" y="468328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82832ED7-0736-410A-90DE-EAB59ECE2390}"/>
              </a:ext>
            </a:extLst>
          </p:cNvPr>
          <p:cNvSpPr txBox="1"/>
          <p:nvPr/>
        </p:nvSpPr>
        <p:spPr>
          <a:xfrm>
            <a:off x="642382" y="468328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DFA87F53-5708-46BA-B4FF-294CE9CE2630}"/>
              </a:ext>
            </a:extLst>
          </p:cNvPr>
          <p:cNvSpPr txBox="1"/>
          <p:nvPr/>
        </p:nvSpPr>
        <p:spPr>
          <a:xfrm>
            <a:off x="2617510" y="4684048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ABBE5C0F-E28A-4948-BBA3-CDE63E813222}"/>
              </a:ext>
            </a:extLst>
          </p:cNvPr>
          <p:cNvSpPr txBox="1"/>
          <p:nvPr/>
        </p:nvSpPr>
        <p:spPr>
          <a:xfrm>
            <a:off x="2792138" y="468337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xmlns="" id="{C6F2D024-9E88-465E-82E3-74324FE761B5}"/>
              </a:ext>
            </a:extLst>
          </p:cNvPr>
          <p:cNvCxnSpPr>
            <a:cxnSpLocks/>
          </p:cNvCxnSpPr>
          <p:nvPr/>
        </p:nvCxnSpPr>
        <p:spPr>
          <a:xfrm>
            <a:off x="672994" y="4682451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AB60BC40-060B-4D73-A2E6-5F13D7458A0A}"/>
              </a:ext>
            </a:extLst>
          </p:cNvPr>
          <p:cNvSpPr txBox="1"/>
          <p:nvPr/>
        </p:nvSpPr>
        <p:spPr>
          <a:xfrm>
            <a:off x="827584" y="4683289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02BD7C63-5EC7-4555-A572-92F872A22A1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2033" y="3927227"/>
            <a:ext cx="2400300" cy="723900"/>
          </a:xfrm>
          <a:prstGeom prst="rect">
            <a:avLst/>
          </a:prstGeom>
        </p:spPr>
      </p:pic>
      <p:cxnSp>
        <p:nvCxnSpPr>
          <p:cNvPr id="164" name="직선 연결선 163">
            <a:extLst>
              <a:ext uri="{FF2B5EF4-FFF2-40B4-BE49-F238E27FC236}">
                <a16:creationId xmlns:a16="http://schemas.microsoft.com/office/drawing/2014/main" xmlns="" id="{153DE931-D332-4137-AC1A-8E0792ECEF71}"/>
              </a:ext>
            </a:extLst>
          </p:cNvPr>
          <p:cNvCxnSpPr/>
          <p:nvPr/>
        </p:nvCxnSpPr>
        <p:spPr>
          <a:xfrm>
            <a:off x="3409298" y="3431361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7C1B49C4-0212-43AE-8FF1-EDDEC81C7C0A}"/>
              </a:ext>
            </a:extLst>
          </p:cNvPr>
          <p:cNvSpPr txBox="1"/>
          <p:nvPr/>
        </p:nvSpPr>
        <p:spPr>
          <a:xfrm rot="16200000">
            <a:off x="3091615" y="3304405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xmlns="" id="{9931F1C2-E474-40BF-B7DC-3A90736B45B0}"/>
              </a:ext>
            </a:extLst>
          </p:cNvPr>
          <p:cNvSpPr txBox="1"/>
          <p:nvPr/>
        </p:nvSpPr>
        <p:spPr>
          <a:xfrm>
            <a:off x="3121266" y="444662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xmlns="" id="{CB7AD47B-28B9-4054-B177-A1300785B9AF}"/>
              </a:ext>
            </a:extLst>
          </p:cNvPr>
          <p:cNvSpPr txBox="1"/>
          <p:nvPr/>
        </p:nvSpPr>
        <p:spPr>
          <a:xfrm>
            <a:off x="3121266" y="358253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xmlns="" id="{8523D5F0-B240-4666-A349-BAEEA5033263}"/>
              </a:ext>
            </a:extLst>
          </p:cNvPr>
          <p:cNvSpPr txBox="1"/>
          <p:nvPr/>
        </p:nvSpPr>
        <p:spPr>
          <a:xfrm>
            <a:off x="3131840" y="394257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xmlns="" id="{F8101AC3-8AD7-41E7-9457-2A370573B745}"/>
              </a:ext>
            </a:extLst>
          </p:cNvPr>
          <p:cNvCxnSpPr>
            <a:cxnSpLocks/>
          </p:cNvCxnSpPr>
          <p:nvPr/>
        </p:nvCxnSpPr>
        <p:spPr>
          <a:xfrm flipV="1">
            <a:off x="4057370" y="4877467"/>
            <a:ext cx="128213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xmlns="" id="{88AC4ED3-4904-4EDD-8CF0-B1B47CD21460}"/>
              </a:ext>
            </a:extLst>
          </p:cNvPr>
          <p:cNvSpPr txBox="1"/>
          <p:nvPr/>
        </p:nvSpPr>
        <p:spPr>
          <a:xfrm>
            <a:off x="4117368" y="4867731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xmlns="" id="{2A6E6F3B-8B86-4AF1-A9BF-EACB56FEDF2E}"/>
              </a:ext>
            </a:extLst>
          </p:cNvPr>
          <p:cNvSpPr txBox="1"/>
          <p:nvPr/>
        </p:nvSpPr>
        <p:spPr>
          <a:xfrm>
            <a:off x="3759064" y="466265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xmlns="" id="{F376522A-6A3E-4793-B3B8-AA3D2DDE11E1}"/>
              </a:ext>
            </a:extLst>
          </p:cNvPr>
          <p:cNvSpPr txBox="1"/>
          <p:nvPr/>
        </p:nvSpPr>
        <p:spPr>
          <a:xfrm>
            <a:off x="3378686" y="466265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xmlns="" id="{877809C9-63EF-4230-9CEB-A967FB226B1E}"/>
              </a:ext>
            </a:extLst>
          </p:cNvPr>
          <p:cNvSpPr txBox="1"/>
          <p:nvPr/>
        </p:nvSpPr>
        <p:spPr>
          <a:xfrm>
            <a:off x="5394910" y="466341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xmlns="" id="{A83888B1-4ADF-422E-8537-CD50DC34CC87}"/>
              </a:ext>
            </a:extLst>
          </p:cNvPr>
          <p:cNvSpPr txBox="1"/>
          <p:nvPr/>
        </p:nvSpPr>
        <p:spPr>
          <a:xfrm>
            <a:off x="5569538" y="466274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76" name="직선 연결선 175">
            <a:extLst>
              <a:ext uri="{FF2B5EF4-FFF2-40B4-BE49-F238E27FC236}">
                <a16:creationId xmlns:a16="http://schemas.microsoft.com/office/drawing/2014/main" xmlns="" id="{047F1BDA-7F9D-4197-B988-5ABBA7296CFE}"/>
              </a:ext>
            </a:extLst>
          </p:cNvPr>
          <p:cNvCxnSpPr>
            <a:cxnSpLocks/>
          </p:cNvCxnSpPr>
          <p:nvPr/>
        </p:nvCxnSpPr>
        <p:spPr>
          <a:xfrm>
            <a:off x="3409298" y="4661813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05AF3DDF-79BA-47E2-9722-C361F62F645A}"/>
              </a:ext>
            </a:extLst>
          </p:cNvPr>
          <p:cNvSpPr txBox="1"/>
          <p:nvPr/>
        </p:nvSpPr>
        <p:spPr>
          <a:xfrm>
            <a:off x="3563888" y="466265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xmlns="" id="{B6093C0F-5C1F-48EA-AD0A-31230F6268DC}"/>
              </a:ext>
            </a:extLst>
          </p:cNvPr>
          <p:cNvCxnSpPr/>
          <p:nvPr/>
        </p:nvCxnSpPr>
        <p:spPr>
          <a:xfrm>
            <a:off x="6300192" y="3431361"/>
            <a:ext cx="0" cy="1241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xmlns="" id="{D1DD25B4-6B2C-4272-A7DB-59110ACC4380}"/>
              </a:ext>
            </a:extLst>
          </p:cNvPr>
          <p:cNvSpPr txBox="1"/>
          <p:nvPr/>
        </p:nvSpPr>
        <p:spPr>
          <a:xfrm rot="16200000">
            <a:off x="5982509" y="3304405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altLang="ko-KR" sz="1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b="1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xmlns="" id="{0D2424E0-CE66-4020-BCF5-C1A1F745DA67}"/>
              </a:ext>
            </a:extLst>
          </p:cNvPr>
          <p:cNvSpPr txBox="1"/>
          <p:nvPr/>
        </p:nvSpPr>
        <p:spPr>
          <a:xfrm>
            <a:off x="6012160" y="4446627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xmlns="" id="{CEE99A37-109F-45C5-873F-E78D091C5864}"/>
              </a:ext>
            </a:extLst>
          </p:cNvPr>
          <p:cNvSpPr txBox="1"/>
          <p:nvPr/>
        </p:nvSpPr>
        <p:spPr>
          <a:xfrm>
            <a:off x="6012160" y="358253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xmlns="" id="{DE3DC82D-679F-4360-824C-2A24760CAAC6}"/>
              </a:ext>
            </a:extLst>
          </p:cNvPr>
          <p:cNvSpPr txBox="1"/>
          <p:nvPr/>
        </p:nvSpPr>
        <p:spPr>
          <a:xfrm>
            <a:off x="6022734" y="394257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0" name="직선 연결선 189">
            <a:extLst>
              <a:ext uri="{FF2B5EF4-FFF2-40B4-BE49-F238E27FC236}">
                <a16:creationId xmlns:a16="http://schemas.microsoft.com/office/drawing/2014/main" xmlns="" id="{EF9C2658-A66B-4D12-A1BD-A5A81F65D588}"/>
              </a:ext>
            </a:extLst>
          </p:cNvPr>
          <p:cNvCxnSpPr>
            <a:cxnSpLocks/>
          </p:cNvCxnSpPr>
          <p:nvPr/>
        </p:nvCxnSpPr>
        <p:spPr>
          <a:xfrm>
            <a:off x="6300192" y="4661813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xmlns="" id="{309E7925-2C85-4E17-982F-3FB88871883D}"/>
              </a:ext>
            </a:extLst>
          </p:cNvPr>
          <p:cNvSpPr txBox="1"/>
          <p:nvPr/>
        </p:nvSpPr>
        <p:spPr>
          <a:xfrm>
            <a:off x="6831333" y="4652467"/>
            <a:ext cx="1883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580" dirty="0">
                <a:latin typeface="Courier New" panose="02070309020205020404" pitchFamily="49" charset="0"/>
                <a:cs typeface="Courier New" panose="02070309020205020404" pitchFamily="49" charset="0"/>
              </a:rPr>
              <a:t>GCCACGTCAG</a:t>
            </a:r>
            <a:endParaRPr lang="ko-KR" altLang="en-US" sz="1200" b="1" spc="58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3" name="직선 연결선 192">
            <a:extLst>
              <a:ext uri="{FF2B5EF4-FFF2-40B4-BE49-F238E27FC236}">
                <a16:creationId xmlns:a16="http://schemas.microsoft.com/office/drawing/2014/main" xmlns="" id="{38ECDDA2-0A3D-4268-ACC7-6F06478184ED}"/>
              </a:ext>
            </a:extLst>
          </p:cNvPr>
          <p:cNvCxnSpPr>
            <a:cxnSpLocks/>
          </p:cNvCxnSpPr>
          <p:nvPr/>
        </p:nvCxnSpPr>
        <p:spPr>
          <a:xfrm flipV="1">
            <a:off x="6876256" y="4878807"/>
            <a:ext cx="128213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093C7953-7F8D-4241-83F4-4EE4FA337D43}"/>
              </a:ext>
            </a:extLst>
          </p:cNvPr>
          <p:cNvSpPr txBox="1"/>
          <p:nvPr/>
        </p:nvSpPr>
        <p:spPr>
          <a:xfrm>
            <a:off x="6936254" y="4848523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Calibri" pitchFamily="34" charset="0"/>
                <a:cs typeface="Arial" pitchFamily="34" charset="0"/>
              </a:rPr>
              <a:t>Position of mutation</a:t>
            </a:r>
            <a:endParaRPr lang="ko-KR" altLang="en-US" sz="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xmlns="" id="{178AF008-73BB-4A76-89F8-3B3B9F4C6F35}"/>
              </a:ext>
            </a:extLst>
          </p:cNvPr>
          <p:cNvSpPr txBox="1"/>
          <p:nvPr/>
        </p:nvSpPr>
        <p:spPr>
          <a:xfrm>
            <a:off x="6197572" y="466399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xmlns="" id="{8A96F6BA-E5F6-41B7-B626-A59A071D7A16}"/>
              </a:ext>
            </a:extLst>
          </p:cNvPr>
          <p:cNvSpPr txBox="1"/>
          <p:nvPr/>
        </p:nvSpPr>
        <p:spPr>
          <a:xfrm>
            <a:off x="8665882" y="4653807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7" name="직선 연결선 196">
            <a:extLst>
              <a:ext uri="{FF2B5EF4-FFF2-40B4-BE49-F238E27FC236}">
                <a16:creationId xmlns:a16="http://schemas.microsoft.com/office/drawing/2014/main" xmlns="" id="{6B6CEE41-C00D-4FFB-ACA9-9729FA5DE94B}"/>
              </a:ext>
            </a:extLst>
          </p:cNvPr>
          <p:cNvCxnSpPr>
            <a:cxnSpLocks/>
          </p:cNvCxnSpPr>
          <p:nvPr/>
        </p:nvCxnSpPr>
        <p:spPr>
          <a:xfrm>
            <a:off x="6289618" y="4663153"/>
            <a:ext cx="2530854" cy="111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xmlns="" id="{2AC4B598-2AC1-412B-80CA-E7BBE2B4FFF2}"/>
              </a:ext>
            </a:extLst>
          </p:cNvPr>
          <p:cNvSpPr txBox="1"/>
          <p:nvPr/>
        </p:nvSpPr>
        <p:spPr>
          <a:xfrm>
            <a:off x="6382774" y="466399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xmlns="" id="{850446BD-EAC2-4DA9-A210-5A2EC4A6E01A}"/>
              </a:ext>
            </a:extLst>
          </p:cNvPr>
          <p:cNvSpPr txBox="1"/>
          <p:nvPr/>
        </p:nvSpPr>
        <p:spPr>
          <a:xfrm>
            <a:off x="6578250" y="4672925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Wt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xmlns="" id="{318AA57A-E63D-42C0-8A52-2B8208799CCA}"/>
              </a:ext>
            </a:extLst>
          </p:cNvPr>
          <p:cNvSpPr txBox="1"/>
          <p:nvPr/>
        </p:nvSpPr>
        <p:spPr>
          <a:xfrm>
            <a:off x="8449858" y="4663410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+1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C3847D7-6801-479F-A66F-2FB564121A4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2057" y="3849503"/>
            <a:ext cx="2550997" cy="775840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A61FDD2D-65D0-410D-8A9F-6FD46FFD8AA8}"/>
              </a:ext>
            </a:extLst>
          </p:cNvPr>
          <p:cNvSpPr txBox="1"/>
          <p:nvPr/>
        </p:nvSpPr>
        <p:spPr>
          <a:xfrm>
            <a:off x="3923928" y="4662651"/>
            <a:ext cx="1690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580" dirty="0">
                <a:latin typeface="Courier New" panose="02070309020205020404" pitchFamily="49" charset="0"/>
                <a:cs typeface="Courier New" panose="02070309020205020404" pitchFamily="49" charset="0"/>
              </a:rPr>
              <a:t>GCCACGTCA</a:t>
            </a:r>
            <a:endParaRPr lang="ko-KR" altLang="en-US" sz="1200" b="1" spc="58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11E834EE-F7BF-42BA-B873-4C92B570A03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7020" y="1253155"/>
            <a:ext cx="2524625" cy="668527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03128917-519F-42B9-B567-5D7E9D577676}"/>
              </a:ext>
            </a:extLst>
          </p:cNvPr>
          <p:cNvSpPr txBox="1"/>
          <p:nvPr/>
        </p:nvSpPr>
        <p:spPr>
          <a:xfrm>
            <a:off x="6913601" y="1926347"/>
            <a:ext cx="16793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spc="940" dirty="0">
                <a:latin typeface="Courier New" panose="02070309020205020404" pitchFamily="49" charset="0"/>
                <a:cs typeface="Courier New" panose="02070309020205020404" pitchFamily="49" charset="0"/>
              </a:rPr>
              <a:t>GCCACGT</a:t>
            </a:r>
            <a:endParaRPr lang="ko-KR" altLang="en-US" sz="1200" b="1" spc="94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A289E6F8-320C-4574-9709-E80F95252DFF}"/>
              </a:ext>
            </a:extLst>
          </p:cNvPr>
          <p:cNvSpPr txBox="1"/>
          <p:nvPr/>
        </p:nvSpPr>
        <p:spPr>
          <a:xfrm>
            <a:off x="6269370" y="1946895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BBD1C36-0F33-4B9E-AF2C-E3FD9DA5637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85604" y="1318444"/>
            <a:ext cx="2474999" cy="562132"/>
          </a:xfrm>
          <a:prstGeom prst="rect">
            <a:avLst/>
          </a:prstGeom>
        </p:spPr>
      </p:pic>
      <p:sp>
        <p:nvSpPr>
          <p:cNvPr id="183" name="TextBox 182">
            <a:extLst>
              <a:ext uri="{FF2B5EF4-FFF2-40B4-BE49-F238E27FC236}">
                <a16:creationId xmlns:a16="http://schemas.microsoft.com/office/drawing/2014/main" xmlns="" id="{62538BAA-8C6E-4D9E-9B85-70CB881DDCD4}"/>
              </a:ext>
            </a:extLst>
          </p:cNvPr>
          <p:cNvSpPr txBox="1"/>
          <p:nvPr/>
        </p:nvSpPr>
        <p:spPr>
          <a:xfrm>
            <a:off x="3890532" y="1896194"/>
            <a:ext cx="1619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1140" dirty="0">
                <a:latin typeface="Courier New" panose="02070309020205020404" pitchFamily="49" charset="0"/>
                <a:cs typeface="Courier New" panose="02070309020205020404" pitchFamily="49" charset="0"/>
              </a:rPr>
              <a:t>CCACGT</a:t>
            </a:r>
            <a:endParaRPr lang="ko-KR" altLang="en-US" sz="1200" b="1" spc="114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5E55045F-371D-4663-A29F-4584D758B78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2384" y="1303348"/>
            <a:ext cx="2282852" cy="530015"/>
          </a:xfrm>
          <a:prstGeom prst="rect">
            <a:avLst/>
          </a:prstGeom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xmlns="" id="{B6E8B737-971E-4E65-85A5-E7C7ED3714E8}"/>
              </a:ext>
            </a:extLst>
          </p:cNvPr>
          <p:cNvSpPr txBox="1"/>
          <p:nvPr/>
        </p:nvSpPr>
        <p:spPr>
          <a:xfrm>
            <a:off x="611560" y="1885161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ko-KR" alt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51520" y="5805264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Figure </a:t>
            </a:r>
            <a:r>
              <a:rPr lang="en-US" altLang="ko-KR" sz="1600" b="1" dirty="0" smtClean="0"/>
              <a:t>S5. </a:t>
            </a:r>
            <a:r>
              <a:rPr lang="en-US" altLang="ko-KR" sz="1600" dirty="0"/>
              <a:t>Comparison of the intensities of </a:t>
            </a:r>
            <a:r>
              <a:rPr lang="en-US" altLang="ko-KR" sz="1600" dirty="0" err="1"/>
              <a:t>oligomers</a:t>
            </a:r>
            <a:r>
              <a:rPr lang="en-US" altLang="ko-KR" sz="1600" dirty="0"/>
              <a:t> for OsSMF1 with point mutations at distinct positions.</a:t>
            </a:r>
            <a:endParaRPr lang="ko-KR" alt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3709</TotalTime>
  <Words>672</Words>
  <Application>Microsoft Office PowerPoint</Application>
  <PresentationFormat>화면 슬라이드 쇼(4:3)</PresentationFormat>
  <Paragraphs>263</Paragraphs>
  <Slides>5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jskim</dc:creator>
  <cp:lastModifiedBy>jskim</cp:lastModifiedBy>
  <cp:revision>164</cp:revision>
  <dcterms:created xsi:type="dcterms:W3CDTF">2019-11-27T02:09:33Z</dcterms:created>
  <dcterms:modified xsi:type="dcterms:W3CDTF">2020-05-08T08:50:50Z</dcterms:modified>
</cp:coreProperties>
</file>