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8" autoAdjust="0"/>
    <p:restoredTop sz="94660"/>
  </p:normalViewPr>
  <p:slideViewPr>
    <p:cSldViewPr snapToGrid="0">
      <p:cViewPr varScale="1">
        <p:scale>
          <a:sx n="75" d="100"/>
          <a:sy n="75" d="100"/>
        </p:scale>
        <p:origin x="23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908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444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3937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60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2035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58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459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909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527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07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2275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48770-365E-4627-99D6-673E0738EFF2}" type="datetimeFigureOut">
              <a:rPr lang="de-DE" smtClean="0"/>
              <a:t>06.03.2020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882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1498123" y="848889"/>
            <a:ext cx="1256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Psychosomatic</a:t>
            </a:r>
            <a:endParaRPr lang="de-DE" sz="1400" dirty="0"/>
          </a:p>
        </p:txBody>
      </p:sp>
      <p:sp>
        <p:nvSpPr>
          <p:cNvPr id="14" name="Textfeld 13"/>
          <p:cNvSpPr txBox="1"/>
          <p:nvPr/>
        </p:nvSpPr>
        <p:spPr>
          <a:xfrm>
            <a:off x="4370345" y="882371"/>
            <a:ext cx="13460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Gastrointestinal</a:t>
            </a:r>
            <a:endParaRPr lang="de-DE" sz="1400" dirty="0"/>
          </a:p>
        </p:txBody>
      </p:sp>
      <p:sp>
        <p:nvSpPr>
          <p:cNvPr id="15" name="Textfeld 14"/>
          <p:cNvSpPr txBox="1"/>
          <p:nvPr/>
        </p:nvSpPr>
        <p:spPr>
          <a:xfrm>
            <a:off x="1350298" y="8271087"/>
            <a:ext cx="1768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/>
              <a:t>KD              LCD              SD</a:t>
            </a:r>
            <a:endParaRPr lang="de-DE" sz="12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4232237" y="8271087"/>
            <a:ext cx="1768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/>
              <a:t>KD                LCD            SD</a:t>
            </a:r>
            <a:endParaRPr lang="de-DE" sz="1200" b="1" dirty="0"/>
          </a:p>
        </p:txBody>
      </p:sp>
      <p:sp>
        <p:nvSpPr>
          <p:cNvPr id="25" name="Rechteck 24"/>
          <p:cNvSpPr/>
          <p:nvPr/>
        </p:nvSpPr>
        <p:spPr>
          <a:xfrm>
            <a:off x="3671750" y="1235868"/>
            <a:ext cx="2743200" cy="7508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167384"/>
              </p:ext>
            </p:extLst>
          </p:nvPr>
        </p:nvGraphicFramePr>
        <p:xfrm>
          <a:off x="773293" y="1347524"/>
          <a:ext cx="2880000" cy="1896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3" name="Prism 6" r:id="rId3" imgW="3741450" imgH="2463814" progId="Prism6.Document">
                  <p:embed/>
                </p:oleObj>
              </mc:Choice>
              <mc:Fallback>
                <p:oleObj name="Prism 6" r:id="rId3" imgW="3741450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3293" y="1347524"/>
                        <a:ext cx="2880000" cy="1896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46001"/>
              </p:ext>
            </p:extLst>
          </p:nvPr>
        </p:nvGraphicFramePr>
        <p:xfrm>
          <a:off x="3675710" y="1347524"/>
          <a:ext cx="2880000" cy="1896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" name="Prism 6" r:id="rId5" imgW="3741450" imgH="2463814" progId="Prism6.Document">
                  <p:embed/>
                </p:oleObj>
              </mc:Choice>
              <mc:Fallback>
                <p:oleObj name="Prism 6" r:id="rId5" imgW="3741450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75710" y="1347524"/>
                        <a:ext cx="2880000" cy="1896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72436"/>
              </p:ext>
            </p:extLst>
          </p:nvPr>
        </p:nvGraphicFramePr>
        <p:xfrm>
          <a:off x="773293" y="3006562"/>
          <a:ext cx="2880000" cy="1896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" name="Prism 6" r:id="rId7" imgW="3741450" imgH="2463814" progId="Prism6.Document">
                  <p:embed/>
                </p:oleObj>
              </mc:Choice>
              <mc:Fallback>
                <p:oleObj name="Prism 6" r:id="rId7" imgW="3741450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3293" y="3006562"/>
                        <a:ext cx="2880000" cy="1896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646704"/>
              </p:ext>
            </p:extLst>
          </p:nvPr>
        </p:nvGraphicFramePr>
        <p:xfrm>
          <a:off x="773293" y="4730182"/>
          <a:ext cx="2880000" cy="1896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" name="Prism 6" r:id="rId9" imgW="3741450" imgH="2463814" progId="Prism6.Document">
                  <p:embed/>
                </p:oleObj>
              </mc:Choice>
              <mc:Fallback>
                <p:oleObj name="Prism 6" r:id="rId9" imgW="3741450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3293" y="4730182"/>
                        <a:ext cx="2880000" cy="1896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942385"/>
              </p:ext>
            </p:extLst>
          </p:nvPr>
        </p:nvGraphicFramePr>
        <p:xfrm>
          <a:off x="773293" y="6482879"/>
          <a:ext cx="2880000" cy="1896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7" name="Prism 6" r:id="rId11" imgW="3741450" imgH="2463814" progId="Prism6.Document">
                  <p:embed/>
                </p:oleObj>
              </mc:Choice>
              <mc:Fallback>
                <p:oleObj name="Prism 6" r:id="rId11" imgW="3741450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3293" y="6482879"/>
                        <a:ext cx="2880000" cy="1896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970513"/>
              </p:ext>
            </p:extLst>
          </p:nvPr>
        </p:nvGraphicFramePr>
        <p:xfrm>
          <a:off x="3671750" y="3035639"/>
          <a:ext cx="2880000" cy="1896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8" name="Prism 6" r:id="rId13" imgW="3741450" imgH="2463814" progId="Prism6.Document">
                  <p:embed/>
                </p:oleObj>
              </mc:Choice>
              <mc:Fallback>
                <p:oleObj name="Prism 6" r:id="rId13" imgW="3741450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71750" y="3035639"/>
                        <a:ext cx="2880000" cy="1896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162062"/>
              </p:ext>
            </p:extLst>
          </p:nvPr>
        </p:nvGraphicFramePr>
        <p:xfrm>
          <a:off x="3668713" y="4744720"/>
          <a:ext cx="2880000" cy="1896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" name="Prism 6" r:id="rId15" imgW="3741450" imgH="2463814" progId="Prism6.Document">
                  <p:embed/>
                </p:oleObj>
              </mc:Choice>
              <mc:Fallback>
                <p:oleObj name="Prism 6" r:id="rId15" imgW="3741450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668713" y="4744720"/>
                        <a:ext cx="2880000" cy="1896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010915"/>
              </p:ext>
            </p:extLst>
          </p:nvPr>
        </p:nvGraphicFramePr>
        <p:xfrm>
          <a:off x="3668713" y="6482879"/>
          <a:ext cx="2880000" cy="1896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" name="Prism 6" r:id="rId17" imgW="3741450" imgH="2463814" progId="Prism6.Document">
                  <p:embed/>
                </p:oleObj>
              </mc:Choice>
              <mc:Fallback>
                <p:oleObj name="Prism 6" r:id="rId17" imgW="3741450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668713" y="6482879"/>
                        <a:ext cx="2880000" cy="1896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hteck 25"/>
          <p:cNvSpPr/>
          <p:nvPr/>
        </p:nvSpPr>
        <p:spPr>
          <a:xfrm>
            <a:off x="754836" y="1235868"/>
            <a:ext cx="2743200" cy="7508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3178579" y="391450"/>
            <a:ext cx="9494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Symptoms</a:t>
            </a:r>
            <a:endParaRPr lang="de-DE" sz="1400" dirty="0"/>
          </a:p>
        </p:txBody>
      </p:sp>
      <p:sp>
        <p:nvSpPr>
          <p:cNvPr id="6" name="Textfeld 5"/>
          <p:cNvSpPr txBox="1"/>
          <p:nvPr/>
        </p:nvSpPr>
        <p:spPr>
          <a:xfrm>
            <a:off x="224797" y="176006"/>
            <a:ext cx="16466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b="1" dirty="0" err="1" smtClean="0"/>
              <a:t>Supplementary</a:t>
            </a:r>
            <a:r>
              <a:rPr lang="de-DE" sz="1100" b="1" dirty="0" smtClean="0"/>
              <a:t> </a:t>
            </a:r>
            <a:r>
              <a:rPr lang="de-DE" sz="1100" b="1" dirty="0" err="1" smtClean="0"/>
              <a:t>Figure</a:t>
            </a:r>
            <a:r>
              <a:rPr lang="de-DE" sz="1100" b="1" dirty="0" smtClean="0"/>
              <a:t> </a:t>
            </a:r>
            <a:r>
              <a:rPr lang="de-DE" sz="1100" b="1" dirty="0" smtClean="0"/>
              <a:t>S1</a:t>
            </a:r>
            <a:endParaRPr lang="de-DE" sz="1100" b="1" dirty="0"/>
          </a:p>
        </p:txBody>
      </p:sp>
    </p:spTree>
    <p:extLst>
      <p:ext uri="{BB962C8B-B14F-4D97-AF65-F5344CB8AC3E}">
        <p14:creationId xmlns:p14="http://schemas.microsoft.com/office/powerpoint/2010/main" val="30665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226502" y="6390571"/>
            <a:ext cx="1979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KD                 LCD                 SD</a:t>
            </a:r>
            <a:endParaRPr lang="en-US" sz="12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4233033" y="6426811"/>
            <a:ext cx="1979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KD                 LCD                 SD</a:t>
            </a:r>
            <a:endParaRPr lang="en-US" sz="1200" b="1" dirty="0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7905902"/>
              </p:ext>
            </p:extLst>
          </p:nvPr>
        </p:nvGraphicFramePr>
        <p:xfrm>
          <a:off x="602168" y="1302445"/>
          <a:ext cx="2880000" cy="186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2" name="Prism 6" r:id="rId3" imgW="3814557" imgH="2463814" progId="Prism6.Document">
                  <p:embed/>
                </p:oleObj>
              </mc:Choice>
              <mc:Fallback>
                <p:oleObj name="Prism 6" r:id="rId3" imgW="3814557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2168" y="1302445"/>
                        <a:ext cx="2880000" cy="186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772056"/>
              </p:ext>
            </p:extLst>
          </p:nvPr>
        </p:nvGraphicFramePr>
        <p:xfrm>
          <a:off x="3608298" y="1302444"/>
          <a:ext cx="2880000" cy="186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" name="Prism 6" r:id="rId5" imgW="3814557" imgH="2463814" progId="Prism6.Document">
                  <p:embed/>
                </p:oleObj>
              </mc:Choice>
              <mc:Fallback>
                <p:oleObj name="Prism 6" r:id="rId5" imgW="3814557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08298" y="1302444"/>
                        <a:ext cx="2880000" cy="186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252073"/>
              </p:ext>
            </p:extLst>
          </p:nvPr>
        </p:nvGraphicFramePr>
        <p:xfrm>
          <a:off x="3608298" y="2934590"/>
          <a:ext cx="2880000" cy="186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" name="Prism 6" r:id="rId7" imgW="3814557" imgH="2463814" progId="Prism6.Document">
                  <p:embed/>
                </p:oleObj>
              </mc:Choice>
              <mc:Fallback>
                <p:oleObj name="Prism 6" r:id="rId7" imgW="3814557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08298" y="2934590"/>
                        <a:ext cx="2880000" cy="186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314988"/>
              </p:ext>
            </p:extLst>
          </p:nvPr>
        </p:nvGraphicFramePr>
        <p:xfrm>
          <a:off x="602168" y="2912401"/>
          <a:ext cx="2880000" cy="186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" name="Prism 6" r:id="rId9" imgW="3814557" imgH="2463814" progId="Prism6.Document">
                  <p:embed/>
                </p:oleObj>
              </mc:Choice>
              <mc:Fallback>
                <p:oleObj name="Prism 6" r:id="rId9" imgW="3814557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2168" y="2912401"/>
                        <a:ext cx="2880000" cy="186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4815814"/>
              </p:ext>
            </p:extLst>
          </p:nvPr>
        </p:nvGraphicFramePr>
        <p:xfrm>
          <a:off x="602168" y="4566736"/>
          <a:ext cx="2880000" cy="186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" name="Prism 6" r:id="rId11" imgW="3814557" imgH="2463814" progId="Prism6.Document">
                  <p:embed/>
                </p:oleObj>
              </mc:Choice>
              <mc:Fallback>
                <p:oleObj name="Prism 6" r:id="rId11" imgW="3814557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2168" y="4566736"/>
                        <a:ext cx="2880000" cy="186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3656027"/>
              </p:ext>
            </p:extLst>
          </p:nvPr>
        </p:nvGraphicFramePr>
        <p:xfrm>
          <a:off x="3608298" y="4566736"/>
          <a:ext cx="2880000" cy="186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7" name="Prism 6" r:id="rId13" imgW="3814557" imgH="2463814" progId="Prism6.Document">
                  <p:embed/>
                </p:oleObj>
              </mc:Choice>
              <mc:Fallback>
                <p:oleObj name="Prism 6" r:id="rId13" imgW="3814557" imgH="24638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08298" y="4566736"/>
                        <a:ext cx="2880000" cy="186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feld 19"/>
          <p:cNvSpPr txBox="1"/>
          <p:nvPr/>
        </p:nvSpPr>
        <p:spPr>
          <a:xfrm>
            <a:off x="2533991" y="692353"/>
            <a:ext cx="1516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Functioning</a:t>
            </a:r>
            <a:r>
              <a:rPr lang="de-DE" sz="1400" dirty="0" smtClean="0"/>
              <a:t> </a:t>
            </a:r>
            <a:r>
              <a:rPr lang="de-DE" sz="1400" dirty="0" err="1" smtClean="0"/>
              <a:t>scales</a:t>
            </a:r>
            <a:endParaRPr lang="de-DE" sz="1400" dirty="0"/>
          </a:p>
        </p:txBody>
      </p:sp>
      <p:cxnSp>
        <p:nvCxnSpPr>
          <p:cNvPr id="24" name="Gerader Verbinder 23"/>
          <p:cNvCxnSpPr/>
          <p:nvPr/>
        </p:nvCxnSpPr>
        <p:spPr>
          <a:xfrm>
            <a:off x="955343" y="7961407"/>
            <a:ext cx="388961" cy="0"/>
          </a:xfrm>
          <a:prstGeom prst="line">
            <a:avLst/>
          </a:prstGeom>
          <a:ln w="12700"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/>
          <p:cNvCxnSpPr/>
          <p:nvPr/>
        </p:nvCxnSpPr>
        <p:spPr>
          <a:xfrm>
            <a:off x="955343" y="8238909"/>
            <a:ext cx="388961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>
            <a:off x="955343" y="8520509"/>
            <a:ext cx="388961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1344304" y="7822907"/>
            <a:ext cx="4122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European reference values in general population (</a:t>
            </a:r>
            <a:r>
              <a:rPr lang="en-US" sz="1200" dirty="0" err="1" smtClean="0"/>
              <a:t>Hinz</a:t>
            </a:r>
            <a:r>
              <a:rPr lang="en-US" sz="1200" dirty="0" smtClean="0"/>
              <a:t> A, 2014)</a:t>
            </a:r>
            <a:endParaRPr lang="en-US" sz="1200" dirty="0"/>
          </a:p>
        </p:txBody>
      </p:sp>
      <p:sp>
        <p:nvSpPr>
          <p:cNvPr id="29" name="Textfeld 28"/>
          <p:cNvSpPr txBox="1"/>
          <p:nvPr/>
        </p:nvSpPr>
        <p:spPr>
          <a:xfrm>
            <a:off x="1344304" y="8374090"/>
            <a:ext cx="4752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Mean </a:t>
            </a:r>
            <a:r>
              <a:rPr lang="en-US" sz="1200" dirty="0" err="1" smtClean="0"/>
              <a:t>QoL</a:t>
            </a:r>
            <a:r>
              <a:rPr lang="en-US" sz="1200" dirty="0" smtClean="0"/>
              <a:t> scores of cancer patients before rehabilitation (Peters E, 2016)</a:t>
            </a:r>
            <a:endParaRPr lang="en-US" sz="1200" dirty="0"/>
          </a:p>
        </p:txBody>
      </p:sp>
      <p:sp>
        <p:nvSpPr>
          <p:cNvPr id="30" name="Textfeld 29"/>
          <p:cNvSpPr txBox="1"/>
          <p:nvPr/>
        </p:nvSpPr>
        <p:spPr>
          <a:xfrm>
            <a:off x="1344304" y="8098498"/>
            <a:ext cx="5223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Mean </a:t>
            </a:r>
            <a:r>
              <a:rPr lang="en-US" sz="1200" dirty="0" err="1" smtClean="0"/>
              <a:t>QoL</a:t>
            </a:r>
            <a:r>
              <a:rPr lang="en-US" sz="1200" dirty="0" smtClean="0"/>
              <a:t> scores of cancer patients after 3 weeks rehabilitation (Peters E, 2016)</a:t>
            </a:r>
            <a:endParaRPr lang="en-US" sz="1200" dirty="0"/>
          </a:p>
        </p:txBody>
      </p:sp>
      <p:sp>
        <p:nvSpPr>
          <p:cNvPr id="23" name="Textfeld 22"/>
          <p:cNvSpPr txBox="1"/>
          <p:nvPr/>
        </p:nvSpPr>
        <p:spPr>
          <a:xfrm>
            <a:off x="224797" y="176006"/>
            <a:ext cx="16129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err="1" smtClean="0"/>
              <a:t>Supplementary</a:t>
            </a:r>
            <a:r>
              <a:rPr lang="de-DE" sz="1100" dirty="0" smtClean="0"/>
              <a:t> </a:t>
            </a:r>
            <a:r>
              <a:rPr lang="de-DE" sz="1100" dirty="0" err="1" smtClean="0"/>
              <a:t>Figure</a:t>
            </a:r>
            <a:r>
              <a:rPr lang="de-DE" sz="1100" dirty="0" smtClean="0"/>
              <a:t> </a:t>
            </a:r>
            <a:r>
              <a:rPr lang="de-DE" sz="1100" dirty="0" smtClean="0"/>
              <a:t>S1</a:t>
            </a:r>
            <a:endParaRPr lang="de-DE" sz="1100" dirty="0"/>
          </a:p>
        </p:txBody>
      </p:sp>
      <p:sp>
        <p:nvSpPr>
          <p:cNvPr id="2" name="Textfeld 1"/>
          <p:cNvSpPr txBox="1"/>
          <p:nvPr/>
        </p:nvSpPr>
        <p:spPr>
          <a:xfrm>
            <a:off x="602168" y="7035797"/>
            <a:ext cx="59891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Supplemental Figure </a:t>
            </a:r>
            <a:r>
              <a:rPr lang="en-US" sz="1100" dirty="0" smtClean="0"/>
              <a:t>S1 </a:t>
            </a:r>
            <a:r>
              <a:rPr lang="en-US" sz="1100" dirty="0" smtClean="0"/>
              <a:t>shows results of the EORTC-QLQC30 and BR23 questionnaires comparing  </a:t>
            </a:r>
          </a:p>
          <a:p>
            <a:r>
              <a:rPr lang="en-US" sz="1100" dirty="0" smtClean="0"/>
              <a:t>the aspects of Quality of Life (</a:t>
            </a:r>
            <a:r>
              <a:rPr lang="en-US" sz="1100" dirty="0" err="1" smtClean="0"/>
              <a:t>Qol</a:t>
            </a:r>
            <a:r>
              <a:rPr lang="en-US" sz="1100" dirty="0" smtClean="0"/>
              <a:t>) before (T0), after 3 weeks of stationary intervention (T3) and after</a:t>
            </a:r>
          </a:p>
          <a:p>
            <a:r>
              <a:rPr lang="en-US" sz="1100" dirty="0" smtClean="0"/>
              <a:t>16 successive weeks of  outpatient intervention (T20)</a:t>
            </a:r>
          </a:p>
          <a:p>
            <a:r>
              <a:rPr lang="en-US" sz="1100" dirty="0" smtClean="0"/>
              <a:t> 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9124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111</Words>
  <Application>Microsoft Office PowerPoint</Application>
  <PresentationFormat>A4-Papier (210 x 297 mm)</PresentationFormat>
  <Paragraphs>17</Paragraphs>
  <Slides>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Prism 6</vt:lpstr>
      <vt:lpstr>PowerPoint-Präsentation</vt:lpstr>
      <vt:lpstr>PowerPoint-Präsentation</vt:lpstr>
    </vt:vector>
  </TitlesOfParts>
  <Company>UKW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Kämmerer, Ulrike</dc:creator>
  <cp:lastModifiedBy>Kämmerer, Ulrike</cp:lastModifiedBy>
  <cp:revision>28</cp:revision>
  <cp:lastPrinted>2020-01-29T15:10:28Z</cp:lastPrinted>
  <dcterms:created xsi:type="dcterms:W3CDTF">2020-01-29T10:35:23Z</dcterms:created>
  <dcterms:modified xsi:type="dcterms:W3CDTF">2020-03-06T14:42:06Z</dcterms:modified>
</cp:coreProperties>
</file>