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4" r:id="rId2"/>
  </p:sldIdLst>
  <p:sldSz cx="8534400" cy="73152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92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40080" y="1197187"/>
            <a:ext cx="7254240" cy="2546773"/>
          </a:xfrm>
        </p:spPr>
        <p:txBody>
          <a:bodyPr anchor="b"/>
          <a:lstStyle>
            <a:lvl1pPr algn="ctr"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3842174"/>
            <a:ext cx="6400800" cy="1766146"/>
          </a:xfrm>
        </p:spPr>
        <p:txBody>
          <a:bodyPr/>
          <a:lstStyle>
            <a:lvl1pPr marL="0" indent="0" algn="ctr">
              <a:buNone/>
              <a:defRPr sz="2240"/>
            </a:lvl1pPr>
            <a:lvl2pPr marL="426705" indent="0" algn="ctr">
              <a:buNone/>
              <a:defRPr sz="1867"/>
            </a:lvl2pPr>
            <a:lvl3pPr marL="853410" indent="0" algn="ctr">
              <a:buNone/>
              <a:defRPr sz="1680"/>
            </a:lvl3pPr>
            <a:lvl4pPr marL="1280114" indent="0" algn="ctr">
              <a:buNone/>
              <a:defRPr sz="1493"/>
            </a:lvl4pPr>
            <a:lvl5pPr marL="1706819" indent="0" algn="ctr">
              <a:buNone/>
              <a:defRPr sz="1493"/>
            </a:lvl5pPr>
            <a:lvl6pPr marL="2133524" indent="0" algn="ctr">
              <a:buNone/>
              <a:defRPr sz="1493"/>
            </a:lvl6pPr>
            <a:lvl7pPr marL="2560229" indent="0" algn="ctr">
              <a:buNone/>
              <a:defRPr sz="1493"/>
            </a:lvl7pPr>
            <a:lvl8pPr marL="2986933" indent="0" algn="ctr">
              <a:buNone/>
              <a:defRPr sz="1493"/>
            </a:lvl8pPr>
            <a:lvl9pPr marL="3413638" indent="0" algn="ctr">
              <a:buNone/>
              <a:defRPr sz="149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3870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82896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07430" y="389467"/>
            <a:ext cx="1840230" cy="619929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86740" y="389467"/>
            <a:ext cx="5414010" cy="619929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6458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5229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295" y="1823722"/>
            <a:ext cx="7360920" cy="3042919"/>
          </a:xfrm>
        </p:spPr>
        <p:txBody>
          <a:bodyPr anchor="b"/>
          <a:lstStyle>
            <a:lvl1pPr>
              <a:defRPr sz="5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2295" y="4895429"/>
            <a:ext cx="7360920" cy="1600199"/>
          </a:xfrm>
        </p:spPr>
        <p:txBody>
          <a:bodyPr/>
          <a:lstStyle>
            <a:lvl1pPr marL="0" indent="0">
              <a:buNone/>
              <a:defRPr sz="2240">
                <a:solidFill>
                  <a:schemeClr val="tx1"/>
                </a:solidFill>
              </a:defRPr>
            </a:lvl1pPr>
            <a:lvl2pPr marL="426705" indent="0"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2pPr>
            <a:lvl3pPr marL="853410" indent="0">
              <a:buNone/>
              <a:defRPr sz="1680">
                <a:solidFill>
                  <a:schemeClr val="tx1">
                    <a:tint val="75000"/>
                  </a:schemeClr>
                </a:solidFill>
              </a:defRPr>
            </a:lvl3pPr>
            <a:lvl4pPr marL="1280114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4pPr>
            <a:lvl5pPr marL="1706819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5pPr>
            <a:lvl6pPr marL="2133524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6pPr>
            <a:lvl7pPr marL="2560229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7pPr>
            <a:lvl8pPr marL="2986933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8pPr>
            <a:lvl9pPr marL="3413638" indent="0">
              <a:buNone/>
              <a:defRPr sz="149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195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6740" y="1947333"/>
            <a:ext cx="362712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20540" y="1947333"/>
            <a:ext cx="3627120" cy="46414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88530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852" y="389468"/>
            <a:ext cx="7360920" cy="141393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7852" y="1793241"/>
            <a:ext cx="3610451" cy="878839"/>
          </a:xfrm>
        </p:spPr>
        <p:txBody>
          <a:bodyPr anchor="b"/>
          <a:lstStyle>
            <a:lvl1pPr marL="0" indent="0">
              <a:buNone/>
              <a:defRPr sz="2240" b="1"/>
            </a:lvl1pPr>
            <a:lvl2pPr marL="426705" indent="0">
              <a:buNone/>
              <a:defRPr sz="1867" b="1"/>
            </a:lvl2pPr>
            <a:lvl3pPr marL="853410" indent="0">
              <a:buNone/>
              <a:defRPr sz="1680" b="1"/>
            </a:lvl3pPr>
            <a:lvl4pPr marL="1280114" indent="0">
              <a:buNone/>
              <a:defRPr sz="1493" b="1"/>
            </a:lvl4pPr>
            <a:lvl5pPr marL="1706819" indent="0">
              <a:buNone/>
              <a:defRPr sz="1493" b="1"/>
            </a:lvl5pPr>
            <a:lvl6pPr marL="2133524" indent="0">
              <a:buNone/>
              <a:defRPr sz="1493" b="1"/>
            </a:lvl6pPr>
            <a:lvl7pPr marL="2560229" indent="0">
              <a:buNone/>
              <a:defRPr sz="1493" b="1"/>
            </a:lvl7pPr>
            <a:lvl8pPr marL="2986933" indent="0">
              <a:buNone/>
              <a:defRPr sz="1493" b="1"/>
            </a:lvl8pPr>
            <a:lvl9pPr marL="3413638" indent="0">
              <a:buNone/>
              <a:defRPr sz="149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7852" y="2672080"/>
            <a:ext cx="3610451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20540" y="1793241"/>
            <a:ext cx="3628232" cy="878839"/>
          </a:xfrm>
        </p:spPr>
        <p:txBody>
          <a:bodyPr anchor="b"/>
          <a:lstStyle>
            <a:lvl1pPr marL="0" indent="0">
              <a:buNone/>
              <a:defRPr sz="2240" b="1"/>
            </a:lvl1pPr>
            <a:lvl2pPr marL="426705" indent="0">
              <a:buNone/>
              <a:defRPr sz="1867" b="1"/>
            </a:lvl2pPr>
            <a:lvl3pPr marL="853410" indent="0">
              <a:buNone/>
              <a:defRPr sz="1680" b="1"/>
            </a:lvl3pPr>
            <a:lvl4pPr marL="1280114" indent="0">
              <a:buNone/>
              <a:defRPr sz="1493" b="1"/>
            </a:lvl4pPr>
            <a:lvl5pPr marL="1706819" indent="0">
              <a:buNone/>
              <a:defRPr sz="1493" b="1"/>
            </a:lvl5pPr>
            <a:lvl6pPr marL="2133524" indent="0">
              <a:buNone/>
              <a:defRPr sz="1493" b="1"/>
            </a:lvl6pPr>
            <a:lvl7pPr marL="2560229" indent="0">
              <a:buNone/>
              <a:defRPr sz="1493" b="1"/>
            </a:lvl7pPr>
            <a:lvl8pPr marL="2986933" indent="0">
              <a:buNone/>
              <a:defRPr sz="1493" b="1"/>
            </a:lvl8pPr>
            <a:lvl9pPr marL="3413638" indent="0">
              <a:buNone/>
              <a:defRPr sz="149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20540" y="2672080"/>
            <a:ext cx="3628232" cy="393022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370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9489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6061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852" y="487680"/>
            <a:ext cx="2752566" cy="1706880"/>
          </a:xfrm>
        </p:spPr>
        <p:txBody>
          <a:bodyPr anchor="b"/>
          <a:lstStyle>
            <a:lvl1pPr>
              <a:defRPr sz="298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28232" y="1053255"/>
            <a:ext cx="4320540" cy="5198533"/>
          </a:xfrm>
        </p:spPr>
        <p:txBody>
          <a:bodyPr/>
          <a:lstStyle>
            <a:lvl1pPr>
              <a:defRPr sz="2987"/>
            </a:lvl1pPr>
            <a:lvl2pPr>
              <a:defRPr sz="2613"/>
            </a:lvl2pPr>
            <a:lvl3pPr>
              <a:defRPr sz="2240"/>
            </a:lvl3pPr>
            <a:lvl4pPr>
              <a:defRPr sz="1867"/>
            </a:lvl4pPr>
            <a:lvl5pPr>
              <a:defRPr sz="1867"/>
            </a:lvl5pPr>
            <a:lvl6pPr>
              <a:defRPr sz="1867"/>
            </a:lvl6pPr>
            <a:lvl7pPr>
              <a:defRPr sz="1867"/>
            </a:lvl7pPr>
            <a:lvl8pPr>
              <a:defRPr sz="1867"/>
            </a:lvl8pPr>
            <a:lvl9pPr>
              <a:defRPr sz="18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7852" y="2194560"/>
            <a:ext cx="2752566" cy="4065694"/>
          </a:xfrm>
        </p:spPr>
        <p:txBody>
          <a:bodyPr/>
          <a:lstStyle>
            <a:lvl1pPr marL="0" indent="0">
              <a:buNone/>
              <a:defRPr sz="1493"/>
            </a:lvl1pPr>
            <a:lvl2pPr marL="426705" indent="0">
              <a:buNone/>
              <a:defRPr sz="1307"/>
            </a:lvl2pPr>
            <a:lvl3pPr marL="853410" indent="0">
              <a:buNone/>
              <a:defRPr sz="1120"/>
            </a:lvl3pPr>
            <a:lvl4pPr marL="1280114" indent="0">
              <a:buNone/>
              <a:defRPr sz="933"/>
            </a:lvl4pPr>
            <a:lvl5pPr marL="1706819" indent="0">
              <a:buNone/>
              <a:defRPr sz="933"/>
            </a:lvl5pPr>
            <a:lvl6pPr marL="2133524" indent="0">
              <a:buNone/>
              <a:defRPr sz="933"/>
            </a:lvl6pPr>
            <a:lvl7pPr marL="2560229" indent="0">
              <a:buNone/>
              <a:defRPr sz="933"/>
            </a:lvl7pPr>
            <a:lvl8pPr marL="2986933" indent="0">
              <a:buNone/>
              <a:defRPr sz="933"/>
            </a:lvl8pPr>
            <a:lvl9pPr marL="3413638" indent="0">
              <a:buNone/>
              <a:defRPr sz="9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3435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7852" y="487680"/>
            <a:ext cx="2752566" cy="1706880"/>
          </a:xfrm>
        </p:spPr>
        <p:txBody>
          <a:bodyPr anchor="b"/>
          <a:lstStyle>
            <a:lvl1pPr>
              <a:defRPr sz="298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628232" y="1053255"/>
            <a:ext cx="4320540" cy="5198533"/>
          </a:xfrm>
        </p:spPr>
        <p:txBody>
          <a:bodyPr anchor="t"/>
          <a:lstStyle>
            <a:lvl1pPr marL="0" indent="0">
              <a:buNone/>
              <a:defRPr sz="2987"/>
            </a:lvl1pPr>
            <a:lvl2pPr marL="426705" indent="0">
              <a:buNone/>
              <a:defRPr sz="2613"/>
            </a:lvl2pPr>
            <a:lvl3pPr marL="853410" indent="0">
              <a:buNone/>
              <a:defRPr sz="2240"/>
            </a:lvl3pPr>
            <a:lvl4pPr marL="1280114" indent="0">
              <a:buNone/>
              <a:defRPr sz="1867"/>
            </a:lvl4pPr>
            <a:lvl5pPr marL="1706819" indent="0">
              <a:buNone/>
              <a:defRPr sz="1867"/>
            </a:lvl5pPr>
            <a:lvl6pPr marL="2133524" indent="0">
              <a:buNone/>
              <a:defRPr sz="1867"/>
            </a:lvl6pPr>
            <a:lvl7pPr marL="2560229" indent="0">
              <a:buNone/>
              <a:defRPr sz="1867"/>
            </a:lvl7pPr>
            <a:lvl8pPr marL="2986933" indent="0">
              <a:buNone/>
              <a:defRPr sz="1867"/>
            </a:lvl8pPr>
            <a:lvl9pPr marL="3413638" indent="0">
              <a:buNone/>
              <a:defRPr sz="18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7852" y="2194560"/>
            <a:ext cx="2752566" cy="4065694"/>
          </a:xfrm>
        </p:spPr>
        <p:txBody>
          <a:bodyPr/>
          <a:lstStyle>
            <a:lvl1pPr marL="0" indent="0">
              <a:buNone/>
              <a:defRPr sz="1493"/>
            </a:lvl1pPr>
            <a:lvl2pPr marL="426705" indent="0">
              <a:buNone/>
              <a:defRPr sz="1307"/>
            </a:lvl2pPr>
            <a:lvl3pPr marL="853410" indent="0">
              <a:buNone/>
              <a:defRPr sz="1120"/>
            </a:lvl3pPr>
            <a:lvl4pPr marL="1280114" indent="0">
              <a:buNone/>
              <a:defRPr sz="933"/>
            </a:lvl4pPr>
            <a:lvl5pPr marL="1706819" indent="0">
              <a:buNone/>
              <a:defRPr sz="933"/>
            </a:lvl5pPr>
            <a:lvl6pPr marL="2133524" indent="0">
              <a:buNone/>
              <a:defRPr sz="933"/>
            </a:lvl6pPr>
            <a:lvl7pPr marL="2560229" indent="0">
              <a:buNone/>
              <a:defRPr sz="933"/>
            </a:lvl7pPr>
            <a:lvl8pPr marL="2986933" indent="0">
              <a:buNone/>
              <a:defRPr sz="933"/>
            </a:lvl8pPr>
            <a:lvl9pPr marL="3413638" indent="0">
              <a:buNone/>
              <a:defRPr sz="9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98390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6740" y="389468"/>
            <a:ext cx="7360920" cy="141393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6740" y="1947333"/>
            <a:ext cx="7360920" cy="46414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86740" y="6780108"/>
            <a:ext cx="192024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95DD94-1E8A-453E-B7F9-E26F006FA469}" type="datetimeFigureOut">
              <a:rPr lang="en-US" smtClean="0"/>
              <a:t>4/18/2023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27020" y="6780108"/>
            <a:ext cx="288036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027420" y="6780108"/>
            <a:ext cx="1920240" cy="3894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0B3F77-0393-4D53-86DE-81A3DE6705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515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53410" rtl="0" eaLnBrk="1" latinLnBrk="0" hangingPunct="1">
        <a:lnSpc>
          <a:spcPct val="90000"/>
        </a:lnSpc>
        <a:spcBef>
          <a:spcPct val="0"/>
        </a:spcBef>
        <a:buNone/>
        <a:defRPr sz="410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3352" indent="-213352" algn="l" defTabSz="853410" rtl="0" eaLnBrk="1" latinLnBrk="0" hangingPunct="1">
        <a:lnSpc>
          <a:spcPct val="90000"/>
        </a:lnSpc>
        <a:spcBef>
          <a:spcPts val="933"/>
        </a:spcBef>
        <a:buFont typeface="Arial" panose="020B0604020202020204" pitchFamily="34" charset="0"/>
        <a:buChar char="•"/>
        <a:defRPr sz="2613" kern="1200">
          <a:solidFill>
            <a:schemeClr val="tx1"/>
          </a:solidFill>
          <a:latin typeface="+mn-lt"/>
          <a:ea typeface="+mn-ea"/>
          <a:cs typeface="+mn-cs"/>
        </a:defRPr>
      </a:lvl1pPr>
      <a:lvl2pPr marL="640057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2240" kern="1200">
          <a:solidFill>
            <a:schemeClr val="tx1"/>
          </a:solidFill>
          <a:latin typeface="+mn-lt"/>
          <a:ea typeface="+mn-ea"/>
          <a:cs typeface="+mn-cs"/>
        </a:defRPr>
      </a:lvl2pPr>
      <a:lvl3pPr marL="1066762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867" kern="1200">
          <a:solidFill>
            <a:schemeClr val="tx1"/>
          </a:solidFill>
          <a:latin typeface="+mn-lt"/>
          <a:ea typeface="+mn-ea"/>
          <a:cs typeface="+mn-cs"/>
        </a:defRPr>
      </a:lvl3pPr>
      <a:lvl4pPr marL="1493467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4pPr>
      <a:lvl5pPr marL="1920171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5pPr>
      <a:lvl6pPr marL="2346876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6pPr>
      <a:lvl7pPr marL="2773581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86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8pPr>
      <a:lvl9pPr marL="3626990" indent="-213352" algn="l" defTabSz="853410" rtl="0" eaLnBrk="1" latinLnBrk="0" hangingPunct="1">
        <a:lnSpc>
          <a:spcPct val="90000"/>
        </a:lnSpc>
        <a:spcBef>
          <a:spcPts val="467"/>
        </a:spcBef>
        <a:buFont typeface="Arial" panose="020B0604020202020204" pitchFamily="34" charset="0"/>
        <a:buChar char="•"/>
        <a:defRPr sz="16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1pPr>
      <a:lvl2pPr marL="426705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2pPr>
      <a:lvl3pPr marL="853410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14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4pPr>
      <a:lvl5pPr marL="1706819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5pPr>
      <a:lvl6pPr marL="2133524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6pPr>
      <a:lvl7pPr marL="2560229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7pPr>
      <a:lvl8pPr marL="2986933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8pPr>
      <a:lvl9pPr marL="3413638" algn="l" defTabSz="853410" rtl="0" eaLnBrk="1" latinLnBrk="0" hangingPunct="1">
        <a:defRPr sz="16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Box 26">
            <a:extLst>
              <a:ext uri="{FF2B5EF4-FFF2-40B4-BE49-F238E27FC236}">
                <a16:creationId xmlns:a16="http://schemas.microsoft.com/office/drawing/2014/main" id="{6678E370-2AB9-F601-3691-2435AE09CF94}"/>
              </a:ext>
            </a:extLst>
          </p:cNvPr>
          <p:cNvSpPr txBox="1"/>
          <p:nvPr/>
        </p:nvSpPr>
        <p:spPr>
          <a:xfrm>
            <a:off x="1012666" y="4152900"/>
            <a:ext cx="63455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Figure S5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Venn-diagrams showing the number of expressed genes between the single-nuclei root tip transcriptome and the bulk root tip (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a;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SRR037386) and bulk root transcriptomes (</a:t>
            </a:r>
            <a:r>
              <a:rPr lang="en-US" sz="1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b; 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SRR037387) (Libault </a:t>
            </a:r>
            <a:r>
              <a:rPr lang="en-US" sz="12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et al</a:t>
            </a:r>
            <a:r>
              <a:rPr lang="en-US" sz="1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., 2010).</a:t>
            </a:r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BA27C5B1-E0E4-EF9D-6A29-3E3F1AA6AFFA}"/>
              </a:ext>
            </a:extLst>
          </p:cNvPr>
          <p:cNvGrpSpPr/>
          <p:nvPr/>
        </p:nvGrpSpPr>
        <p:grpSpPr>
          <a:xfrm>
            <a:off x="727560" y="1382129"/>
            <a:ext cx="6962726" cy="2462042"/>
            <a:chOff x="727560" y="1382129"/>
            <a:chExt cx="6962726" cy="2462042"/>
          </a:xfrm>
        </p:grpSpPr>
        <p:pic>
          <p:nvPicPr>
            <p:cNvPr id="3" name="Picture 2" descr="A picture containing venn diagram&#10;&#10;Description automatically generated">
              <a:extLst>
                <a:ext uri="{FF2B5EF4-FFF2-40B4-BE49-F238E27FC236}">
                  <a16:creationId xmlns:a16="http://schemas.microsoft.com/office/drawing/2014/main" id="{C2BD83E8-594A-E26D-2C3C-A101CEBB9C0A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261286" y="1558171"/>
              <a:ext cx="3429000" cy="2286000"/>
            </a:xfrm>
            <a:prstGeom prst="rect">
              <a:avLst/>
            </a:prstGeom>
          </p:spPr>
        </p:pic>
        <p:pic>
          <p:nvPicPr>
            <p:cNvPr id="4" name="Picture 3" descr="Diagram&#10;&#10;Description automatically generated">
              <a:extLst>
                <a:ext uri="{FF2B5EF4-FFF2-40B4-BE49-F238E27FC236}">
                  <a16:creationId xmlns:a16="http://schemas.microsoft.com/office/drawing/2014/main" id="{7ADC39DF-39D5-41A3-866C-26D9672F74D0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58909" y="1558171"/>
              <a:ext cx="3249931" cy="2286000"/>
            </a:xfrm>
            <a:prstGeom prst="rect">
              <a:avLst/>
            </a:prstGeom>
          </p:spPr>
        </p:pic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EB1316C7-A5FB-EE70-30CC-EFA358FE397C}"/>
                </a:ext>
              </a:extLst>
            </p:cNvPr>
            <p:cNvGrpSpPr/>
            <p:nvPr/>
          </p:nvGrpSpPr>
          <p:grpSpPr>
            <a:xfrm>
              <a:off x="727560" y="1382129"/>
              <a:ext cx="3686172" cy="352084"/>
              <a:chOff x="578767" y="1504750"/>
              <a:chExt cx="3931917" cy="375556"/>
            </a:xfrm>
          </p:grpSpPr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22835195-9BA6-E929-C090-ED97B1BE40E5}"/>
                  </a:ext>
                </a:extLst>
              </p:cNvPr>
              <p:cNvSpPr txBox="1"/>
              <p:nvPr/>
            </p:nvSpPr>
            <p:spPr>
              <a:xfrm>
                <a:off x="578767" y="1504750"/>
                <a:ext cx="313248" cy="3755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88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a</a:t>
                </a:r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D7988F49-3801-4C7B-BF76-095E6106A49E}"/>
                  </a:ext>
                </a:extLst>
              </p:cNvPr>
              <p:cNvSpPr txBox="1"/>
              <p:nvPr/>
            </p:nvSpPr>
            <p:spPr>
              <a:xfrm>
                <a:off x="4185466" y="1504750"/>
                <a:ext cx="325218" cy="37555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688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b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557105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</TotalTime>
  <Words>44</Words>
  <Application>Microsoft Office PowerPoint</Application>
  <PresentationFormat>Custom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Sergio Alan Cervantes Perez</dc:creator>
  <cp:lastModifiedBy>Sergio Alan Cervantes Perez</cp:lastModifiedBy>
  <cp:revision>3</cp:revision>
  <dcterms:created xsi:type="dcterms:W3CDTF">2023-04-18T19:23:51Z</dcterms:created>
  <dcterms:modified xsi:type="dcterms:W3CDTF">2023-04-18T19:26:41Z</dcterms:modified>
</cp:coreProperties>
</file>