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85344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9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" y="1197187"/>
            <a:ext cx="7254240" cy="2546773"/>
          </a:xfrm>
        </p:spPr>
        <p:txBody>
          <a:bodyPr anchor="b"/>
          <a:lstStyle>
            <a:lvl1pPr algn="ctr"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842174"/>
            <a:ext cx="6400800" cy="1766146"/>
          </a:xfrm>
        </p:spPr>
        <p:txBody>
          <a:bodyPr/>
          <a:lstStyle>
            <a:lvl1pPr marL="0" indent="0" algn="ctr">
              <a:buNone/>
              <a:defRPr sz="2240"/>
            </a:lvl1pPr>
            <a:lvl2pPr marL="426705" indent="0" algn="ctr">
              <a:buNone/>
              <a:defRPr sz="1867"/>
            </a:lvl2pPr>
            <a:lvl3pPr marL="853410" indent="0" algn="ctr">
              <a:buNone/>
              <a:defRPr sz="1680"/>
            </a:lvl3pPr>
            <a:lvl4pPr marL="1280114" indent="0" algn="ctr">
              <a:buNone/>
              <a:defRPr sz="1493"/>
            </a:lvl4pPr>
            <a:lvl5pPr marL="1706819" indent="0" algn="ctr">
              <a:buNone/>
              <a:defRPr sz="1493"/>
            </a:lvl5pPr>
            <a:lvl6pPr marL="2133524" indent="0" algn="ctr">
              <a:buNone/>
              <a:defRPr sz="1493"/>
            </a:lvl6pPr>
            <a:lvl7pPr marL="2560229" indent="0" algn="ctr">
              <a:buNone/>
              <a:defRPr sz="1493"/>
            </a:lvl7pPr>
            <a:lvl8pPr marL="2986933" indent="0" algn="ctr">
              <a:buNone/>
              <a:defRPr sz="1493"/>
            </a:lvl8pPr>
            <a:lvl9pPr marL="3413638" indent="0" algn="ctr">
              <a:buNone/>
              <a:defRPr sz="149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387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289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07430" y="389467"/>
            <a:ext cx="1840230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6740" y="389467"/>
            <a:ext cx="5414010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645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52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295" y="1823722"/>
            <a:ext cx="7360920" cy="3042919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295" y="4895429"/>
            <a:ext cx="7360920" cy="1600199"/>
          </a:xfrm>
        </p:spPr>
        <p:txBody>
          <a:bodyPr/>
          <a:lstStyle>
            <a:lvl1pPr marL="0" indent="0">
              <a:buNone/>
              <a:defRPr sz="2240">
                <a:solidFill>
                  <a:schemeClr val="tx1"/>
                </a:solidFill>
              </a:defRPr>
            </a:lvl1pPr>
            <a:lvl2pPr marL="426705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2pPr>
            <a:lvl3pPr marL="85341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3pPr>
            <a:lvl4pPr marL="128011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4pPr>
            <a:lvl5pPr marL="170681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5pPr>
            <a:lvl6pPr marL="213352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6pPr>
            <a:lvl7pPr marL="256022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7pPr>
            <a:lvl8pPr marL="2986933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8pPr>
            <a:lvl9pPr marL="3413638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9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6740" y="1947333"/>
            <a:ext cx="362712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540" y="1947333"/>
            <a:ext cx="362712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53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389468"/>
            <a:ext cx="736092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7852" y="1793241"/>
            <a:ext cx="3610451" cy="878839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7852" y="2672080"/>
            <a:ext cx="3610451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20540" y="1793241"/>
            <a:ext cx="3628232" cy="878839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20540" y="2672080"/>
            <a:ext cx="3628232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70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48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6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487680"/>
            <a:ext cx="2752566" cy="170688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8232" y="1053255"/>
            <a:ext cx="4320540" cy="5198533"/>
          </a:xfrm>
        </p:spPr>
        <p:txBody>
          <a:bodyPr/>
          <a:lstStyle>
            <a:lvl1pPr>
              <a:defRPr sz="2987"/>
            </a:lvl1pPr>
            <a:lvl2pPr>
              <a:defRPr sz="2613"/>
            </a:lvl2pPr>
            <a:lvl3pPr>
              <a:defRPr sz="2240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852" y="2194560"/>
            <a:ext cx="2752566" cy="4065694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35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487680"/>
            <a:ext cx="2752566" cy="170688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28232" y="1053255"/>
            <a:ext cx="4320540" cy="5198533"/>
          </a:xfrm>
        </p:spPr>
        <p:txBody>
          <a:bodyPr anchor="t"/>
          <a:lstStyle>
            <a:lvl1pPr marL="0" indent="0">
              <a:buNone/>
              <a:defRPr sz="2987"/>
            </a:lvl1pPr>
            <a:lvl2pPr marL="426705" indent="0">
              <a:buNone/>
              <a:defRPr sz="2613"/>
            </a:lvl2pPr>
            <a:lvl3pPr marL="853410" indent="0">
              <a:buNone/>
              <a:defRPr sz="2240"/>
            </a:lvl3pPr>
            <a:lvl4pPr marL="1280114" indent="0">
              <a:buNone/>
              <a:defRPr sz="1867"/>
            </a:lvl4pPr>
            <a:lvl5pPr marL="1706819" indent="0">
              <a:buNone/>
              <a:defRPr sz="1867"/>
            </a:lvl5pPr>
            <a:lvl6pPr marL="2133524" indent="0">
              <a:buNone/>
              <a:defRPr sz="1867"/>
            </a:lvl6pPr>
            <a:lvl7pPr marL="2560229" indent="0">
              <a:buNone/>
              <a:defRPr sz="1867"/>
            </a:lvl7pPr>
            <a:lvl8pPr marL="2986933" indent="0">
              <a:buNone/>
              <a:defRPr sz="1867"/>
            </a:lvl8pPr>
            <a:lvl9pPr marL="3413638" indent="0">
              <a:buNone/>
              <a:defRPr sz="18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852" y="2194560"/>
            <a:ext cx="2752566" cy="4065694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39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6740" y="389468"/>
            <a:ext cx="736092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6740" y="1947333"/>
            <a:ext cx="736092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740" y="6780108"/>
            <a:ext cx="19202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27020" y="6780108"/>
            <a:ext cx="288036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27420" y="6780108"/>
            <a:ext cx="19202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515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53410" rtl="0" eaLnBrk="1" latinLnBrk="0" hangingPunct="1">
        <a:lnSpc>
          <a:spcPct val="90000"/>
        </a:lnSpc>
        <a:spcBef>
          <a:spcPct val="0"/>
        </a:spcBef>
        <a:buNone/>
        <a:defRPr sz="41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3352" indent="-213352" algn="l" defTabSz="853410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2613" kern="1200">
          <a:solidFill>
            <a:schemeClr val="tx1"/>
          </a:solidFill>
          <a:latin typeface="+mn-lt"/>
          <a:ea typeface="+mn-ea"/>
          <a:cs typeface="+mn-cs"/>
        </a:defRPr>
      </a:lvl1pPr>
      <a:lvl2pPr marL="64005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2pPr>
      <a:lvl3pPr marL="1066762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49346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92017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34687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77358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8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626990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26705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2pPr>
      <a:lvl3pPr marL="85341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1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70681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13352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56022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2986933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413638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F0A4E353-348C-99BA-1046-985E43BCE3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968" y="95414"/>
            <a:ext cx="6542335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E67B61F-14AD-FD75-8386-9CA37C4D1FDD}"/>
              </a:ext>
            </a:extLst>
          </p:cNvPr>
          <p:cNvSpPr txBox="1"/>
          <p:nvPr/>
        </p:nvSpPr>
        <p:spPr>
          <a:xfrm>
            <a:off x="969601" y="6390617"/>
            <a:ext cx="63455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S2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sNucRNA-seq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metrics of the Root replicate 2 library. Top panels: Distribution of the number of genes and UMI per nucleus after data processing. Bottom: Correlation plot between the number of UMI and the number of expressed genes per nucleus; summary of the metrics before and after data processing.</a:t>
            </a:r>
          </a:p>
        </p:txBody>
      </p:sp>
    </p:spTree>
    <p:extLst>
      <p:ext uri="{BB962C8B-B14F-4D97-AF65-F5344CB8AC3E}">
        <p14:creationId xmlns:p14="http://schemas.microsoft.com/office/powerpoint/2010/main" val="58429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</TotalTime>
  <Words>57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Sergio Alan Cervantes Perez</dc:creator>
  <cp:lastModifiedBy>Sergio Alan Cervantes Perez</cp:lastModifiedBy>
  <cp:revision>2</cp:revision>
  <dcterms:created xsi:type="dcterms:W3CDTF">2023-04-18T19:23:51Z</dcterms:created>
  <dcterms:modified xsi:type="dcterms:W3CDTF">2023-04-18T19:25:43Z</dcterms:modified>
</cp:coreProperties>
</file>