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39"/>
  </p:notesMasterIdLst>
  <p:handoutMasterIdLst>
    <p:handoutMasterId r:id="rId40"/>
  </p:handoutMasterIdLst>
  <p:sldIdLst>
    <p:sldId id="615" r:id="rId5"/>
    <p:sldId id="649" r:id="rId6"/>
    <p:sldId id="685" r:id="rId7"/>
    <p:sldId id="688" r:id="rId8"/>
    <p:sldId id="687" r:id="rId9"/>
    <p:sldId id="689" r:id="rId10"/>
    <p:sldId id="690" r:id="rId11"/>
    <p:sldId id="691" r:id="rId12"/>
    <p:sldId id="692" r:id="rId13"/>
    <p:sldId id="693" r:id="rId14"/>
    <p:sldId id="694" r:id="rId15"/>
    <p:sldId id="695" r:id="rId16"/>
    <p:sldId id="522" r:id="rId17"/>
    <p:sldId id="663" r:id="rId18"/>
    <p:sldId id="664" r:id="rId19"/>
    <p:sldId id="669" r:id="rId20"/>
    <p:sldId id="646" r:id="rId21"/>
    <p:sldId id="670" r:id="rId22"/>
    <p:sldId id="671" r:id="rId23"/>
    <p:sldId id="532" r:id="rId24"/>
    <p:sldId id="665" r:id="rId25"/>
    <p:sldId id="666" r:id="rId26"/>
    <p:sldId id="667" r:id="rId27"/>
    <p:sldId id="672" r:id="rId28"/>
    <p:sldId id="673" r:id="rId29"/>
    <p:sldId id="674" r:id="rId30"/>
    <p:sldId id="675" r:id="rId31"/>
    <p:sldId id="676" r:id="rId32"/>
    <p:sldId id="677" r:id="rId33"/>
    <p:sldId id="678" r:id="rId34"/>
    <p:sldId id="679" r:id="rId35"/>
    <p:sldId id="680" r:id="rId36"/>
    <p:sldId id="681" r:id="rId37"/>
    <p:sldId id="683" r:id="rId3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237" roundtripDataSignature="AMtx7mhQqxvCZQVCUaYZy2jxIF0bnzuyjg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F89E2D2-0395-B923-0491-956A4A4FF711}" name="Sutton Tennant" initials="ST" userId="Sutton Tennant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92D050"/>
    <a:srgbClr val="FF0000"/>
    <a:srgbClr val="4472C4"/>
    <a:srgbClr val="00B050"/>
    <a:srgbClr val="FFC000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6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3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14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39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242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238" Type="http://schemas.openxmlformats.org/officeDocument/2006/relationships/presProps" Target="presProps.xml"/><Relationship Id="rId241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237" Type="http://customschemas.google.com/relationships/presentationmetadata" Target="meta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24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7F0DBE5-FDF6-4E61-907C-DDD41B7171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C47B37-29C1-4323-BB72-6D4B9B857D9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913DA-A1C4-4A03-AA8C-26F884A7798C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96CD4B-C8AE-427E-AD18-9D3662EBE1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17E797-92A9-4A62-A3A3-BFB4C0DEA7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12E455-5941-4C5D-8F5D-5973B521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1155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339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275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014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6" r:id="rId3"/>
    <p:sldLayoutId id="2147483657" r:id="rId4"/>
    <p:sldLayoutId id="2147483658" r:id="rId5"/>
    <p:sldLayoutId id="2147483659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F1A994-86D1-4E5A-8CCA-9F25009C1FE0}"/>
              </a:ext>
            </a:extLst>
          </p:cNvPr>
          <p:cNvSpPr txBox="1"/>
          <p:nvPr/>
        </p:nvSpPr>
        <p:spPr>
          <a:xfrm>
            <a:off x="1303222" y="1245027"/>
            <a:ext cx="95855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Figure.S7. Functional </a:t>
            </a:r>
            <a:r>
              <a:rPr lang="en-US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annotation of the </a:t>
            </a:r>
            <a:r>
              <a:rPr lang="en-US" sz="4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soybean root </a:t>
            </a:r>
            <a:r>
              <a:rPr lang="en-US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 </a:t>
            </a:r>
            <a:r>
              <a:rPr lang="en-US" sz="4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clusters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31D454-EA12-48D8-A381-1EFDE1E12E3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Molecular</a:t>
            </a:r>
            <a:r>
              <a:rPr lang="en-US" baseline="0"/>
              <a:t> Cartography Master List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2964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C39BC8-FFE1-BFCB-00D3-234012B5F484}"/>
              </a:ext>
            </a:extLst>
          </p:cNvPr>
          <p:cNvSpPr txBox="1"/>
          <p:nvPr/>
        </p:nvSpPr>
        <p:spPr>
          <a:xfrm>
            <a:off x="4044471" y="3846354"/>
            <a:ext cx="4253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Ortholog genes with functional validation on </a:t>
            </a:r>
            <a:r>
              <a:rPr lang="en-US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Arabidopsis thaliana </a:t>
            </a:r>
            <a:r>
              <a:rPr lang="en-US" sz="1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Medicago </a:t>
            </a:r>
            <a:r>
              <a:rPr lang="en-US" sz="1600" b="1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truncatula</a:t>
            </a:r>
            <a:endParaRPr lang="en-US" sz="1600" b="1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900195-7E97-11CF-EAD6-CDB7FD73A9BA}"/>
              </a:ext>
            </a:extLst>
          </p:cNvPr>
          <p:cNvSpPr txBox="1"/>
          <p:nvPr/>
        </p:nvSpPr>
        <p:spPr>
          <a:xfrm>
            <a:off x="4044471" y="4431744"/>
            <a:ext cx="4253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Promoter expression functional  validation in </a:t>
            </a:r>
            <a:r>
              <a:rPr lang="en-US" sz="1600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Glycine max</a:t>
            </a:r>
            <a:endParaRPr lang="en-US" sz="1600" b="1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275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8F1451-679F-449A-99E0-9E639B75E35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35767" y="636473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b="1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Glyma.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15G020700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" name="Google Shape;413;p17">
            <a:extLst>
              <a:ext uri="{FF2B5EF4-FFF2-40B4-BE49-F238E27FC236}">
                <a16:creationId xmlns:a16="http://schemas.microsoft.com/office/drawing/2014/main" id="{3A0627C0-C5F0-6AB7-EBFC-A12A81FEEAA7}"/>
              </a:ext>
            </a:extLst>
          </p:cNvPr>
          <p:cNvSpPr txBox="1"/>
          <p:nvPr/>
        </p:nvSpPr>
        <p:spPr>
          <a:xfrm>
            <a:off x="141961" y="139400"/>
            <a:ext cx="289127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Glyma.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15G020700</a:t>
            </a:r>
            <a:endParaRPr kumimoji="0" lang="en-US" sz="18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F0179F-F059-7B96-AB00-90B5E04A564F}"/>
              </a:ext>
            </a:extLst>
          </p:cNvPr>
          <p:cNvSpPr txBox="1"/>
          <p:nvPr/>
        </p:nvSpPr>
        <p:spPr>
          <a:xfrm>
            <a:off x="-83645" y="6133825"/>
            <a:ext cx="4253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Functionally validates in 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Glycine max</a:t>
            </a:r>
          </a:p>
        </p:txBody>
      </p:sp>
      <p:pic>
        <p:nvPicPr>
          <p:cNvPr id="6" name="Picture 5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B8FB6B81-9C59-662C-323C-5D70B7811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80" y="880572"/>
            <a:ext cx="4229268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23894" y="2321169"/>
            <a:ext cx="3782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Soybean gene previously functionally validated as root hair-specific (Qiao et al. 2017)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 txBox="1">
            <a:spLocks/>
          </p:cNvSpPr>
          <p:nvPr/>
        </p:nvSpPr>
        <p:spPr>
          <a:xfrm>
            <a:off x="9296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fld id="{00000000-1234-1234-1234-12341234123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10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65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8F1451-679F-449A-99E0-9E639B75E35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35767" y="636473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b="1" i="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Glyma.08G115000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" name="Google Shape;413;p17">
            <a:extLst>
              <a:ext uri="{FF2B5EF4-FFF2-40B4-BE49-F238E27FC236}">
                <a16:creationId xmlns:a16="http://schemas.microsoft.com/office/drawing/2014/main" id="{3A0627C0-C5F0-6AB7-EBFC-A12A81FEEAA7}"/>
              </a:ext>
            </a:extLst>
          </p:cNvPr>
          <p:cNvSpPr txBox="1"/>
          <p:nvPr/>
        </p:nvSpPr>
        <p:spPr>
          <a:xfrm>
            <a:off x="141961" y="139400"/>
            <a:ext cx="289127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Glyma.08G115000</a:t>
            </a:r>
            <a:endParaRPr kumimoji="0" lang="en-US" sz="18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F0179F-F059-7B96-AB00-90B5E04A564F}"/>
              </a:ext>
            </a:extLst>
          </p:cNvPr>
          <p:cNvSpPr txBox="1"/>
          <p:nvPr/>
        </p:nvSpPr>
        <p:spPr>
          <a:xfrm>
            <a:off x="-83645" y="6133825"/>
            <a:ext cx="4253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Functionally validates in 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Glycine max</a:t>
            </a:r>
          </a:p>
        </p:txBody>
      </p:sp>
      <p:pic>
        <p:nvPicPr>
          <p:cNvPr id="6" name="Picture 5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C67D5A73-2AD1-C319-902E-658EE5E23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16" y="1035258"/>
            <a:ext cx="4252370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23894" y="2321169"/>
            <a:ext cx="3782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Soybean gene previously functionally validated as root hair-specific (Qiao et al. 2017)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 txBox="1">
            <a:spLocks/>
          </p:cNvSpPr>
          <p:nvPr/>
        </p:nvSpPr>
        <p:spPr>
          <a:xfrm>
            <a:off x="9296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fld id="{00000000-1234-1234-1234-12341234123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11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272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8F1451-679F-449A-99E0-9E639B75E35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35767" y="636473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b="1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Glyma.03G188300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" name="Google Shape;413;p17">
            <a:extLst>
              <a:ext uri="{FF2B5EF4-FFF2-40B4-BE49-F238E27FC236}">
                <a16:creationId xmlns:a16="http://schemas.microsoft.com/office/drawing/2014/main" id="{3A0627C0-C5F0-6AB7-EBFC-A12A81FEEAA7}"/>
              </a:ext>
            </a:extLst>
          </p:cNvPr>
          <p:cNvSpPr txBox="1"/>
          <p:nvPr/>
        </p:nvSpPr>
        <p:spPr>
          <a:xfrm>
            <a:off x="175827" y="139400"/>
            <a:ext cx="289127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Glyma.03G188300</a:t>
            </a:r>
            <a:endParaRPr kumimoji="0" lang="en-US" sz="18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F0179F-F059-7B96-AB00-90B5E04A564F}"/>
              </a:ext>
            </a:extLst>
          </p:cNvPr>
          <p:cNvSpPr txBox="1"/>
          <p:nvPr/>
        </p:nvSpPr>
        <p:spPr>
          <a:xfrm>
            <a:off x="-83645" y="6133825"/>
            <a:ext cx="4253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Functionally validates in 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Glycine max</a:t>
            </a:r>
          </a:p>
        </p:txBody>
      </p:sp>
      <p:pic>
        <p:nvPicPr>
          <p:cNvPr id="6" name="Picture 5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C1DF36C1-0218-7B96-585D-79483DC46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92" y="1143000"/>
            <a:ext cx="4529646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23894" y="2321169"/>
            <a:ext cx="3782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Soybean gene previously functionally validated as root hair-specific (Qiao et al. 2017)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 txBox="1">
            <a:spLocks/>
          </p:cNvSpPr>
          <p:nvPr/>
        </p:nvSpPr>
        <p:spPr>
          <a:xfrm>
            <a:off x="9296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fld id="{00000000-1234-1234-1234-12341234123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672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8F1451-679F-449A-99E0-9E639B75E3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Glyma.17G030700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" name="Google Shape;413;p17">
            <a:extLst>
              <a:ext uri="{FF2B5EF4-FFF2-40B4-BE49-F238E27FC236}">
                <a16:creationId xmlns:a16="http://schemas.microsoft.com/office/drawing/2014/main" id="{3A0627C0-C5F0-6AB7-EBFC-A12A81FEEAA7}"/>
              </a:ext>
            </a:extLst>
          </p:cNvPr>
          <p:cNvSpPr txBox="1"/>
          <p:nvPr/>
        </p:nvSpPr>
        <p:spPr>
          <a:xfrm>
            <a:off x="141961" y="139400"/>
            <a:ext cx="289127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Glyma.17G030700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F838F2-D72B-9869-1D10-D5D337F55046}"/>
              </a:ext>
            </a:extLst>
          </p:cNvPr>
          <p:cNvSpPr txBox="1"/>
          <p:nvPr/>
        </p:nvSpPr>
        <p:spPr>
          <a:xfrm>
            <a:off x="141961" y="6133825"/>
            <a:ext cx="4253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Ortholog genes with functional validation on </a:t>
            </a:r>
            <a:r>
              <a:rPr lang="en-US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Arabidopsis thaliana </a:t>
            </a:r>
            <a:r>
              <a:rPr lang="en-US" sz="1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Medicago </a:t>
            </a:r>
            <a:r>
              <a:rPr lang="en-US" sz="1600" b="1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truncatula</a:t>
            </a:r>
            <a:endParaRPr lang="en-US" sz="1600" b="1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3D6C2E-1DA4-9400-0B16-304042825CE6}"/>
              </a:ext>
            </a:extLst>
          </p:cNvPr>
          <p:cNvSpPr txBox="1"/>
          <p:nvPr/>
        </p:nvSpPr>
        <p:spPr>
          <a:xfrm>
            <a:off x="6895822" y="1988598"/>
            <a:ext cx="4078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Ortholog of 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CBL9. CBL9 shows evidence in the </a:t>
            </a:r>
          </a:p>
          <a:p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epidermal cells in Arabidopsis (Janes et al., 2018)</a:t>
            </a:r>
          </a:p>
        </p:txBody>
      </p:sp>
      <p:pic>
        <p:nvPicPr>
          <p:cNvPr id="8" name="Picture 7" descr="A picture containing accessory, umbrella&#10;&#10;Description automatically generated">
            <a:extLst>
              <a:ext uri="{FF2B5EF4-FFF2-40B4-BE49-F238E27FC236}">
                <a16:creationId xmlns:a16="http://schemas.microsoft.com/office/drawing/2014/main" id="{A37ED0F7-731B-C610-53DE-A9E513B21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27" y="1137341"/>
            <a:ext cx="3715286" cy="4114800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 txBox="1">
            <a:spLocks/>
          </p:cNvSpPr>
          <p:nvPr/>
        </p:nvSpPr>
        <p:spPr>
          <a:xfrm>
            <a:off x="9296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fld id="{00000000-1234-1234-1234-12341234123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13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643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8F1451-679F-449A-99E0-9E639B75E3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400" b="0" i="0" u="none" strike="noStrike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Glyma.15G068600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" name="Google Shape;413;p17">
            <a:extLst>
              <a:ext uri="{FF2B5EF4-FFF2-40B4-BE49-F238E27FC236}">
                <a16:creationId xmlns:a16="http://schemas.microsoft.com/office/drawing/2014/main" id="{3A0627C0-C5F0-6AB7-EBFC-A12A81FEEAA7}"/>
              </a:ext>
            </a:extLst>
          </p:cNvPr>
          <p:cNvSpPr txBox="1"/>
          <p:nvPr/>
        </p:nvSpPr>
        <p:spPr>
          <a:xfrm>
            <a:off x="141961" y="139400"/>
            <a:ext cx="289127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Glyma.15G068600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F838F2-D72B-9869-1D10-D5D337F55046}"/>
              </a:ext>
            </a:extLst>
          </p:cNvPr>
          <p:cNvSpPr txBox="1"/>
          <p:nvPr/>
        </p:nvSpPr>
        <p:spPr>
          <a:xfrm>
            <a:off x="141961" y="6133825"/>
            <a:ext cx="4253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Ortholog genes with functional validation on </a:t>
            </a:r>
            <a:r>
              <a:rPr lang="en-US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Arabidopsis thaliana </a:t>
            </a:r>
            <a:r>
              <a:rPr lang="en-US" sz="1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Medicago </a:t>
            </a:r>
            <a:r>
              <a:rPr lang="en-US" sz="1600" b="1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truncatula</a:t>
            </a:r>
            <a:endParaRPr lang="en-US" sz="1600" b="1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B37C95-F2A8-28C5-35D6-EA23953ED642}"/>
              </a:ext>
            </a:extLst>
          </p:cNvPr>
          <p:cNvSpPr txBox="1"/>
          <p:nvPr/>
        </p:nvSpPr>
        <p:spPr>
          <a:xfrm>
            <a:off x="6869189" y="1997476"/>
            <a:ext cx="3826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Ortholog of 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BFN1. BFN1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shows evidence as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Root cap cell death marker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Fendrych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9" name="Picture 8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E9295E47-7C37-B32F-95D0-ED35070BB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35" y="1273585"/>
            <a:ext cx="3620470" cy="4114800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 txBox="1">
            <a:spLocks/>
          </p:cNvSpPr>
          <p:nvPr/>
        </p:nvSpPr>
        <p:spPr>
          <a:xfrm>
            <a:off x="9296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fld id="{00000000-1234-1234-1234-12341234123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14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818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8F1451-679F-449A-99E0-9E639B75E35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31135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0" i="0" u="none" strike="noStrike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Glyma.15G266500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" name="Google Shape;413;p17">
            <a:extLst>
              <a:ext uri="{FF2B5EF4-FFF2-40B4-BE49-F238E27FC236}">
                <a16:creationId xmlns:a16="http://schemas.microsoft.com/office/drawing/2014/main" id="{3A0627C0-C5F0-6AB7-EBFC-A12A81FEEAA7}"/>
              </a:ext>
            </a:extLst>
          </p:cNvPr>
          <p:cNvSpPr txBox="1"/>
          <p:nvPr/>
        </p:nvSpPr>
        <p:spPr>
          <a:xfrm>
            <a:off x="141961" y="139400"/>
            <a:ext cx="289127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Glyma.15G266500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F838F2-D72B-9869-1D10-D5D337F55046}"/>
              </a:ext>
            </a:extLst>
          </p:cNvPr>
          <p:cNvSpPr txBox="1"/>
          <p:nvPr/>
        </p:nvSpPr>
        <p:spPr>
          <a:xfrm>
            <a:off x="141961" y="6133825"/>
            <a:ext cx="4253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Ortholog genes with functional validation on </a:t>
            </a:r>
            <a:r>
              <a:rPr lang="en-US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Arabidopsis thaliana </a:t>
            </a:r>
            <a:r>
              <a:rPr lang="en-US" sz="1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Medicago </a:t>
            </a:r>
            <a:r>
              <a:rPr lang="en-US" sz="1600" b="1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truncatula</a:t>
            </a:r>
            <a:endParaRPr lang="en-US" sz="1600" b="1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AC134C-4564-E8BF-8877-650ED93D28A8}"/>
              </a:ext>
            </a:extLst>
          </p:cNvPr>
          <p:cNvSpPr txBox="1"/>
          <p:nvPr/>
        </p:nvSpPr>
        <p:spPr>
          <a:xfrm>
            <a:off x="6869189" y="1997476"/>
            <a:ext cx="3826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Ortholog of 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SMB. SMB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shows evidence as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Root cap cell death marker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Fendrych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73D383F2-C545-0928-33DC-4ACEB1E24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160" y="1310024"/>
            <a:ext cx="3810820" cy="4114800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 txBox="1">
            <a:spLocks/>
          </p:cNvSpPr>
          <p:nvPr/>
        </p:nvSpPr>
        <p:spPr>
          <a:xfrm>
            <a:off x="9296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fld id="{00000000-1234-1234-1234-12341234123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15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191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DB52DD7-9006-2E06-8282-AEF5E2BB4C09}"/>
              </a:ext>
            </a:extLst>
          </p:cNvPr>
          <p:cNvSpPr txBox="1"/>
          <p:nvPr/>
        </p:nvSpPr>
        <p:spPr>
          <a:xfrm>
            <a:off x="2978323" y="2644170"/>
            <a:ext cx="62353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Niche cells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Cluster 6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2964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0115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B9C647-ABF6-494E-9478-579334A51A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Glyma.08G325200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" name="Google Shape;413;p17">
            <a:extLst>
              <a:ext uri="{FF2B5EF4-FFF2-40B4-BE49-F238E27FC236}">
                <a16:creationId xmlns:a16="http://schemas.microsoft.com/office/drawing/2014/main" id="{38FA3B01-59F0-BA82-6CEC-C82927241070}"/>
              </a:ext>
            </a:extLst>
          </p:cNvPr>
          <p:cNvSpPr txBox="1"/>
          <p:nvPr/>
        </p:nvSpPr>
        <p:spPr>
          <a:xfrm>
            <a:off x="141961" y="139400"/>
            <a:ext cx="335371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Glyma.08G325200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3BA7B8-A98A-12F4-324D-912A8371C8EF}"/>
              </a:ext>
            </a:extLst>
          </p:cNvPr>
          <p:cNvSpPr txBox="1"/>
          <p:nvPr/>
        </p:nvSpPr>
        <p:spPr>
          <a:xfrm>
            <a:off x="6536987" y="2143391"/>
            <a:ext cx="53599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Ortholog of 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AT5G55520. AT5G55520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reported as specifically expressed in the niche cells in Arabidopsis (Jean-Baptiste et al., 2019,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Denyer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2019).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AF9512-EAFD-3050-8FF0-C80FC81D546C}"/>
              </a:ext>
            </a:extLst>
          </p:cNvPr>
          <p:cNvSpPr txBox="1"/>
          <p:nvPr/>
        </p:nvSpPr>
        <p:spPr>
          <a:xfrm>
            <a:off x="141961" y="6133825"/>
            <a:ext cx="4253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Ortholog genes with functional validation on </a:t>
            </a:r>
            <a:r>
              <a:rPr lang="en-US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Arabidopsis thaliana </a:t>
            </a:r>
            <a:r>
              <a:rPr lang="en-US" sz="1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Medicago </a:t>
            </a:r>
            <a:r>
              <a:rPr lang="en-US" sz="1600" b="1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truncatula</a:t>
            </a:r>
            <a:endParaRPr lang="en-US" sz="1600" b="1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18566ABB-0F4D-3CF2-60F1-E5C18FFF9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71" y="1263858"/>
            <a:ext cx="3933382" cy="4114800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 txBox="1">
            <a:spLocks/>
          </p:cNvSpPr>
          <p:nvPr/>
        </p:nvSpPr>
        <p:spPr>
          <a:xfrm>
            <a:off x="9296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fld id="{00000000-1234-1234-1234-12341234123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17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026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B9C647-ABF6-494E-9478-579334A51A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0" i="0" u="none" strike="noStrike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Glyma.05G215500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" name="Google Shape;413;p17">
            <a:extLst>
              <a:ext uri="{FF2B5EF4-FFF2-40B4-BE49-F238E27FC236}">
                <a16:creationId xmlns:a16="http://schemas.microsoft.com/office/drawing/2014/main" id="{38FA3B01-59F0-BA82-6CEC-C82927241070}"/>
              </a:ext>
            </a:extLst>
          </p:cNvPr>
          <p:cNvSpPr txBox="1"/>
          <p:nvPr/>
        </p:nvSpPr>
        <p:spPr>
          <a:xfrm>
            <a:off x="141961" y="139400"/>
            <a:ext cx="335371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Glyma.05G215500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3BA7B8-A98A-12F4-324D-912A8371C8EF}"/>
              </a:ext>
            </a:extLst>
          </p:cNvPr>
          <p:cNvSpPr txBox="1"/>
          <p:nvPr/>
        </p:nvSpPr>
        <p:spPr>
          <a:xfrm>
            <a:off x="6322979" y="2143391"/>
            <a:ext cx="5719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Ortholog of 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AT4G23800. AT4G23800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reported as specifically expressed in the niche cells in Arabidopsis (</a:t>
            </a:r>
            <a:r>
              <a:rPr lang="da-DK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Denyer et al., 2019; Schulse et al., 2019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1D7199-1EAE-1F90-3B33-948495213F2B}"/>
              </a:ext>
            </a:extLst>
          </p:cNvPr>
          <p:cNvSpPr txBox="1"/>
          <p:nvPr/>
        </p:nvSpPr>
        <p:spPr>
          <a:xfrm>
            <a:off x="141961" y="6133825"/>
            <a:ext cx="4253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Ortholog genes with functional validation on </a:t>
            </a:r>
            <a:r>
              <a:rPr lang="en-US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Arabidopsis thaliana </a:t>
            </a:r>
            <a:r>
              <a:rPr lang="en-US" sz="1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Medicago </a:t>
            </a:r>
            <a:r>
              <a:rPr lang="en-US" sz="1600" b="1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truncatula</a:t>
            </a:r>
            <a:endParaRPr lang="en-US" sz="1600" b="1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AAAA51B3-AD40-2B4F-ABA5-D0C215F68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614" y="1371600"/>
            <a:ext cx="3691912" cy="4114800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 txBox="1">
            <a:spLocks/>
          </p:cNvSpPr>
          <p:nvPr/>
        </p:nvSpPr>
        <p:spPr>
          <a:xfrm>
            <a:off x="9296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fld id="{00000000-1234-1234-1234-12341234123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18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0251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B9C647-ABF6-494E-9478-579334A51A6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81417" y="632716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0" i="0" u="none" strike="noStrike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Glyma.08G021700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" name="Google Shape;413;p17">
            <a:extLst>
              <a:ext uri="{FF2B5EF4-FFF2-40B4-BE49-F238E27FC236}">
                <a16:creationId xmlns:a16="http://schemas.microsoft.com/office/drawing/2014/main" id="{38FA3B01-59F0-BA82-6CEC-C82927241070}"/>
              </a:ext>
            </a:extLst>
          </p:cNvPr>
          <p:cNvSpPr txBox="1"/>
          <p:nvPr/>
        </p:nvSpPr>
        <p:spPr>
          <a:xfrm>
            <a:off x="141961" y="139400"/>
            <a:ext cx="335371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Glyma.08G021700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57E72F-93A6-C573-6350-01A7C02386EC}"/>
              </a:ext>
            </a:extLst>
          </p:cNvPr>
          <p:cNvSpPr txBox="1"/>
          <p:nvPr/>
        </p:nvSpPr>
        <p:spPr>
          <a:xfrm>
            <a:off x="6322978" y="2593655"/>
            <a:ext cx="5684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Ortholog of 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AT4G23800. AT4G23800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reported as specifically expressed in the niche cells in Arabidopsis (</a:t>
            </a:r>
            <a:r>
              <a:rPr lang="da-DK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Denyer et al., 2019; Schulse et al., 2019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9D9EB0-3F0E-4590-2CC3-F0C754D6D3A0}"/>
              </a:ext>
            </a:extLst>
          </p:cNvPr>
          <p:cNvSpPr txBox="1"/>
          <p:nvPr/>
        </p:nvSpPr>
        <p:spPr>
          <a:xfrm>
            <a:off x="141961" y="6133825"/>
            <a:ext cx="4253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Ortholog genes with functional validation on </a:t>
            </a:r>
            <a:r>
              <a:rPr lang="en-US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Arabidopsis thaliana </a:t>
            </a:r>
            <a:r>
              <a:rPr lang="en-US" sz="1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Medicago </a:t>
            </a:r>
            <a:r>
              <a:rPr lang="en-US" sz="1600" b="1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truncatula</a:t>
            </a:r>
            <a:endParaRPr lang="en-US" sz="1600" b="1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3979C873-5407-0173-3E8C-DB51E39A3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04" y="1310024"/>
            <a:ext cx="3860131" cy="4114800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 txBox="1">
            <a:spLocks/>
          </p:cNvSpPr>
          <p:nvPr/>
        </p:nvSpPr>
        <p:spPr>
          <a:xfrm>
            <a:off x="9296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fld id="{00000000-1234-1234-1234-12341234123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19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102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F1A994-86D1-4E5A-8CCA-9F25009C1FE0}"/>
              </a:ext>
            </a:extLst>
          </p:cNvPr>
          <p:cNvSpPr txBox="1"/>
          <p:nvPr/>
        </p:nvSpPr>
        <p:spPr>
          <a:xfrm>
            <a:off x="3354041" y="2377840"/>
            <a:ext cx="53241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Epidermal cells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Cluster 1-4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31D454-EA12-48D8-A381-1EFDE1E12E3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Molecular</a:t>
            </a:r>
            <a:r>
              <a:rPr lang="en-US" baseline="0"/>
              <a:t> Cartography Master List</a:t>
            </a: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2964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0068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145070-D11D-4047-B8FE-DF91DC1F8E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r>
              <a:rPr lang="en-US" sz="1200" b="0" i="0" u="none" strike="noStrike" dirty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Glyma.11G131900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" name="Google Shape;413;p17">
            <a:extLst>
              <a:ext uri="{FF2B5EF4-FFF2-40B4-BE49-F238E27FC236}">
                <a16:creationId xmlns:a16="http://schemas.microsoft.com/office/drawing/2014/main" id="{1D1D1111-4AD3-3FDA-C206-CD176C8DC5B0}"/>
              </a:ext>
            </a:extLst>
          </p:cNvPr>
          <p:cNvSpPr txBox="1"/>
          <p:nvPr/>
        </p:nvSpPr>
        <p:spPr>
          <a:xfrm>
            <a:off x="141961" y="139400"/>
            <a:ext cx="335371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Glyma.11G131900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dirty="0">
              <a:solidFill>
                <a:srgbClr val="FFFF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52AEF9-853A-9AB3-90C4-AB9CA8E056A7}"/>
              </a:ext>
            </a:extLst>
          </p:cNvPr>
          <p:cNvSpPr txBox="1"/>
          <p:nvPr/>
        </p:nvSpPr>
        <p:spPr>
          <a:xfrm>
            <a:off x="6869189" y="1997476"/>
            <a:ext cx="4169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Ortholog of 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MtPLT1. MtPLT1 shows evidence in the </a:t>
            </a:r>
          </a:p>
          <a:p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quiescent center and niche cells (Franssen et al., 2015)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512C01-B22C-6497-0DFF-2D6CF184B107}"/>
              </a:ext>
            </a:extLst>
          </p:cNvPr>
          <p:cNvSpPr txBox="1"/>
          <p:nvPr/>
        </p:nvSpPr>
        <p:spPr>
          <a:xfrm>
            <a:off x="141961" y="6133825"/>
            <a:ext cx="4253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Ortholog genes with functional validation on </a:t>
            </a:r>
            <a:r>
              <a:rPr lang="en-US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Arabidopsis thaliana </a:t>
            </a:r>
            <a:r>
              <a:rPr lang="en-US" sz="1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Medicago </a:t>
            </a:r>
            <a:r>
              <a:rPr lang="en-US" sz="1600" b="1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truncatula</a:t>
            </a:r>
            <a:endParaRPr lang="en-US" sz="1600" b="1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C67363A8-5C51-61F1-6BE6-93E41551F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82" y="1310024"/>
            <a:ext cx="3727804" cy="4114800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 txBox="1">
            <a:spLocks/>
          </p:cNvSpPr>
          <p:nvPr/>
        </p:nvSpPr>
        <p:spPr>
          <a:xfrm>
            <a:off x="9296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fld id="{00000000-1234-1234-1234-12341234123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20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104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145070-D11D-4047-B8FE-DF91DC1F8E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r>
              <a:rPr lang="en-US" sz="1200" b="0" i="0" u="none" strike="noStrike" dirty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Glyma.12G056300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" name="Google Shape;413;p17">
            <a:extLst>
              <a:ext uri="{FF2B5EF4-FFF2-40B4-BE49-F238E27FC236}">
                <a16:creationId xmlns:a16="http://schemas.microsoft.com/office/drawing/2014/main" id="{1D1D1111-4AD3-3FDA-C206-CD176C8DC5B0}"/>
              </a:ext>
            </a:extLst>
          </p:cNvPr>
          <p:cNvSpPr txBox="1"/>
          <p:nvPr/>
        </p:nvSpPr>
        <p:spPr>
          <a:xfrm>
            <a:off x="141961" y="139400"/>
            <a:ext cx="335371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Glyma.12G056300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dirty="0">
              <a:solidFill>
                <a:srgbClr val="FFFF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B8104A-064D-13B9-CA99-7B51F903BE42}"/>
              </a:ext>
            </a:extLst>
          </p:cNvPr>
          <p:cNvSpPr txBox="1"/>
          <p:nvPr/>
        </p:nvSpPr>
        <p:spPr>
          <a:xfrm>
            <a:off x="6869189" y="1997476"/>
            <a:ext cx="4169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Ortholog of 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MtPLT2. MtPLT2 shows evidence in the </a:t>
            </a:r>
          </a:p>
          <a:p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quiescent center and niche cells (Franssen et al., 2015)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454410-B0E8-BFAC-2D6D-D0B6B8F1A3F4}"/>
              </a:ext>
            </a:extLst>
          </p:cNvPr>
          <p:cNvSpPr txBox="1"/>
          <p:nvPr/>
        </p:nvSpPr>
        <p:spPr>
          <a:xfrm>
            <a:off x="141961" y="6133825"/>
            <a:ext cx="4253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Ortholog genes with functional validation on </a:t>
            </a:r>
            <a:r>
              <a:rPr lang="en-US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Arabidopsis thaliana </a:t>
            </a:r>
            <a:r>
              <a:rPr lang="en-US" sz="1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Medicago </a:t>
            </a:r>
            <a:r>
              <a:rPr lang="en-US" sz="1600" b="1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truncatula</a:t>
            </a:r>
            <a:endParaRPr lang="en-US" sz="1600" b="1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63DA90EE-A428-9491-2343-CF04BBB8E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56" y="1371600"/>
            <a:ext cx="3974428" cy="4114800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 txBox="1">
            <a:spLocks/>
          </p:cNvSpPr>
          <p:nvPr/>
        </p:nvSpPr>
        <p:spPr>
          <a:xfrm>
            <a:off x="9296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fld id="{00000000-1234-1234-1234-12341234123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21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889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145070-D11D-4047-B8FE-DF91DC1F8E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r>
              <a:rPr lang="en-US" sz="1200" b="0" i="0" u="none" strike="noStrike" dirty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Glyma.09G248200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" name="Google Shape;413;p17">
            <a:extLst>
              <a:ext uri="{FF2B5EF4-FFF2-40B4-BE49-F238E27FC236}">
                <a16:creationId xmlns:a16="http://schemas.microsoft.com/office/drawing/2014/main" id="{1D1D1111-4AD3-3FDA-C206-CD176C8DC5B0}"/>
              </a:ext>
            </a:extLst>
          </p:cNvPr>
          <p:cNvSpPr txBox="1"/>
          <p:nvPr/>
        </p:nvSpPr>
        <p:spPr>
          <a:xfrm>
            <a:off x="141961" y="139400"/>
            <a:ext cx="335371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Glyma.09G248200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dirty="0">
              <a:solidFill>
                <a:srgbClr val="FFFF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E0CCC2-CC04-74D0-B394-B316541043A5}"/>
              </a:ext>
            </a:extLst>
          </p:cNvPr>
          <p:cNvSpPr txBox="1"/>
          <p:nvPr/>
        </p:nvSpPr>
        <p:spPr>
          <a:xfrm>
            <a:off x="6869189" y="1997476"/>
            <a:ext cx="4169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Ortholog of 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MtPLT4. MtPLT4 shows evidence in the </a:t>
            </a:r>
          </a:p>
          <a:p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quiescent center and niche cells (Franssen et al., 2015)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CA3336-23FA-579E-80E4-EFC5A08D3D81}"/>
              </a:ext>
            </a:extLst>
          </p:cNvPr>
          <p:cNvSpPr txBox="1"/>
          <p:nvPr/>
        </p:nvSpPr>
        <p:spPr>
          <a:xfrm>
            <a:off x="141961" y="6133825"/>
            <a:ext cx="4253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Ortholog genes with functional validation on </a:t>
            </a:r>
            <a:r>
              <a:rPr lang="en-US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Arabidopsis thaliana </a:t>
            </a:r>
            <a:r>
              <a:rPr lang="en-US" sz="1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Medicago </a:t>
            </a:r>
            <a:r>
              <a:rPr lang="en-US" sz="1600" b="1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truncatula</a:t>
            </a:r>
            <a:endParaRPr lang="en-US" sz="1600" b="1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5623158E-614F-DF7C-215C-B45C8D1F0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60" y="1185284"/>
            <a:ext cx="4076019" cy="4114800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 txBox="1">
            <a:spLocks/>
          </p:cNvSpPr>
          <p:nvPr/>
        </p:nvSpPr>
        <p:spPr>
          <a:xfrm>
            <a:off x="9296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fld id="{00000000-1234-1234-1234-12341234123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835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145070-D11D-4047-B8FE-DF91DC1F8E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r>
              <a:rPr lang="en-US" sz="1200" b="0" i="0" u="none" strike="noStrike" dirty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Glyma.18G244600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" name="Google Shape;413;p17">
            <a:extLst>
              <a:ext uri="{FF2B5EF4-FFF2-40B4-BE49-F238E27FC236}">
                <a16:creationId xmlns:a16="http://schemas.microsoft.com/office/drawing/2014/main" id="{1D1D1111-4AD3-3FDA-C206-CD176C8DC5B0}"/>
              </a:ext>
            </a:extLst>
          </p:cNvPr>
          <p:cNvSpPr txBox="1"/>
          <p:nvPr/>
        </p:nvSpPr>
        <p:spPr>
          <a:xfrm>
            <a:off x="141961" y="139400"/>
            <a:ext cx="335371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Glyma.18G244600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dirty="0">
              <a:solidFill>
                <a:srgbClr val="FFFF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F71001-0EDD-D77F-7C11-FD133445CAB7}"/>
              </a:ext>
            </a:extLst>
          </p:cNvPr>
          <p:cNvSpPr txBox="1"/>
          <p:nvPr/>
        </p:nvSpPr>
        <p:spPr>
          <a:xfrm>
            <a:off x="6869189" y="1997476"/>
            <a:ext cx="4169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Ortholog of 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MtPLT4. MtPLT4 shows evidence in the </a:t>
            </a:r>
          </a:p>
          <a:p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quiescent center and niche cells (Franssen et al., 2015)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CA8FC9-584B-6409-527F-410C61769E9E}"/>
              </a:ext>
            </a:extLst>
          </p:cNvPr>
          <p:cNvSpPr txBox="1"/>
          <p:nvPr/>
        </p:nvSpPr>
        <p:spPr>
          <a:xfrm>
            <a:off x="141961" y="6133825"/>
            <a:ext cx="4253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Ortholog genes with functional validation on </a:t>
            </a:r>
            <a:r>
              <a:rPr lang="en-US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Arabidopsis thaliana </a:t>
            </a:r>
            <a:r>
              <a:rPr lang="en-US" sz="1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Medicago </a:t>
            </a:r>
            <a:r>
              <a:rPr lang="en-US" sz="1600" b="1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truncatula</a:t>
            </a:r>
            <a:endParaRPr lang="en-US" sz="1600" b="1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81E450B1-64A1-36D8-3C20-DCDB13407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33" y="1371600"/>
            <a:ext cx="4032873" cy="4114800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 txBox="1">
            <a:spLocks/>
          </p:cNvSpPr>
          <p:nvPr/>
        </p:nvSpPr>
        <p:spPr>
          <a:xfrm>
            <a:off x="9296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fld id="{00000000-1234-1234-1234-12341234123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23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8689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DBB392-692F-12F2-1D7B-23DC9987A57C}"/>
              </a:ext>
            </a:extLst>
          </p:cNvPr>
          <p:cNvSpPr txBox="1"/>
          <p:nvPr/>
        </p:nvSpPr>
        <p:spPr>
          <a:xfrm>
            <a:off x="2978323" y="2644170"/>
            <a:ext cx="62353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Endodermal cells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Cluster 10 and 11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2964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6265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B9C647-ABF6-494E-9478-579334A51A6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81417" y="632716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0" i="0" u="none" strike="noStrike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Glyma.13G094400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" name="Google Shape;413;p17">
            <a:extLst>
              <a:ext uri="{FF2B5EF4-FFF2-40B4-BE49-F238E27FC236}">
                <a16:creationId xmlns:a16="http://schemas.microsoft.com/office/drawing/2014/main" id="{AB9C409E-11AB-6069-E971-0721EC28CED7}"/>
              </a:ext>
            </a:extLst>
          </p:cNvPr>
          <p:cNvSpPr txBox="1"/>
          <p:nvPr/>
        </p:nvSpPr>
        <p:spPr>
          <a:xfrm>
            <a:off x="141961" y="139400"/>
            <a:ext cx="335371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Glyma.13G094400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EF10ED-3E59-B26E-1C3C-8301D475BC78}"/>
              </a:ext>
            </a:extLst>
          </p:cNvPr>
          <p:cNvSpPr txBox="1"/>
          <p:nvPr/>
        </p:nvSpPr>
        <p:spPr>
          <a:xfrm>
            <a:off x="6322978" y="2593655"/>
            <a:ext cx="5684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Ortholog of </a:t>
            </a:r>
            <a:r>
              <a:rPr lang="en-US" b="0" i="1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AT5G57620 (MYB36)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MYB36 is expressed in endodermal cells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Arabidopsis (</a:t>
            </a:r>
            <a:r>
              <a:rPr lang="da-DK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Kamiya et al., 2015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B4C600-DC95-C20B-7A17-A1DC9206EA8A}"/>
              </a:ext>
            </a:extLst>
          </p:cNvPr>
          <p:cNvSpPr txBox="1"/>
          <p:nvPr/>
        </p:nvSpPr>
        <p:spPr>
          <a:xfrm>
            <a:off x="141961" y="6133825"/>
            <a:ext cx="4253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Ortholog genes with functional validation on </a:t>
            </a:r>
            <a:r>
              <a:rPr lang="en-US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Arabidopsis thaliana </a:t>
            </a:r>
            <a:r>
              <a:rPr lang="en-US" sz="1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Medicago </a:t>
            </a:r>
            <a:r>
              <a:rPr lang="en-US" sz="1600" b="1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truncatula</a:t>
            </a:r>
            <a:endParaRPr lang="en-US" sz="1600" b="1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CC8A3AC4-D7C9-D1E8-2B1A-3637EDFF1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07" y="1141850"/>
            <a:ext cx="3930525" cy="4114800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 txBox="1">
            <a:spLocks/>
          </p:cNvSpPr>
          <p:nvPr/>
        </p:nvSpPr>
        <p:spPr>
          <a:xfrm>
            <a:off x="9296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fld id="{00000000-1234-1234-1234-12341234123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25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3456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B9C647-ABF6-494E-9478-579334A51A6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81417" y="632716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0" i="0" u="none" strike="noStrike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Glyma.12G186500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" name="Google Shape;413;p17">
            <a:extLst>
              <a:ext uri="{FF2B5EF4-FFF2-40B4-BE49-F238E27FC236}">
                <a16:creationId xmlns:a16="http://schemas.microsoft.com/office/drawing/2014/main" id="{AB9C409E-11AB-6069-E971-0721EC28CED7}"/>
              </a:ext>
            </a:extLst>
          </p:cNvPr>
          <p:cNvSpPr txBox="1"/>
          <p:nvPr/>
        </p:nvSpPr>
        <p:spPr>
          <a:xfrm>
            <a:off x="141961" y="139400"/>
            <a:ext cx="335371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Glyma.12G186500</a:t>
            </a:r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EF10ED-3E59-B26E-1C3C-8301D475BC78}"/>
              </a:ext>
            </a:extLst>
          </p:cNvPr>
          <p:cNvSpPr txBox="1"/>
          <p:nvPr/>
        </p:nvSpPr>
        <p:spPr>
          <a:xfrm>
            <a:off x="6322978" y="2593655"/>
            <a:ext cx="5684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Ortholog of </a:t>
            </a:r>
            <a:r>
              <a:rPr lang="en-US" b="0" i="1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AT2G27370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.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0" i="1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AT2G27370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specifically expressed in endodermal cells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Arabidopsis (</a:t>
            </a:r>
            <a:r>
              <a:rPr lang="da-D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Ryu</a:t>
            </a:r>
            <a:r>
              <a:rPr lang="da-DK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et al., 2015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B4C600-DC95-C20B-7A17-A1DC9206EA8A}"/>
              </a:ext>
            </a:extLst>
          </p:cNvPr>
          <p:cNvSpPr txBox="1"/>
          <p:nvPr/>
        </p:nvSpPr>
        <p:spPr>
          <a:xfrm>
            <a:off x="141961" y="6133825"/>
            <a:ext cx="4253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Ortholog genes with functional validation on </a:t>
            </a:r>
            <a:r>
              <a:rPr lang="en-US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Arabidopsis thaliana </a:t>
            </a:r>
            <a:r>
              <a:rPr lang="en-US" sz="1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Medicago </a:t>
            </a:r>
            <a:r>
              <a:rPr lang="en-US" sz="1600" b="1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truncatula</a:t>
            </a:r>
            <a:endParaRPr lang="en-US" sz="1600" b="1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553543D8-A49F-C60E-850F-CEB15AB9B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671" y="1263858"/>
            <a:ext cx="3803798" cy="4114800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 txBox="1">
            <a:spLocks/>
          </p:cNvSpPr>
          <p:nvPr/>
        </p:nvSpPr>
        <p:spPr>
          <a:xfrm>
            <a:off x="9296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fld id="{00000000-1234-1234-1234-12341234123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26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077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B9C647-ABF6-494E-9478-579334A51A6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81417" y="632716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0" i="0" u="none" strike="noStrike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Glyma.02G261600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" name="Google Shape;413;p17">
            <a:extLst>
              <a:ext uri="{FF2B5EF4-FFF2-40B4-BE49-F238E27FC236}">
                <a16:creationId xmlns:a16="http://schemas.microsoft.com/office/drawing/2014/main" id="{AB9C409E-11AB-6069-E971-0721EC28CED7}"/>
              </a:ext>
            </a:extLst>
          </p:cNvPr>
          <p:cNvSpPr txBox="1"/>
          <p:nvPr/>
        </p:nvSpPr>
        <p:spPr>
          <a:xfrm>
            <a:off x="141961" y="139400"/>
            <a:ext cx="335371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Glyma.02G261600</a:t>
            </a:r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EF10ED-3E59-B26E-1C3C-8301D475BC78}"/>
              </a:ext>
            </a:extLst>
          </p:cNvPr>
          <p:cNvSpPr txBox="1"/>
          <p:nvPr/>
        </p:nvSpPr>
        <p:spPr>
          <a:xfrm>
            <a:off x="6322978" y="2593655"/>
            <a:ext cx="5684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Ortholog of </a:t>
            </a:r>
            <a:r>
              <a:rPr lang="en-US" b="0" i="1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AT2G38110 (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GPAT6</a:t>
            </a:r>
            <a:r>
              <a:rPr lang="en-US" dirty="0">
                <a:solidFill>
                  <a:schemeClr val="bg1"/>
                </a:solidFill>
              </a:rPr>
              <a:t> )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.</a:t>
            </a:r>
            <a:r>
              <a:rPr lang="en-US" dirty="0">
                <a:solidFill>
                  <a:schemeClr val="bg1"/>
                </a:solidFill>
              </a:rPr>
              <a:t>  </a:t>
            </a:r>
            <a:r>
              <a:rPr lang="en-US" b="0" i="1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AT2G38110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expressed in endodermal cells (suberized) in Arabidopsis root (</a:t>
            </a:r>
            <a:r>
              <a:rPr lang="da-D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Feng</a:t>
            </a:r>
            <a:r>
              <a:rPr lang="da-DK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et al., 2015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B4C600-DC95-C20B-7A17-A1DC9206EA8A}"/>
              </a:ext>
            </a:extLst>
          </p:cNvPr>
          <p:cNvSpPr txBox="1"/>
          <p:nvPr/>
        </p:nvSpPr>
        <p:spPr>
          <a:xfrm>
            <a:off x="141961" y="6133825"/>
            <a:ext cx="4253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Ortholog genes with functional validation on </a:t>
            </a:r>
            <a:r>
              <a:rPr lang="en-US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Arabidopsis thaliana </a:t>
            </a:r>
            <a:r>
              <a:rPr lang="en-US" sz="1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Medicago </a:t>
            </a:r>
            <a:r>
              <a:rPr lang="en-US" sz="1600" b="1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truncatula</a:t>
            </a:r>
            <a:endParaRPr lang="en-US" sz="1600" b="1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4E2A3A9E-1465-7B75-3DE8-0F8717BC7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63" y="1263858"/>
            <a:ext cx="3875614" cy="4114800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 txBox="1">
            <a:spLocks/>
          </p:cNvSpPr>
          <p:nvPr/>
        </p:nvSpPr>
        <p:spPr>
          <a:xfrm>
            <a:off x="9296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fld id="{00000000-1234-1234-1234-12341234123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27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3787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B9C647-ABF6-494E-9478-579334A51A6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81417" y="632716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0" i="0" u="none" strike="noStrike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Glyma.08G129300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" name="Google Shape;413;p17">
            <a:extLst>
              <a:ext uri="{FF2B5EF4-FFF2-40B4-BE49-F238E27FC236}">
                <a16:creationId xmlns:a16="http://schemas.microsoft.com/office/drawing/2014/main" id="{AB9C409E-11AB-6069-E971-0721EC28CED7}"/>
              </a:ext>
            </a:extLst>
          </p:cNvPr>
          <p:cNvSpPr txBox="1"/>
          <p:nvPr/>
        </p:nvSpPr>
        <p:spPr>
          <a:xfrm>
            <a:off x="141961" y="139400"/>
            <a:ext cx="335371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Glyma.08G129300</a:t>
            </a:r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EF10ED-3E59-B26E-1C3C-8301D475BC78}"/>
              </a:ext>
            </a:extLst>
          </p:cNvPr>
          <p:cNvSpPr txBox="1"/>
          <p:nvPr/>
        </p:nvSpPr>
        <p:spPr>
          <a:xfrm>
            <a:off x="6215974" y="2593655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Ortholog of </a:t>
            </a:r>
            <a:r>
              <a:rPr lang="en-US" b="0" i="1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AT4G20390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(</a:t>
            </a:r>
            <a:r>
              <a:rPr lang="en-US" b="0" i="1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CASPL1B2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).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0" i="1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AT4G20390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expressed in endodermal cells (suberized) in Arabidopsis root (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Champeyroux</a:t>
            </a:r>
            <a:r>
              <a:rPr lang="da-DK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et al., 2019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B4C600-DC95-C20B-7A17-A1DC9206EA8A}"/>
              </a:ext>
            </a:extLst>
          </p:cNvPr>
          <p:cNvSpPr txBox="1"/>
          <p:nvPr/>
        </p:nvSpPr>
        <p:spPr>
          <a:xfrm>
            <a:off x="141961" y="6133825"/>
            <a:ext cx="4253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Ortholog genes with functional validation on </a:t>
            </a:r>
            <a:r>
              <a:rPr lang="en-US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Arabidopsis thaliana </a:t>
            </a:r>
            <a:r>
              <a:rPr lang="en-US" sz="1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Medicago </a:t>
            </a:r>
            <a:r>
              <a:rPr lang="en-US" sz="1600" b="1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truncatula</a:t>
            </a:r>
            <a:endParaRPr lang="en-US" sz="1600" b="1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081E2DE7-DDD5-73AD-416B-495482AB4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43" y="1263858"/>
            <a:ext cx="3907854" cy="4114800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 txBox="1">
            <a:spLocks/>
          </p:cNvSpPr>
          <p:nvPr/>
        </p:nvSpPr>
        <p:spPr>
          <a:xfrm>
            <a:off x="9296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fld id="{00000000-1234-1234-1234-12341234123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28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7563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C1C109-8B5C-6A5F-2BB9-C3BD5E9520CA}"/>
              </a:ext>
            </a:extLst>
          </p:cNvPr>
          <p:cNvSpPr txBox="1"/>
          <p:nvPr/>
        </p:nvSpPr>
        <p:spPr>
          <a:xfrm>
            <a:off x="2978323" y="2644170"/>
            <a:ext cx="62353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Pericycle/cambium cells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Cluster 13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2964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4915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8F1451-679F-449A-99E0-9E639B75E3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Calibri"/>
                <a:sym typeface="Calibri"/>
              </a:rPr>
              <a:t>Glyma.17G133100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" name="Google Shape;413;p17">
            <a:extLst>
              <a:ext uri="{FF2B5EF4-FFF2-40B4-BE49-F238E27FC236}">
                <a16:creationId xmlns:a16="http://schemas.microsoft.com/office/drawing/2014/main" id="{3A0627C0-C5F0-6AB7-EBFC-A12A81FEEAA7}"/>
              </a:ext>
            </a:extLst>
          </p:cNvPr>
          <p:cNvSpPr txBox="1"/>
          <p:nvPr/>
        </p:nvSpPr>
        <p:spPr>
          <a:xfrm>
            <a:off x="141961" y="139400"/>
            <a:ext cx="289127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Glyma.17G133100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E81B71-713D-AC57-C6F7-CD6BEB32B036}"/>
              </a:ext>
            </a:extLst>
          </p:cNvPr>
          <p:cNvSpPr txBox="1"/>
          <p:nvPr/>
        </p:nvSpPr>
        <p:spPr>
          <a:xfrm>
            <a:off x="141961" y="6063962"/>
            <a:ext cx="4253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Promoter expression functional validation in 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Glycine max</a:t>
            </a:r>
          </a:p>
        </p:txBody>
      </p:sp>
      <p:pic>
        <p:nvPicPr>
          <p:cNvPr id="6" name="Picture 5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37739007-E18A-7083-FBA8-7053E859E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89" y="1143000"/>
            <a:ext cx="4170762" cy="4572000"/>
          </a:xfrm>
          <a:prstGeom prst="rect">
            <a:avLst/>
          </a:prstGeom>
        </p:spPr>
      </p:pic>
      <p:pic>
        <p:nvPicPr>
          <p:cNvPr id="8" name="Picture 7" descr="A picture containing invertebrate&#10;&#10;Description automatically generated">
            <a:extLst>
              <a:ext uri="{FF2B5EF4-FFF2-40B4-BE49-F238E27FC236}">
                <a16:creationId xmlns:a16="http://schemas.microsoft.com/office/drawing/2014/main" id="{71A33196-E624-8279-9162-65F53705C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6012" y="811220"/>
            <a:ext cx="4903780" cy="4903780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 txBox="1">
            <a:spLocks/>
          </p:cNvSpPr>
          <p:nvPr/>
        </p:nvSpPr>
        <p:spPr>
          <a:xfrm>
            <a:off x="9296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fld id="{00000000-1234-1234-1234-12341234123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0263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B9C647-ABF6-494E-9478-579334A51A6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49510" y="638684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0" i="0" u="none" strike="noStrike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Glyma.12G063800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8" name="Google Shape;413;p17">
            <a:extLst>
              <a:ext uri="{FF2B5EF4-FFF2-40B4-BE49-F238E27FC236}">
                <a16:creationId xmlns:a16="http://schemas.microsoft.com/office/drawing/2014/main" id="{A7D6E747-ABD2-9DE2-B506-655277F7CDE6}"/>
              </a:ext>
            </a:extLst>
          </p:cNvPr>
          <p:cNvSpPr txBox="1"/>
          <p:nvPr/>
        </p:nvSpPr>
        <p:spPr>
          <a:xfrm>
            <a:off x="141961" y="139400"/>
            <a:ext cx="335371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Glyma.12G063800</a:t>
            </a:r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A064A6-1610-1172-108B-8A758A1C83C6}"/>
              </a:ext>
            </a:extLst>
          </p:cNvPr>
          <p:cNvSpPr txBox="1"/>
          <p:nvPr/>
        </p:nvSpPr>
        <p:spPr>
          <a:xfrm>
            <a:off x="6215974" y="2593655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Ortholog of </a:t>
            </a:r>
            <a:r>
              <a:rPr lang="en-US" b="0" i="1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AT2G28810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(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</a:rPr>
              <a:t>DOF2.2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).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</a:rPr>
              <a:t>DOF2.2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expressed in cambium cells in Arabidopsis root (Shi</a:t>
            </a:r>
            <a:r>
              <a:rPr lang="da-DK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et al., 2021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CD48D5-F222-2F50-1500-55DE424384BB}"/>
              </a:ext>
            </a:extLst>
          </p:cNvPr>
          <p:cNvSpPr txBox="1"/>
          <p:nvPr/>
        </p:nvSpPr>
        <p:spPr>
          <a:xfrm>
            <a:off x="141961" y="6133825"/>
            <a:ext cx="4253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Ortholog genes with functional validation on </a:t>
            </a:r>
            <a:r>
              <a:rPr lang="en-US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Arabidopsis thaliana </a:t>
            </a:r>
            <a:r>
              <a:rPr lang="en-US" sz="1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Medicago </a:t>
            </a:r>
            <a:r>
              <a:rPr lang="en-US" sz="1600" b="1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truncatula</a:t>
            </a:r>
            <a:endParaRPr lang="en-US" sz="1600" b="1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2FC7EEF3-E9AF-EDA0-B233-73FC697B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70" y="1263858"/>
            <a:ext cx="3932799" cy="4114800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 txBox="1">
            <a:spLocks/>
          </p:cNvSpPr>
          <p:nvPr/>
        </p:nvSpPr>
        <p:spPr>
          <a:xfrm>
            <a:off x="9296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fld id="{00000000-1234-1234-1234-12341234123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30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7326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B9C647-ABF6-494E-9478-579334A51A6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49510" y="638684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0" i="0" u="none" strike="noStrike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Glyma.19G126400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8" name="Google Shape;413;p17">
            <a:extLst>
              <a:ext uri="{FF2B5EF4-FFF2-40B4-BE49-F238E27FC236}">
                <a16:creationId xmlns:a16="http://schemas.microsoft.com/office/drawing/2014/main" id="{A7D6E747-ABD2-9DE2-B506-655277F7CDE6}"/>
              </a:ext>
            </a:extLst>
          </p:cNvPr>
          <p:cNvSpPr txBox="1"/>
          <p:nvPr/>
        </p:nvSpPr>
        <p:spPr>
          <a:xfrm>
            <a:off x="141961" y="139400"/>
            <a:ext cx="335371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Glyma.19G126400</a:t>
            </a:r>
            <a:r>
              <a:rPr lang="en-US" sz="2400" dirty="0"/>
              <a:t> </a:t>
            </a:r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A064A6-1610-1172-108B-8A758A1C83C6}"/>
              </a:ext>
            </a:extLst>
          </p:cNvPr>
          <p:cNvSpPr txBox="1"/>
          <p:nvPr/>
        </p:nvSpPr>
        <p:spPr>
          <a:xfrm>
            <a:off x="6215974" y="2593655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Ortholog of </a:t>
            </a:r>
            <a:r>
              <a:rPr lang="en-US" b="0" i="1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AT2G40900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(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</a:rPr>
              <a:t>UMAMIT11)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.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</a:rPr>
              <a:t>UMAMIT11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expressed in the stele/vascular cells in the Arabidopsis root (Muller</a:t>
            </a:r>
            <a:r>
              <a:rPr lang="da-DK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et al., 2015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CD48D5-F222-2F50-1500-55DE424384BB}"/>
              </a:ext>
            </a:extLst>
          </p:cNvPr>
          <p:cNvSpPr txBox="1"/>
          <p:nvPr/>
        </p:nvSpPr>
        <p:spPr>
          <a:xfrm>
            <a:off x="141961" y="6133825"/>
            <a:ext cx="4253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Ortholog genes with functional validation on </a:t>
            </a:r>
            <a:r>
              <a:rPr lang="en-US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Arabidopsis thaliana </a:t>
            </a:r>
            <a:r>
              <a:rPr lang="en-US" sz="1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Medicago </a:t>
            </a:r>
            <a:r>
              <a:rPr lang="en-US" sz="1600" b="1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truncatula</a:t>
            </a:r>
            <a:endParaRPr lang="en-US" sz="1600" b="1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13F5EEAC-BB9B-863A-C750-79EE0EDDB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85" y="1310024"/>
            <a:ext cx="3744569" cy="4114800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 txBox="1">
            <a:spLocks/>
          </p:cNvSpPr>
          <p:nvPr/>
        </p:nvSpPr>
        <p:spPr>
          <a:xfrm>
            <a:off x="9296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fld id="{00000000-1234-1234-1234-12341234123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31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158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B9C647-ABF6-494E-9478-579334A51A6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49510" y="638684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0" i="0" u="none" strike="noStrike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Glyma.02G003700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8" name="Google Shape;413;p17">
            <a:extLst>
              <a:ext uri="{FF2B5EF4-FFF2-40B4-BE49-F238E27FC236}">
                <a16:creationId xmlns:a16="http://schemas.microsoft.com/office/drawing/2014/main" id="{A7D6E747-ABD2-9DE2-B506-655277F7CDE6}"/>
              </a:ext>
            </a:extLst>
          </p:cNvPr>
          <p:cNvSpPr txBox="1"/>
          <p:nvPr/>
        </p:nvSpPr>
        <p:spPr>
          <a:xfrm>
            <a:off x="141961" y="139400"/>
            <a:ext cx="335371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Glyma.02G003700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A064A6-1610-1172-108B-8A758A1C83C6}"/>
              </a:ext>
            </a:extLst>
          </p:cNvPr>
          <p:cNvSpPr txBox="1"/>
          <p:nvPr/>
        </p:nvSpPr>
        <p:spPr>
          <a:xfrm>
            <a:off x="6215974" y="2593655"/>
            <a:ext cx="5791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Ortholog of 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MtrunA17Chr1g0166651</a:t>
            </a:r>
            <a:r>
              <a:rPr lang="en-US" dirty="0"/>
              <a:t> 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(</a:t>
            </a:r>
            <a:r>
              <a:rPr lang="en-US" b="0" i="1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MtPHO1.1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</a:rPr>
              <a:t>)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.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</a:rPr>
              <a:t>MtPHO1.1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expressed in the central cylinder and pericycle cells in the Medicago root (Nguyen</a:t>
            </a:r>
            <a:r>
              <a:rPr lang="da-DK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et al., 2020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CD48D5-F222-2F50-1500-55DE424384BB}"/>
              </a:ext>
            </a:extLst>
          </p:cNvPr>
          <p:cNvSpPr txBox="1"/>
          <p:nvPr/>
        </p:nvSpPr>
        <p:spPr>
          <a:xfrm>
            <a:off x="141961" y="6133825"/>
            <a:ext cx="4253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Ortholog genes with functional validation on </a:t>
            </a:r>
            <a:r>
              <a:rPr lang="en-US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Arabidopsis thaliana </a:t>
            </a:r>
            <a:r>
              <a:rPr lang="en-US" sz="1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Medicago </a:t>
            </a:r>
            <a:r>
              <a:rPr lang="en-US" sz="1600" b="1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truncatula</a:t>
            </a:r>
            <a:endParaRPr lang="en-US" sz="1600" b="1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6A542-AC66-7B9C-AE65-E11006B17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04" y="1274919"/>
            <a:ext cx="3945331" cy="4114800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 txBox="1">
            <a:spLocks/>
          </p:cNvSpPr>
          <p:nvPr/>
        </p:nvSpPr>
        <p:spPr>
          <a:xfrm>
            <a:off x="9296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fld id="{00000000-1234-1234-1234-12341234123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3283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B9C647-ABF6-494E-9478-579334A51A6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49510" y="638684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0" i="0" u="none" strike="noStrike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Glyma.10G004800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8" name="Google Shape;413;p17">
            <a:extLst>
              <a:ext uri="{FF2B5EF4-FFF2-40B4-BE49-F238E27FC236}">
                <a16:creationId xmlns:a16="http://schemas.microsoft.com/office/drawing/2014/main" id="{A7D6E747-ABD2-9DE2-B506-655277F7CDE6}"/>
              </a:ext>
            </a:extLst>
          </p:cNvPr>
          <p:cNvSpPr txBox="1"/>
          <p:nvPr/>
        </p:nvSpPr>
        <p:spPr>
          <a:xfrm>
            <a:off x="141961" y="139400"/>
            <a:ext cx="335371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Glyma.10G004800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A064A6-1610-1172-108B-8A758A1C83C6}"/>
              </a:ext>
            </a:extLst>
          </p:cNvPr>
          <p:cNvSpPr txBox="1"/>
          <p:nvPr/>
        </p:nvSpPr>
        <p:spPr>
          <a:xfrm>
            <a:off x="6215974" y="2593655"/>
            <a:ext cx="5791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Ortholog of 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MtrunA17Chr1g0166651</a:t>
            </a:r>
            <a:r>
              <a:rPr lang="en-US" dirty="0"/>
              <a:t> 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(</a:t>
            </a:r>
            <a:r>
              <a:rPr lang="en-US" b="0" i="1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MtPHO1.1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</a:rPr>
              <a:t>)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.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</a:rPr>
              <a:t>MtPHO1.1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expressed in the central cylinder and pericycle cells in the Medicago root (Nguyen</a:t>
            </a:r>
            <a:r>
              <a:rPr lang="da-DK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et al., 2020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CD48D5-F222-2F50-1500-55DE424384BB}"/>
              </a:ext>
            </a:extLst>
          </p:cNvPr>
          <p:cNvSpPr txBox="1"/>
          <p:nvPr/>
        </p:nvSpPr>
        <p:spPr>
          <a:xfrm>
            <a:off x="141961" y="6133825"/>
            <a:ext cx="4253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Ortholog genes with functional validation on </a:t>
            </a:r>
            <a:r>
              <a:rPr lang="en-US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Arabidopsis thaliana </a:t>
            </a:r>
            <a:r>
              <a:rPr lang="en-US" sz="1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Medicago </a:t>
            </a:r>
            <a:r>
              <a:rPr lang="en-US" sz="1600" b="1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truncatula</a:t>
            </a:r>
            <a:endParaRPr lang="en-US" sz="1600" b="1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C916B8AB-C084-F941-C179-1007A46B3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14" y="1371600"/>
            <a:ext cx="3888111" cy="4114800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 txBox="1">
            <a:spLocks/>
          </p:cNvSpPr>
          <p:nvPr/>
        </p:nvSpPr>
        <p:spPr>
          <a:xfrm>
            <a:off x="9296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fld id="{00000000-1234-1234-1234-12341234123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33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0543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B9C647-ABF6-494E-9478-579334A51A6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49510" y="638684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0" i="0" u="none" strike="noStrike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Glyma.20G206900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8" name="Google Shape;413;p17">
            <a:extLst>
              <a:ext uri="{FF2B5EF4-FFF2-40B4-BE49-F238E27FC236}">
                <a16:creationId xmlns:a16="http://schemas.microsoft.com/office/drawing/2014/main" id="{A7D6E747-ABD2-9DE2-B506-655277F7CDE6}"/>
              </a:ext>
            </a:extLst>
          </p:cNvPr>
          <p:cNvSpPr txBox="1"/>
          <p:nvPr/>
        </p:nvSpPr>
        <p:spPr>
          <a:xfrm>
            <a:off x="141961" y="139400"/>
            <a:ext cx="335371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Glyma.20G206900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A064A6-1610-1172-108B-8A758A1C83C6}"/>
              </a:ext>
            </a:extLst>
          </p:cNvPr>
          <p:cNvSpPr txBox="1"/>
          <p:nvPr/>
        </p:nvSpPr>
        <p:spPr>
          <a:xfrm>
            <a:off x="6215974" y="2593655"/>
            <a:ext cx="5791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Ortholog of </a:t>
            </a:r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trunA17Chr1g0187381</a:t>
            </a:r>
            <a:r>
              <a:rPr lang="en-US" dirty="0"/>
              <a:t> 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(</a:t>
            </a:r>
            <a:r>
              <a:rPr lang="en-US" b="0" i="1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MtPHO1.2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</a:rPr>
              <a:t>)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.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</a:rPr>
              <a:t>MtPHO1.2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expressed in the central cylinder and pericycle cells in the Medicago root (Nguyen</a:t>
            </a:r>
            <a:r>
              <a:rPr lang="da-DK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et al., 2020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CD48D5-F222-2F50-1500-55DE424384BB}"/>
              </a:ext>
            </a:extLst>
          </p:cNvPr>
          <p:cNvSpPr txBox="1"/>
          <p:nvPr/>
        </p:nvSpPr>
        <p:spPr>
          <a:xfrm>
            <a:off x="141961" y="6133825"/>
            <a:ext cx="4253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Ortholog genes with functional validation on </a:t>
            </a:r>
            <a:r>
              <a:rPr lang="en-US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Arabidopsis thaliana </a:t>
            </a:r>
            <a:r>
              <a:rPr lang="en-US" sz="1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Medicago </a:t>
            </a:r>
            <a:r>
              <a:rPr lang="en-US" sz="1600" b="1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truncatula</a:t>
            </a:r>
            <a:endParaRPr lang="en-US" sz="1600" b="1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04CA4B02-EFA8-30F6-976E-7949699CF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38" y="1371600"/>
            <a:ext cx="3943263" cy="4114800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 txBox="1">
            <a:spLocks/>
          </p:cNvSpPr>
          <p:nvPr/>
        </p:nvSpPr>
        <p:spPr>
          <a:xfrm>
            <a:off x="9296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fld id="{00000000-1234-1234-1234-12341234123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34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358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8F1451-679F-449A-99E0-9E639B75E3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Calibri"/>
                <a:sym typeface="Calibri"/>
              </a:rPr>
              <a:t>Glyma.10G024600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" name="Google Shape;413;p17">
            <a:extLst>
              <a:ext uri="{FF2B5EF4-FFF2-40B4-BE49-F238E27FC236}">
                <a16:creationId xmlns:a16="http://schemas.microsoft.com/office/drawing/2014/main" id="{3A0627C0-C5F0-6AB7-EBFC-A12A81FEEAA7}"/>
              </a:ext>
            </a:extLst>
          </p:cNvPr>
          <p:cNvSpPr txBox="1"/>
          <p:nvPr/>
        </p:nvSpPr>
        <p:spPr>
          <a:xfrm>
            <a:off x="141961" y="139400"/>
            <a:ext cx="463432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Glyma.10G024600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F0179F-F059-7B96-AB00-90B5E04A564F}"/>
              </a:ext>
            </a:extLst>
          </p:cNvPr>
          <p:cNvSpPr txBox="1"/>
          <p:nvPr/>
        </p:nvSpPr>
        <p:spPr>
          <a:xfrm>
            <a:off x="-83645" y="6133825"/>
            <a:ext cx="4253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Promoter expression functional validation in 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Glycine max</a:t>
            </a:r>
          </a:p>
        </p:txBody>
      </p:sp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D304D3A-D81F-23AE-9E8E-740FE662E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  <a14:imgEffect>
                      <a14:brightnessContrast bright="6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3721" y="2740094"/>
            <a:ext cx="3616256" cy="3616256"/>
          </a:xfrm>
          <a:prstGeom prst="rect">
            <a:avLst/>
          </a:prstGeom>
        </p:spPr>
      </p:pic>
      <p:pic>
        <p:nvPicPr>
          <p:cNvPr id="9" name="Picture 8" descr="A picture containing dark, outdoor object, night, night sky&#10;&#10;Description automatically generated">
            <a:extLst>
              <a:ext uri="{FF2B5EF4-FFF2-40B4-BE49-F238E27FC236}">
                <a16:creationId xmlns:a16="http://schemas.microsoft.com/office/drawing/2014/main" id="{34DF55D4-9600-C269-59C3-6DEF76FBF5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  <a14:imgEffect>
                      <a14:brightnessContrast bright="5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66" t="1" r="1" b="993"/>
          <a:stretch/>
        </p:blipFill>
        <p:spPr>
          <a:xfrm>
            <a:off x="8340658" y="245287"/>
            <a:ext cx="3616256" cy="3574434"/>
          </a:xfrm>
          <a:prstGeom prst="rect">
            <a:avLst/>
          </a:prstGeom>
        </p:spPr>
      </p:pic>
      <p:pic>
        <p:nvPicPr>
          <p:cNvPr id="4" name="Picture 3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8B382C10-252E-6FD0-5789-2EC89B8DEA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961" y="1143000"/>
            <a:ext cx="4085752" cy="4572000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 txBox="1">
            <a:spLocks/>
          </p:cNvSpPr>
          <p:nvPr/>
        </p:nvSpPr>
        <p:spPr>
          <a:xfrm>
            <a:off x="9296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fld id="{00000000-1234-1234-1234-12341234123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388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8F1451-679F-449A-99E0-9E639B75E35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217923" y="6356350"/>
            <a:ext cx="413587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Calibri"/>
                <a:sym typeface="Calibri"/>
              </a:rPr>
              <a:t>Glyma.10G024600+Glyma.10G209200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" name="Google Shape;413;p17">
            <a:extLst>
              <a:ext uri="{FF2B5EF4-FFF2-40B4-BE49-F238E27FC236}">
                <a16:creationId xmlns:a16="http://schemas.microsoft.com/office/drawing/2014/main" id="{3A0627C0-C5F0-6AB7-EBFC-A12A81FEEAA7}"/>
              </a:ext>
            </a:extLst>
          </p:cNvPr>
          <p:cNvSpPr txBox="1"/>
          <p:nvPr/>
        </p:nvSpPr>
        <p:spPr>
          <a:xfrm>
            <a:off x="141961" y="139400"/>
            <a:ext cx="463432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Glyma.10G024600 + Glyma.10G209200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F0179F-F059-7B96-AB00-90B5E04A564F}"/>
              </a:ext>
            </a:extLst>
          </p:cNvPr>
          <p:cNvSpPr txBox="1"/>
          <p:nvPr/>
        </p:nvSpPr>
        <p:spPr>
          <a:xfrm>
            <a:off x="-83645" y="6133825"/>
            <a:ext cx="4253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Promoter expression functional validation in 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Glycine max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7066B3D2-700E-8E53-6A80-28CBC19FC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01" y="1143000"/>
            <a:ext cx="4141384" cy="4572000"/>
          </a:xfrm>
          <a:prstGeom prst="rect">
            <a:avLst/>
          </a:prstGeom>
        </p:spPr>
      </p:pic>
      <p:pic>
        <p:nvPicPr>
          <p:cNvPr id="10" name="Picture 9" descr="A picture containing tree, plant, dark&#10;&#10;Description automatically generated">
            <a:extLst>
              <a:ext uri="{FF2B5EF4-FFF2-40B4-BE49-F238E27FC236}">
                <a16:creationId xmlns:a16="http://schemas.microsoft.com/office/drawing/2014/main" id="{9BEB8349-73F7-AA8C-F9A5-EA7CF2945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902" y="754430"/>
            <a:ext cx="5379395" cy="5379395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 txBox="1">
            <a:spLocks/>
          </p:cNvSpPr>
          <p:nvPr/>
        </p:nvSpPr>
        <p:spPr>
          <a:xfrm>
            <a:off x="9296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fld id="{00000000-1234-1234-1234-12341234123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041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8F1451-679F-449A-99E0-9E639B75E3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Glyma.12G027200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" name="Google Shape;413;p17">
            <a:extLst>
              <a:ext uri="{FF2B5EF4-FFF2-40B4-BE49-F238E27FC236}">
                <a16:creationId xmlns:a16="http://schemas.microsoft.com/office/drawing/2014/main" id="{3A0627C0-C5F0-6AB7-EBFC-A12A81FEEAA7}"/>
              </a:ext>
            </a:extLst>
          </p:cNvPr>
          <p:cNvSpPr txBox="1"/>
          <p:nvPr/>
        </p:nvSpPr>
        <p:spPr>
          <a:xfrm>
            <a:off x="141961" y="139400"/>
            <a:ext cx="289127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Glyma.12G027200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F0179F-F059-7B96-AB00-90B5E04A564F}"/>
              </a:ext>
            </a:extLst>
          </p:cNvPr>
          <p:cNvSpPr txBox="1"/>
          <p:nvPr/>
        </p:nvSpPr>
        <p:spPr>
          <a:xfrm>
            <a:off x="-83645" y="6133825"/>
            <a:ext cx="4253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Promoter expression functional validation in 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Glycine max</a:t>
            </a:r>
          </a:p>
        </p:txBody>
      </p:sp>
      <p:pic>
        <p:nvPicPr>
          <p:cNvPr id="8" name="Picture 7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630B6D25-B34A-71C1-80C6-D0B240DAE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09" y="1143000"/>
            <a:ext cx="4348369" cy="4572000"/>
          </a:xfrm>
          <a:prstGeom prst="rect">
            <a:avLst/>
          </a:prstGeom>
        </p:spPr>
      </p:pic>
      <p:pic>
        <p:nvPicPr>
          <p:cNvPr id="7" name="Picture 6" descr="A picture containing red&#10;&#10;Description automatically generated">
            <a:extLst>
              <a:ext uri="{FF2B5EF4-FFF2-40B4-BE49-F238E27FC236}">
                <a16:creationId xmlns:a16="http://schemas.microsoft.com/office/drawing/2014/main" id="{DA10D0CB-F9BE-5B93-38D8-B71538572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  <a14:imgEffect>
                      <a14:brightnessContrast bright="50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79267" y="943583"/>
            <a:ext cx="4970834" cy="4970834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 txBox="1">
            <a:spLocks/>
          </p:cNvSpPr>
          <p:nvPr/>
        </p:nvSpPr>
        <p:spPr>
          <a:xfrm>
            <a:off x="9296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fld id="{00000000-1234-1234-1234-12341234123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6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045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8F1451-679F-449A-99E0-9E639B75E3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Glyma.10G016600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" name="Google Shape;413;p17">
            <a:extLst>
              <a:ext uri="{FF2B5EF4-FFF2-40B4-BE49-F238E27FC236}">
                <a16:creationId xmlns:a16="http://schemas.microsoft.com/office/drawing/2014/main" id="{3A0627C0-C5F0-6AB7-EBFC-A12A81FEEAA7}"/>
              </a:ext>
            </a:extLst>
          </p:cNvPr>
          <p:cNvSpPr txBox="1"/>
          <p:nvPr/>
        </p:nvSpPr>
        <p:spPr>
          <a:xfrm>
            <a:off x="141961" y="139400"/>
            <a:ext cx="289127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Glyma.10G016600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F0179F-F059-7B96-AB00-90B5E04A564F}"/>
              </a:ext>
            </a:extLst>
          </p:cNvPr>
          <p:cNvSpPr txBox="1"/>
          <p:nvPr/>
        </p:nvSpPr>
        <p:spPr>
          <a:xfrm>
            <a:off x="-83645" y="6133825"/>
            <a:ext cx="4253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Promoter expression functional validation in 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Glycine max</a:t>
            </a:r>
          </a:p>
        </p:txBody>
      </p:sp>
      <p:pic>
        <p:nvPicPr>
          <p:cNvPr id="6" name="Picture 5" descr="A picture containing dark, star, night sky&#10;&#10;Description automatically generated">
            <a:extLst>
              <a:ext uri="{FF2B5EF4-FFF2-40B4-BE49-F238E27FC236}">
                <a16:creationId xmlns:a16="http://schemas.microsoft.com/office/drawing/2014/main" id="{7260B4E2-11E8-8C39-023C-36F5F753E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brightnessContrast bright="60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8723" y="817123"/>
            <a:ext cx="5223753" cy="5223753"/>
          </a:xfrm>
          <a:prstGeom prst="rect">
            <a:avLst/>
          </a:prstGeom>
        </p:spPr>
      </p:pic>
      <p:pic>
        <p:nvPicPr>
          <p:cNvPr id="4" name="Picture 3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7779CAA4-74B0-F65D-EA52-95BF170D14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79" y="1035258"/>
            <a:ext cx="4186283" cy="4572000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 txBox="1">
            <a:spLocks/>
          </p:cNvSpPr>
          <p:nvPr/>
        </p:nvSpPr>
        <p:spPr>
          <a:xfrm>
            <a:off x="9296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fld id="{00000000-1234-1234-1234-12341234123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7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305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8F1451-679F-449A-99E0-9E639B75E3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Glyma.18G025200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" name="Google Shape;413;p17">
            <a:extLst>
              <a:ext uri="{FF2B5EF4-FFF2-40B4-BE49-F238E27FC236}">
                <a16:creationId xmlns:a16="http://schemas.microsoft.com/office/drawing/2014/main" id="{3A0627C0-C5F0-6AB7-EBFC-A12A81FEEAA7}"/>
              </a:ext>
            </a:extLst>
          </p:cNvPr>
          <p:cNvSpPr txBox="1"/>
          <p:nvPr/>
        </p:nvSpPr>
        <p:spPr>
          <a:xfrm>
            <a:off x="141961" y="139400"/>
            <a:ext cx="289127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Glyma.18G025200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F0179F-F059-7B96-AB00-90B5E04A564F}"/>
              </a:ext>
            </a:extLst>
          </p:cNvPr>
          <p:cNvSpPr txBox="1"/>
          <p:nvPr/>
        </p:nvSpPr>
        <p:spPr>
          <a:xfrm>
            <a:off x="-83645" y="6133825"/>
            <a:ext cx="4253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Functionally validates in 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Glycine max</a:t>
            </a:r>
          </a:p>
        </p:txBody>
      </p:sp>
      <p:pic>
        <p:nvPicPr>
          <p:cNvPr id="8" name="Picture 7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FF3A3D25-11A7-32BC-605A-1504CAD99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1" y="879844"/>
            <a:ext cx="4205179" cy="457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23894" y="2321169"/>
            <a:ext cx="3782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Soybean gene previously functionally validated as root hair-specific (Qiao et al. 2017)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 txBox="1">
            <a:spLocks/>
          </p:cNvSpPr>
          <p:nvPr/>
        </p:nvSpPr>
        <p:spPr>
          <a:xfrm>
            <a:off x="9296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fld id="{00000000-1234-1234-1234-12341234123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8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537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8F1451-679F-449A-99E0-9E639B75E35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35767" y="636473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b="1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Glyma.05G157400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" name="Google Shape;413;p17">
            <a:extLst>
              <a:ext uri="{FF2B5EF4-FFF2-40B4-BE49-F238E27FC236}">
                <a16:creationId xmlns:a16="http://schemas.microsoft.com/office/drawing/2014/main" id="{3A0627C0-C5F0-6AB7-EBFC-A12A81FEEAA7}"/>
              </a:ext>
            </a:extLst>
          </p:cNvPr>
          <p:cNvSpPr txBox="1"/>
          <p:nvPr/>
        </p:nvSpPr>
        <p:spPr>
          <a:xfrm>
            <a:off x="141961" y="139400"/>
            <a:ext cx="289127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Glyma.05G157400</a:t>
            </a:r>
            <a:endParaRPr kumimoji="0" lang="en-US" sz="18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F0179F-F059-7B96-AB00-90B5E04A564F}"/>
              </a:ext>
            </a:extLst>
          </p:cNvPr>
          <p:cNvSpPr txBox="1"/>
          <p:nvPr/>
        </p:nvSpPr>
        <p:spPr>
          <a:xfrm>
            <a:off x="-83645" y="6133825"/>
            <a:ext cx="4253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Functionally validates in 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Glycine max</a:t>
            </a:r>
          </a:p>
        </p:txBody>
      </p:sp>
      <p:pic>
        <p:nvPicPr>
          <p:cNvPr id="6" name="Picture 5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33D75973-AA90-9A58-4EDD-3D75F97F9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23" y="909723"/>
            <a:ext cx="4021511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23894" y="2321169"/>
            <a:ext cx="3782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Soybean gene previously functionally validated as root hair-specific (Qiao et al. 2017)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 txBox="1">
            <a:spLocks/>
          </p:cNvSpPr>
          <p:nvPr/>
        </p:nvSpPr>
        <p:spPr>
          <a:xfrm>
            <a:off x="9296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fld id="{00000000-1234-1234-1234-12341234123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9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6427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9C15549A68504EA1C068718A5D5B9E" ma:contentTypeVersion="12" ma:contentTypeDescription="Create a new document." ma:contentTypeScope="" ma:versionID="2362a6ae46f0f0bbb22c173fd8dd644e">
  <xsd:schema xmlns:xsd="http://www.w3.org/2001/XMLSchema" xmlns:xs="http://www.w3.org/2001/XMLSchema" xmlns:p="http://schemas.microsoft.com/office/2006/metadata/properties" xmlns:ns3="6f1216a1-72bd-45c8-82bd-944f82dcced4" xmlns:ns4="ea3bd3bc-ff2f-4d40-b22c-8968103f3d63" targetNamespace="http://schemas.microsoft.com/office/2006/metadata/properties" ma:root="true" ma:fieldsID="3a98d56e4f468e769a8fe610855bb9f4" ns3:_="" ns4:_="">
    <xsd:import namespace="6f1216a1-72bd-45c8-82bd-944f82dcced4"/>
    <xsd:import namespace="ea3bd3bc-ff2f-4d40-b22c-8968103f3d6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1216a1-72bd-45c8-82bd-944f82dcce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3bd3bc-ff2f-4d40-b22c-8968103f3d6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06729B7-CAAC-43FD-9DEA-2E928AEE40B7}">
  <ds:schemaRefs>
    <ds:schemaRef ds:uri="6f1216a1-72bd-45c8-82bd-944f82dcced4"/>
    <ds:schemaRef ds:uri="ea3bd3bc-ff2f-4d40-b22c-8968103f3d6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7190A94-ACF6-4176-8491-E9F50DF7328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DADFEE-0D67-4E31-A2DC-419C510B0612}">
  <ds:schemaRefs>
    <ds:schemaRef ds:uri="6f1216a1-72bd-45c8-82bd-944f82dcced4"/>
    <ds:schemaRef ds:uri="ea3bd3bc-ff2f-4d40-b22c-8968103f3d6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1793</TotalTime>
  <Words>942</Words>
  <Application>Microsoft Office PowerPoint</Application>
  <PresentationFormat>Widescreen</PresentationFormat>
  <Paragraphs>165</Paragraphs>
  <Slides>34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Times New Roman</vt:lpstr>
      <vt:lpstr>Office Theme</vt:lpstr>
      <vt:lpstr>Molecular Cartography Master List</vt:lpstr>
      <vt:lpstr>Molecular Cartography Master List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Sutton Tennant</dc:creator>
  <cp:lastModifiedBy>Marc Libault</cp:lastModifiedBy>
  <cp:revision>22</cp:revision>
  <dcterms:created xsi:type="dcterms:W3CDTF">2022-02-03T20:34:23Z</dcterms:created>
  <dcterms:modified xsi:type="dcterms:W3CDTF">2023-04-17T17:35:58Z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0x010100509C15549A68504EA1C068718A5D5B9E</vt:lpwstr>
  </property>
</Properties>
</file>