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2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57" r:id="rId3"/>
  </p:sldIdLst>
  <p:sldSz cx="12192000" cy="6858000"/>
  <p:notesSz cx="6858000" cy="9144000"/>
  <p:custDataLst>
    <p:tags r:id="rId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8C8C"/>
    <a:srgbClr val="E17675"/>
    <a:srgbClr val="CBE8F7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96"/>
        <p:guide pos="383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gs" Target="tags/tag64.xml"/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63.xml"/><Relationship Id="rId2" Type="http://schemas.openxmlformats.org/officeDocument/2006/relationships/image" Target="../media/image2.sv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圆角矩形 29"/>
          <p:cNvSpPr/>
          <p:nvPr/>
        </p:nvSpPr>
        <p:spPr>
          <a:xfrm>
            <a:off x="1610360" y="1427480"/>
            <a:ext cx="8970645" cy="3743960"/>
          </a:xfrm>
          <a:prstGeom prst="roundRect">
            <a:avLst/>
          </a:prstGeom>
          <a:gradFill>
            <a:gsLst>
              <a:gs pos="0">
                <a:schemeClr val="accent5">
                  <a:lumMod val="0"/>
                  <a:lumOff val="100000"/>
                </a:schemeClr>
              </a:gs>
              <a:gs pos="99000">
                <a:schemeClr val="accent5">
                  <a:lumMod val="0"/>
                  <a:lumOff val="100000"/>
                </a:schemeClr>
              </a:gs>
              <a:gs pos="52000">
                <a:schemeClr val="accent2">
                  <a:lumMod val="40000"/>
                  <a:lumOff val="60000"/>
                </a:schemeClr>
              </a:gs>
            </a:gsLst>
            <a:lin ang="5400000" scaled="0"/>
          </a:gradFill>
          <a:ln w="28575"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1927225" y="4184015"/>
            <a:ext cx="14827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zh-CN" b="1"/>
              <a:t>Wild type</a:t>
            </a:r>
            <a:endParaRPr lang="en-US" altLang="zh-CN" b="1"/>
          </a:p>
        </p:txBody>
      </p:sp>
      <p:grpSp>
        <p:nvGrpSpPr>
          <p:cNvPr id="12" name="组合 11"/>
          <p:cNvGrpSpPr/>
          <p:nvPr/>
        </p:nvGrpSpPr>
        <p:grpSpPr>
          <a:xfrm>
            <a:off x="3416300" y="2864485"/>
            <a:ext cx="2162810" cy="642620"/>
            <a:chOff x="3346" y="4509"/>
            <a:chExt cx="3406" cy="1012"/>
          </a:xfrm>
        </p:grpSpPr>
        <p:cxnSp>
          <p:nvCxnSpPr>
            <p:cNvPr id="11" name="直接连接符 10"/>
            <p:cNvCxnSpPr/>
            <p:nvPr/>
          </p:nvCxnSpPr>
          <p:spPr>
            <a:xfrm flipV="1">
              <a:off x="3645" y="5235"/>
              <a:ext cx="2865" cy="25"/>
            </a:xfrm>
            <a:prstGeom prst="line">
              <a:avLst/>
            </a:prstGeom>
            <a:ln w="38100">
              <a:headEnd type="none"/>
              <a:tailEnd type="triangle" w="med" len="med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文本框 13"/>
            <p:cNvSpPr txBox="1"/>
            <p:nvPr/>
          </p:nvSpPr>
          <p:spPr>
            <a:xfrm>
              <a:off x="3346" y="4509"/>
              <a:ext cx="3406" cy="101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algn="ctr"/>
              <a:r>
                <a:rPr lang="en-US" altLang="zh-CN" b="1"/>
                <a:t>FEN1 KD or </a:t>
              </a:r>
              <a:endParaRPr lang="en-US" altLang="zh-CN" b="1"/>
            </a:p>
            <a:p>
              <a:pPr algn="ctr"/>
              <a:endParaRPr lang="en-US" altLang="zh-CN" b="1"/>
            </a:p>
            <a:p>
              <a:pPr algn="ctr"/>
              <a:r>
                <a:rPr lang="en-US" altLang="zh-CN" b="1"/>
                <a:t>SC13 treatment</a:t>
              </a:r>
              <a:endParaRPr lang="en-US" altLang="zh-CN" b="1"/>
            </a:p>
          </p:txBody>
        </p:sp>
      </p:grpSp>
      <p:sp>
        <p:nvSpPr>
          <p:cNvPr id="74" name="文本框 73"/>
          <p:cNvSpPr txBox="1"/>
          <p:nvPr/>
        </p:nvSpPr>
        <p:spPr>
          <a:xfrm>
            <a:off x="8248015" y="4184015"/>
            <a:ext cx="204787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buClrTx/>
              <a:buSzTx/>
              <a:buFontTx/>
            </a:pPr>
            <a:r>
              <a:rPr lang="en-US" altLang="zh-CN" b="1"/>
              <a:t>Cell apoptosis</a:t>
            </a:r>
            <a:endParaRPr lang="en-US" altLang="zh-CN" b="1"/>
          </a:p>
        </p:txBody>
      </p:sp>
      <p:grpSp>
        <p:nvGrpSpPr>
          <p:cNvPr id="21" name="组合 20"/>
          <p:cNvGrpSpPr/>
          <p:nvPr/>
        </p:nvGrpSpPr>
        <p:grpSpPr>
          <a:xfrm>
            <a:off x="8402320" y="2416175"/>
            <a:ext cx="1512000" cy="1476000"/>
            <a:chOff x="12056" y="4250"/>
            <a:chExt cx="2166" cy="1940"/>
          </a:xfrm>
        </p:grpSpPr>
        <p:grpSp>
          <p:nvGrpSpPr>
            <p:cNvPr id="62" name="组合 61"/>
            <p:cNvGrpSpPr/>
            <p:nvPr/>
          </p:nvGrpSpPr>
          <p:grpSpPr>
            <a:xfrm rot="0">
              <a:off x="12056" y="4250"/>
              <a:ext cx="2167" cy="1668"/>
              <a:chOff x="16546" y="4381"/>
              <a:chExt cx="2167" cy="1668"/>
            </a:xfrm>
          </p:grpSpPr>
          <p:sp>
            <p:nvSpPr>
              <p:cNvPr id="60" name="任意多边形 59"/>
              <p:cNvSpPr/>
              <p:nvPr/>
            </p:nvSpPr>
            <p:spPr>
              <a:xfrm>
                <a:off x="16546" y="4381"/>
                <a:ext cx="2167" cy="1668"/>
              </a:xfrm>
              <a:custGeom>
                <a:avLst/>
                <a:gdLst>
                  <a:gd name="connsiteX0" fmla="*/ 754 w 2167"/>
                  <a:gd name="connsiteY0" fmla="*/ 836 h 1667"/>
                  <a:gd name="connsiteX1" fmla="*/ 1084 w 2167"/>
                  <a:gd name="connsiteY1" fmla="*/ 0 h 1667"/>
                  <a:gd name="connsiteX2" fmla="*/ 1670 w 2167"/>
                  <a:gd name="connsiteY2" fmla="*/ 641 h 1667"/>
                  <a:gd name="connsiteX3" fmla="*/ 2143 w 2167"/>
                  <a:gd name="connsiteY3" fmla="*/ 1601 h 1667"/>
                  <a:gd name="connsiteX4" fmla="*/ 1640 w 2167"/>
                  <a:gd name="connsiteY4" fmla="*/ 1491 h 1667"/>
                  <a:gd name="connsiteX5" fmla="*/ 7 w 2167"/>
                  <a:gd name="connsiteY5" fmla="*/ 1407 h 1667"/>
                  <a:gd name="connsiteX6" fmla="*/ 754 w 2167"/>
                  <a:gd name="connsiteY6" fmla="*/ 836 h 16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167" h="1668">
                    <a:moveTo>
                      <a:pt x="754" y="836"/>
                    </a:moveTo>
                    <a:cubicBezTo>
                      <a:pt x="1100" y="662"/>
                      <a:pt x="908" y="90"/>
                      <a:pt x="1084" y="0"/>
                    </a:cubicBezTo>
                    <a:cubicBezTo>
                      <a:pt x="1422" y="0"/>
                      <a:pt x="1613" y="56"/>
                      <a:pt x="1670" y="641"/>
                    </a:cubicBezTo>
                    <a:cubicBezTo>
                      <a:pt x="1732" y="1278"/>
                      <a:pt x="2290" y="1120"/>
                      <a:pt x="2143" y="1601"/>
                    </a:cubicBezTo>
                    <a:cubicBezTo>
                      <a:pt x="2100" y="1711"/>
                      <a:pt x="1805" y="1692"/>
                      <a:pt x="1640" y="1491"/>
                    </a:cubicBezTo>
                    <a:cubicBezTo>
                      <a:pt x="1202" y="1053"/>
                      <a:pt x="110" y="1742"/>
                      <a:pt x="7" y="1407"/>
                    </a:cubicBezTo>
                    <a:cubicBezTo>
                      <a:pt x="-75" y="1139"/>
                      <a:pt x="625" y="957"/>
                      <a:pt x="754" y="836"/>
                    </a:cubicBezTo>
                    <a:close/>
                  </a:path>
                </a:pathLst>
              </a:custGeom>
              <a:solidFill>
                <a:srgbClr val="C4E0DC"/>
              </a:solidFill>
              <a:ln>
                <a:solidFill>
                  <a:srgbClr val="63ADA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61" name="任意多边形 60"/>
              <p:cNvSpPr/>
              <p:nvPr/>
            </p:nvSpPr>
            <p:spPr>
              <a:xfrm>
                <a:off x="17650" y="5167"/>
                <a:ext cx="384" cy="230"/>
              </a:xfrm>
              <a:custGeom>
                <a:avLst/>
                <a:gdLst>
                  <a:gd name="connsiteX0" fmla="*/ 0 w 362"/>
                  <a:gd name="connsiteY0" fmla="*/ 173 h 229"/>
                  <a:gd name="connsiteX1" fmla="*/ 224 w 362"/>
                  <a:gd name="connsiteY1" fmla="*/ 1 h 229"/>
                  <a:gd name="connsiteX2" fmla="*/ 362 w 362"/>
                  <a:gd name="connsiteY2" fmla="*/ 113 h 229"/>
                  <a:gd name="connsiteX3" fmla="*/ 254 w 362"/>
                  <a:gd name="connsiteY3" fmla="*/ 165 h 229"/>
                  <a:gd name="connsiteX4" fmla="*/ 0 w 362"/>
                  <a:gd name="connsiteY4" fmla="*/ 173 h 2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62" h="230">
                    <a:moveTo>
                      <a:pt x="0" y="173"/>
                    </a:moveTo>
                    <a:cubicBezTo>
                      <a:pt x="0" y="41"/>
                      <a:pt x="175" y="1"/>
                      <a:pt x="224" y="1"/>
                    </a:cubicBezTo>
                    <a:cubicBezTo>
                      <a:pt x="273" y="1"/>
                      <a:pt x="362" y="-19"/>
                      <a:pt x="362" y="113"/>
                    </a:cubicBezTo>
                    <a:cubicBezTo>
                      <a:pt x="362" y="245"/>
                      <a:pt x="303" y="165"/>
                      <a:pt x="254" y="165"/>
                    </a:cubicBezTo>
                    <a:cubicBezTo>
                      <a:pt x="205" y="165"/>
                      <a:pt x="0" y="305"/>
                      <a:pt x="0" y="173"/>
                    </a:cubicBezTo>
                    <a:close/>
                  </a:path>
                </a:pathLst>
              </a:custGeom>
              <a:solidFill>
                <a:srgbClr val="539D95"/>
              </a:solidFill>
              <a:ln>
                <a:solidFill>
                  <a:srgbClr val="539D9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12301" y="4744"/>
              <a:ext cx="1891" cy="1446"/>
              <a:chOff x="12301" y="4744"/>
              <a:chExt cx="1891" cy="1446"/>
            </a:xfrm>
          </p:grpSpPr>
          <p:sp>
            <p:nvSpPr>
              <p:cNvPr id="4" name="椭圆 3"/>
              <p:cNvSpPr/>
              <p:nvPr/>
            </p:nvSpPr>
            <p:spPr>
              <a:xfrm rot="1920000">
                <a:off x="13904" y="5009"/>
                <a:ext cx="289" cy="352"/>
              </a:xfrm>
              <a:prstGeom prst="ellipse">
                <a:avLst/>
              </a:prstGeom>
              <a:solidFill>
                <a:srgbClr val="C4E0DC"/>
              </a:solidFill>
              <a:ln>
                <a:solidFill>
                  <a:srgbClr val="63ADA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76" name="椭圆 75"/>
              <p:cNvSpPr/>
              <p:nvPr/>
            </p:nvSpPr>
            <p:spPr>
              <a:xfrm>
                <a:off x="12561" y="4791"/>
                <a:ext cx="227" cy="227"/>
              </a:xfrm>
              <a:prstGeom prst="ellipse">
                <a:avLst/>
              </a:prstGeom>
              <a:solidFill>
                <a:srgbClr val="C4E0DC"/>
              </a:solidFill>
              <a:ln>
                <a:solidFill>
                  <a:srgbClr val="63ADA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77" name="椭圆 76"/>
              <p:cNvSpPr/>
              <p:nvPr/>
            </p:nvSpPr>
            <p:spPr>
              <a:xfrm rot="960000">
                <a:off x="12976" y="5662"/>
                <a:ext cx="504" cy="529"/>
              </a:xfrm>
              <a:prstGeom prst="ellipse">
                <a:avLst/>
              </a:prstGeom>
              <a:solidFill>
                <a:srgbClr val="C4E0DC"/>
              </a:solidFill>
              <a:ln>
                <a:solidFill>
                  <a:srgbClr val="63ADA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78" name="任意多边形 77"/>
              <p:cNvSpPr/>
              <p:nvPr/>
            </p:nvSpPr>
            <p:spPr>
              <a:xfrm rot="2760000">
                <a:off x="13329" y="5023"/>
                <a:ext cx="257" cy="172"/>
              </a:xfrm>
              <a:custGeom>
                <a:avLst/>
                <a:gdLst>
                  <a:gd name="connsiteX0" fmla="*/ 97 w 257"/>
                  <a:gd name="connsiteY0" fmla="*/ 15 h 172"/>
                  <a:gd name="connsiteX1" fmla="*/ 150 w 257"/>
                  <a:gd name="connsiteY1" fmla="*/ 0 h 172"/>
                  <a:gd name="connsiteX2" fmla="*/ 184 w 257"/>
                  <a:gd name="connsiteY2" fmla="*/ 19 h 172"/>
                  <a:gd name="connsiteX3" fmla="*/ 231 w 257"/>
                  <a:gd name="connsiteY3" fmla="*/ 57 h 172"/>
                  <a:gd name="connsiteX4" fmla="*/ 256 w 257"/>
                  <a:gd name="connsiteY4" fmla="*/ 117 h 172"/>
                  <a:gd name="connsiteX5" fmla="*/ 151 w 257"/>
                  <a:gd name="connsiteY5" fmla="*/ 172 h 172"/>
                  <a:gd name="connsiteX6" fmla="*/ 74 w 257"/>
                  <a:gd name="connsiteY6" fmla="*/ 143 h 172"/>
                  <a:gd name="connsiteX7" fmla="*/ 0 w 257"/>
                  <a:gd name="connsiteY7" fmla="*/ 134 h 172"/>
                  <a:gd name="connsiteX8" fmla="*/ 97 w 257"/>
                  <a:gd name="connsiteY8" fmla="*/ 15 h 1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57" h="172">
                    <a:moveTo>
                      <a:pt x="97" y="15"/>
                    </a:moveTo>
                    <a:lnTo>
                      <a:pt x="150" y="0"/>
                    </a:lnTo>
                    <a:lnTo>
                      <a:pt x="184" y="19"/>
                    </a:lnTo>
                    <a:cubicBezTo>
                      <a:pt x="213" y="22"/>
                      <a:pt x="226" y="48"/>
                      <a:pt x="231" y="57"/>
                    </a:cubicBezTo>
                    <a:cubicBezTo>
                      <a:pt x="235" y="67"/>
                      <a:pt x="264" y="100"/>
                      <a:pt x="256" y="117"/>
                    </a:cubicBezTo>
                    <a:cubicBezTo>
                      <a:pt x="256" y="149"/>
                      <a:pt x="167" y="172"/>
                      <a:pt x="151" y="172"/>
                    </a:cubicBezTo>
                    <a:lnTo>
                      <a:pt x="74" y="143"/>
                    </a:lnTo>
                    <a:cubicBezTo>
                      <a:pt x="57" y="143"/>
                      <a:pt x="0" y="165"/>
                      <a:pt x="0" y="134"/>
                    </a:cubicBezTo>
                    <a:cubicBezTo>
                      <a:pt x="0" y="102"/>
                      <a:pt x="80" y="15"/>
                      <a:pt x="97" y="15"/>
                    </a:cubicBezTo>
                    <a:close/>
                  </a:path>
                </a:pathLst>
              </a:custGeom>
              <a:solidFill>
                <a:srgbClr val="E68C8C"/>
              </a:solidFill>
              <a:ln>
                <a:solidFill>
                  <a:srgbClr val="E1767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2" name="椭圆 1"/>
              <p:cNvSpPr/>
              <p:nvPr/>
            </p:nvSpPr>
            <p:spPr>
              <a:xfrm>
                <a:off x="12326" y="4971"/>
                <a:ext cx="227" cy="227"/>
              </a:xfrm>
              <a:prstGeom prst="ellipse">
                <a:avLst/>
              </a:prstGeom>
              <a:solidFill>
                <a:srgbClr val="C4E0DC"/>
              </a:solidFill>
              <a:ln>
                <a:solidFill>
                  <a:srgbClr val="63ADA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3" name="椭圆 2"/>
              <p:cNvSpPr/>
              <p:nvPr/>
            </p:nvSpPr>
            <p:spPr>
              <a:xfrm>
                <a:off x="13839" y="4744"/>
                <a:ext cx="227" cy="227"/>
              </a:xfrm>
              <a:prstGeom prst="ellipse">
                <a:avLst/>
              </a:prstGeom>
              <a:solidFill>
                <a:srgbClr val="C4E0DC"/>
              </a:solidFill>
              <a:ln>
                <a:solidFill>
                  <a:srgbClr val="63ADA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5" name="椭圆 4"/>
              <p:cNvSpPr/>
              <p:nvPr/>
            </p:nvSpPr>
            <p:spPr>
              <a:xfrm>
                <a:off x="12828" y="4855"/>
                <a:ext cx="123" cy="120"/>
              </a:xfrm>
              <a:prstGeom prst="ellipse">
                <a:avLst/>
              </a:prstGeom>
              <a:solidFill>
                <a:srgbClr val="C4E0DC"/>
              </a:solidFill>
              <a:ln>
                <a:solidFill>
                  <a:srgbClr val="63ADA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6" name="椭圆 5"/>
              <p:cNvSpPr/>
              <p:nvPr/>
            </p:nvSpPr>
            <p:spPr>
              <a:xfrm>
                <a:off x="12301" y="4791"/>
                <a:ext cx="123" cy="120"/>
              </a:xfrm>
              <a:prstGeom prst="ellipse">
                <a:avLst/>
              </a:prstGeom>
              <a:solidFill>
                <a:srgbClr val="C4E0DC"/>
              </a:solidFill>
              <a:ln>
                <a:solidFill>
                  <a:srgbClr val="63ADA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13" name="组合 12"/>
          <p:cNvGrpSpPr/>
          <p:nvPr/>
        </p:nvGrpSpPr>
        <p:grpSpPr>
          <a:xfrm>
            <a:off x="1927225" y="2416175"/>
            <a:ext cx="1512000" cy="1476000"/>
            <a:chOff x="813" y="3755"/>
            <a:chExt cx="2654" cy="2638"/>
          </a:xfrm>
        </p:grpSpPr>
        <p:sp>
          <p:nvSpPr>
            <p:cNvPr id="40" name="任意多边形 39"/>
            <p:cNvSpPr/>
            <p:nvPr/>
          </p:nvSpPr>
          <p:spPr>
            <a:xfrm>
              <a:off x="813" y="3755"/>
              <a:ext cx="2655" cy="2639"/>
            </a:xfrm>
            <a:custGeom>
              <a:avLst/>
              <a:gdLst>
                <a:gd name="connsiteX0" fmla="*/ 512 w 1274"/>
                <a:gd name="connsiteY0" fmla="*/ 1 h 1279"/>
                <a:gd name="connsiteX1" fmla="*/ 687 w 1274"/>
                <a:gd name="connsiteY1" fmla="*/ 0 h 1279"/>
                <a:gd name="connsiteX2" fmla="*/ 1274 w 1274"/>
                <a:gd name="connsiteY2" fmla="*/ 646 h 1279"/>
                <a:gd name="connsiteX3" fmla="*/ 752 w 1274"/>
                <a:gd name="connsiteY3" fmla="*/ 1267 h 1279"/>
                <a:gd name="connsiteX4" fmla="*/ 628 w 1274"/>
                <a:gd name="connsiteY4" fmla="*/ 1279 h 1279"/>
                <a:gd name="connsiteX5" fmla="*/ 0 w 1274"/>
                <a:gd name="connsiteY5" fmla="*/ 741 h 1279"/>
                <a:gd name="connsiteX6" fmla="*/ 512 w 1274"/>
                <a:gd name="connsiteY6" fmla="*/ 1 h 1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74" h="1279">
                  <a:moveTo>
                    <a:pt x="512" y="1"/>
                  </a:moveTo>
                  <a:lnTo>
                    <a:pt x="687" y="0"/>
                  </a:lnTo>
                  <a:cubicBezTo>
                    <a:pt x="907" y="0"/>
                    <a:pt x="1274" y="82"/>
                    <a:pt x="1274" y="646"/>
                  </a:cubicBezTo>
                  <a:cubicBezTo>
                    <a:pt x="1274" y="1209"/>
                    <a:pt x="972" y="1267"/>
                    <a:pt x="752" y="1267"/>
                  </a:cubicBezTo>
                  <a:lnTo>
                    <a:pt x="628" y="1279"/>
                  </a:lnTo>
                  <a:cubicBezTo>
                    <a:pt x="408" y="1279"/>
                    <a:pt x="0" y="1305"/>
                    <a:pt x="0" y="741"/>
                  </a:cubicBezTo>
                  <a:cubicBezTo>
                    <a:pt x="0" y="178"/>
                    <a:pt x="292" y="1"/>
                    <a:pt x="512" y="1"/>
                  </a:cubicBezTo>
                  <a:close/>
                </a:path>
              </a:pathLst>
            </a:custGeom>
            <a:solidFill>
              <a:srgbClr val="C4E0DC"/>
            </a:solidFill>
            <a:ln>
              <a:solidFill>
                <a:srgbClr val="63ADA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sp>
          <p:nvSpPr>
            <p:cNvPr id="46" name="椭圆 45"/>
            <p:cNvSpPr/>
            <p:nvPr/>
          </p:nvSpPr>
          <p:spPr>
            <a:xfrm rot="1320000">
              <a:off x="2018" y="4591"/>
              <a:ext cx="1090" cy="1485"/>
            </a:xfrm>
            <a:prstGeom prst="ellipse">
              <a:avLst/>
            </a:prstGeom>
            <a:solidFill>
              <a:srgbClr val="539D95"/>
            </a:solidFill>
            <a:ln>
              <a:solidFill>
                <a:srgbClr val="539D9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  <p:pic>
          <p:nvPicPr>
            <p:cNvPr id="25" name="图片 24" descr="32313535393338373b32313535393434383bc9faceef444e41"/>
            <p:cNvPicPr>
              <a:picLocks noChangeAspect="1"/>
            </p:cNvPicPr>
            <p:nvPr/>
          </p:nvPicPr>
          <p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113" y="4909"/>
              <a:ext cx="850" cy="850"/>
            </a:xfrm>
            <a:prstGeom prst="rect">
              <a:avLst/>
            </a:prstGeom>
          </p:spPr>
        </p:pic>
      </p:grpSp>
      <p:grpSp>
        <p:nvGrpSpPr>
          <p:cNvPr id="50" name="组合 49"/>
          <p:cNvGrpSpPr/>
          <p:nvPr/>
        </p:nvGrpSpPr>
        <p:grpSpPr>
          <a:xfrm rot="0">
            <a:off x="5425440" y="4084955"/>
            <a:ext cx="1751330" cy="467360"/>
            <a:chOff x="8026" y="6360"/>
            <a:chExt cx="2758" cy="736"/>
          </a:xfrm>
        </p:grpSpPr>
        <p:cxnSp>
          <p:nvCxnSpPr>
            <p:cNvPr id="29" name="直接连接符 28"/>
            <p:cNvCxnSpPr/>
            <p:nvPr/>
          </p:nvCxnSpPr>
          <p:spPr>
            <a:xfrm flipH="1" flipV="1">
              <a:off x="10678" y="6360"/>
              <a:ext cx="1" cy="736"/>
            </a:xfrm>
            <a:prstGeom prst="line">
              <a:avLst/>
            </a:prstGeom>
            <a:ln w="38100">
              <a:solidFill>
                <a:srgbClr val="E68C8C"/>
              </a:solidFill>
              <a:headEnd type="none"/>
              <a:tailEnd type="triangle" w="med" len="med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47" name="文本框 46"/>
            <p:cNvSpPr txBox="1"/>
            <p:nvPr/>
          </p:nvSpPr>
          <p:spPr>
            <a:xfrm>
              <a:off x="8026" y="6460"/>
              <a:ext cx="2758" cy="5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ctr"/>
              <a:r>
                <a:rPr lang="en-US" altLang="zh-CN" b="1"/>
                <a:t>DNA damage</a:t>
              </a:r>
              <a:endParaRPr lang="en-US" altLang="zh-CN" b="1"/>
            </a:p>
          </p:txBody>
        </p:sp>
      </p:grpSp>
      <p:sp>
        <p:nvSpPr>
          <p:cNvPr id="49" name="文本框 48"/>
          <p:cNvSpPr txBox="1"/>
          <p:nvPr/>
        </p:nvSpPr>
        <p:spPr>
          <a:xfrm>
            <a:off x="6949440" y="2864485"/>
            <a:ext cx="1298575" cy="39370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altLang="zh-CN" b="1"/>
              <a:t>DTX</a:t>
            </a:r>
            <a:endParaRPr lang="en-US" altLang="zh-CN" b="1"/>
          </a:p>
        </p:txBody>
      </p:sp>
      <p:cxnSp>
        <p:nvCxnSpPr>
          <p:cNvPr id="28" name="直接连接符 27"/>
          <p:cNvCxnSpPr/>
          <p:nvPr/>
        </p:nvCxnSpPr>
        <p:spPr>
          <a:xfrm flipV="1">
            <a:off x="7138035" y="3325495"/>
            <a:ext cx="1044000" cy="1905"/>
          </a:xfrm>
          <a:prstGeom prst="line">
            <a:avLst/>
          </a:prstGeom>
          <a:ln w="38100">
            <a:headEnd type="none"/>
            <a:tailEnd type="triangl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8" name="组合 7"/>
          <p:cNvGrpSpPr/>
          <p:nvPr/>
        </p:nvGrpSpPr>
        <p:grpSpPr>
          <a:xfrm>
            <a:off x="5509260" y="2416175"/>
            <a:ext cx="1511300" cy="1475740"/>
            <a:chOff x="6637" y="3771"/>
            <a:chExt cx="2380" cy="2324"/>
          </a:xfrm>
        </p:grpSpPr>
        <p:grpSp>
          <p:nvGrpSpPr>
            <p:cNvPr id="15" name="组合 14"/>
            <p:cNvGrpSpPr/>
            <p:nvPr/>
          </p:nvGrpSpPr>
          <p:grpSpPr>
            <a:xfrm>
              <a:off x="6637" y="3771"/>
              <a:ext cx="2381" cy="2324"/>
              <a:chOff x="813" y="3755"/>
              <a:chExt cx="2654" cy="2638"/>
            </a:xfrm>
          </p:grpSpPr>
          <p:sp>
            <p:nvSpPr>
              <p:cNvPr id="17" name="任意多边形 16"/>
              <p:cNvSpPr/>
              <p:nvPr/>
            </p:nvSpPr>
            <p:spPr>
              <a:xfrm>
                <a:off x="813" y="3755"/>
                <a:ext cx="2655" cy="2639"/>
              </a:xfrm>
              <a:custGeom>
                <a:avLst/>
                <a:gdLst>
                  <a:gd name="connsiteX0" fmla="*/ 512 w 1274"/>
                  <a:gd name="connsiteY0" fmla="*/ 1 h 1279"/>
                  <a:gd name="connsiteX1" fmla="*/ 687 w 1274"/>
                  <a:gd name="connsiteY1" fmla="*/ 0 h 1279"/>
                  <a:gd name="connsiteX2" fmla="*/ 1274 w 1274"/>
                  <a:gd name="connsiteY2" fmla="*/ 646 h 1279"/>
                  <a:gd name="connsiteX3" fmla="*/ 752 w 1274"/>
                  <a:gd name="connsiteY3" fmla="*/ 1267 h 1279"/>
                  <a:gd name="connsiteX4" fmla="*/ 628 w 1274"/>
                  <a:gd name="connsiteY4" fmla="*/ 1279 h 1279"/>
                  <a:gd name="connsiteX5" fmla="*/ 0 w 1274"/>
                  <a:gd name="connsiteY5" fmla="*/ 741 h 1279"/>
                  <a:gd name="connsiteX6" fmla="*/ 512 w 1274"/>
                  <a:gd name="connsiteY6" fmla="*/ 1 h 12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274" h="1279">
                    <a:moveTo>
                      <a:pt x="512" y="1"/>
                    </a:moveTo>
                    <a:lnTo>
                      <a:pt x="687" y="0"/>
                    </a:lnTo>
                    <a:cubicBezTo>
                      <a:pt x="907" y="0"/>
                      <a:pt x="1274" y="82"/>
                      <a:pt x="1274" y="646"/>
                    </a:cubicBezTo>
                    <a:cubicBezTo>
                      <a:pt x="1274" y="1209"/>
                      <a:pt x="972" y="1267"/>
                      <a:pt x="752" y="1267"/>
                    </a:cubicBezTo>
                    <a:lnTo>
                      <a:pt x="628" y="1279"/>
                    </a:lnTo>
                    <a:cubicBezTo>
                      <a:pt x="408" y="1279"/>
                      <a:pt x="0" y="1305"/>
                      <a:pt x="0" y="741"/>
                    </a:cubicBezTo>
                    <a:cubicBezTo>
                      <a:pt x="0" y="178"/>
                      <a:pt x="292" y="1"/>
                      <a:pt x="512" y="1"/>
                    </a:cubicBezTo>
                    <a:close/>
                  </a:path>
                </a:pathLst>
              </a:custGeom>
              <a:solidFill>
                <a:srgbClr val="C4E0DC"/>
              </a:solidFill>
              <a:ln>
                <a:solidFill>
                  <a:srgbClr val="63ADA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18" name="椭圆 17"/>
              <p:cNvSpPr/>
              <p:nvPr/>
            </p:nvSpPr>
            <p:spPr>
              <a:xfrm rot="1320000">
                <a:off x="2018" y="4591"/>
                <a:ext cx="1090" cy="1485"/>
              </a:xfrm>
              <a:prstGeom prst="ellipse">
                <a:avLst/>
              </a:prstGeom>
              <a:solidFill>
                <a:srgbClr val="539D95"/>
              </a:solidFill>
              <a:ln>
                <a:solidFill>
                  <a:srgbClr val="539D9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pic>
            <p:nvPicPr>
              <p:cNvPr id="24" name="图片 23" descr="32313535393338373b32313535393434383bc9faceef444e41"/>
              <p:cNvPicPr>
                <a:picLocks noChangeAspect="1"/>
              </p:cNvPicPr>
              <p:nvPr/>
            </p:nvPicPr>
            <p:blipFill>
              <a:blip r:embed="rId1"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p:blipFill>
            <p:spPr>
              <a:xfrm>
                <a:off x="2113" y="4909"/>
                <a:ext cx="850" cy="850"/>
              </a:xfrm>
              <a:prstGeom prst="rect">
                <a:avLst/>
              </a:prstGeom>
            </p:spPr>
          </p:pic>
        </p:grpSp>
        <p:sp>
          <p:nvSpPr>
            <p:cNvPr id="7" name="爆炸形 1 6"/>
            <p:cNvSpPr/>
            <p:nvPr/>
          </p:nvSpPr>
          <p:spPr>
            <a:xfrm>
              <a:off x="7940" y="4894"/>
              <a:ext cx="280" cy="260"/>
            </a:xfrm>
            <a:prstGeom prst="irregularSeal1">
              <a:avLst/>
            </a:prstGeom>
            <a:solidFill>
              <a:srgbClr val="E68C8C"/>
            </a:solidFill>
            <a:ln>
              <a:solidFill>
                <a:srgbClr val="E1767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/>
            </a:p>
          </p:txBody>
        </p:sp>
      </p:grpSp>
    </p:spTree>
    <p:custDataLst>
      <p:tags r:id="rId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p="http://schemas.openxmlformats.org/presentationml/2006/main">
  <p:tag name="KSO_WPP_MARK_KEY" val="331edf02-d485-4672-8043-2d19a1501c4b"/>
  <p:tag name="COMMONDATA" val="eyJoZGlkIjoiNjYzODNjMGI2OGMwMmM2YzkyODdiNmY1OTY5ZGEzZmEifQ==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</Words>
  <Application>WPS 演示</Application>
  <PresentationFormat>宽屏</PresentationFormat>
  <Paragraphs>12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Office 主题​​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とつか みなみ✨</cp:lastModifiedBy>
  <cp:revision>164</cp:revision>
  <dcterms:created xsi:type="dcterms:W3CDTF">2019-06-19T02:08:00Z</dcterms:created>
  <dcterms:modified xsi:type="dcterms:W3CDTF">2022-11-07T13:12:46Z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2052-11.1.0.12763</vt:lpwstr>
  </property>
  <property fmtid="{D5CDD505-2E9C-101B-9397-08002B2CF9AE}" pid="3" name="ICV">
    <vt:lpwstr>E7EDFBA907E14880967E9DA5C2484E50</vt:lpwstr>
  </property>
</Properties>
</file>