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1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662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ioka Ryohei" userId="7e8b618b15cf52c5" providerId="LiveId" clId="{7FA285D2-D77F-4925-8269-27ADF44112E9}"/>
    <pc:docChg chg="modSld">
      <pc:chgData name="Norioka Ryohei" userId="7e8b618b15cf52c5" providerId="LiveId" clId="{7FA285D2-D77F-4925-8269-27ADF44112E9}" dt="2021-02-24T06:24:10.070" v="3" actId="20577"/>
      <pc:docMkLst>
        <pc:docMk/>
      </pc:docMkLst>
      <pc:sldChg chg="modSp mod">
        <pc:chgData name="Norioka Ryohei" userId="7e8b618b15cf52c5" providerId="LiveId" clId="{7FA285D2-D77F-4925-8269-27ADF44112E9}" dt="2021-02-24T06:24:10.070" v="3" actId="20577"/>
        <pc:sldMkLst>
          <pc:docMk/>
          <pc:sldMk cId="1567232843" sldId="256"/>
        </pc:sldMkLst>
        <pc:spChg chg="mod">
          <ac:chgData name="Norioka Ryohei" userId="7e8b618b15cf52c5" providerId="LiveId" clId="{7FA285D2-D77F-4925-8269-27ADF44112E9}" dt="2021-02-24T06:24:10.070" v="3" actId="20577"/>
          <ac:spMkLst>
            <pc:docMk/>
            <pc:sldMk cId="1567232843" sldId="256"/>
            <ac:spMk id="4" creationId="{B0801BFD-E392-4EE6-99AA-B1E1E4806B8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28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148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57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547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13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431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7927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90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254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651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99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4130D-CE4D-4955-A381-4F3239B0E237}" type="datetimeFigureOut">
              <a:rPr kumimoji="1" lang="ja-JP" altLang="en-US" smtClean="0"/>
              <a:t>2021/2/27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20B80-1A9F-447D-9A3C-CA0D867A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261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8E1C50E-AB6A-4798-BFCF-EE36AE896CD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526635"/>
            <a:ext cx="6400417" cy="410755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0801BFD-E392-4EE6-99AA-B1E1E4806B86}"/>
              </a:ext>
            </a:extLst>
          </p:cNvPr>
          <p:cNvSpPr txBox="1"/>
          <p:nvPr/>
        </p:nvSpPr>
        <p:spPr>
          <a:xfrm>
            <a:off x="803435" y="4774747"/>
            <a:ext cx="5459506" cy="4866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</a:pPr>
            <a:r>
              <a:rPr lang="ja-JP" altLang="ja-JP" sz="1200" b="1" kern="100" dirty="0">
                <a:effectLst/>
                <a:latin typeface="游明朝" panose="02020400000000000000" pitchFamily="18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Supplementary Fig. 1. </a:t>
            </a:r>
            <a:endParaRPr lang="ja-JP" alt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Midbrain atrophy related to parkinsonism in a non-coding </a:t>
            </a:r>
            <a:r>
              <a:rPr lang="en-US" altLang="ja-JP" sz="105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repeat</a:t>
            </a:r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expansion disorder: five cases of spinocerebellar ataxia type 31 with nigrostriatal dopaminergic dysfunction</a:t>
            </a:r>
            <a:endParaRPr lang="ja-JP" altLang="ja-JP" sz="1050" kern="100" dirty="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ja-JP" sz="105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Cerebellum</a:t>
            </a:r>
            <a:r>
              <a:rPr lang="ja-JP" altLang="en-US" sz="105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&amp;</a:t>
            </a:r>
            <a:r>
              <a:rPr lang="ja-JP" altLang="en-US" sz="105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Ataxias</a:t>
            </a:r>
            <a:endParaRPr lang="ja-JP" altLang="ja-JP" sz="1050" kern="100" dirty="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ja-JP" sz="1050" kern="1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Ryohei</a:t>
            </a:r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Norioka</a:t>
            </a:r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, </a:t>
            </a:r>
            <a:r>
              <a:rPr lang="en-US" altLang="ja-JP" sz="1050" kern="1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Keizo</a:t>
            </a:r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Sugaya</a:t>
            </a:r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, Aki Murayama, </a:t>
            </a:r>
            <a:r>
              <a:rPr lang="en-US" altLang="ja-JP" sz="1050" kern="1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Tomoya</a:t>
            </a:r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Kawazoe, </a:t>
            </a:r>
            <a:r>
              <a:rPr lang="en-US" altLang="ja-JP" sz="1050" kern="1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Shinsuke</a:t>
            </a:r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Tobisawa</a:t>
            </a:r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, Akihiro </a:t>
            </a:r>
            <a:r>
              <a:rPr lang="en-US" altLang="ja-JP" sz="1050" kern="100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Kawata</a:t>
            </a:r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, Kazushi Takahashi</a:t>
            </a:r>
            <a:endParaRPr lang="ja-JP" altLang="ja-JP" sz="1050" kern="100" dirty="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Department of Neurology, Tokyo Metropolitan Neurological Hospital</a:t>
            </a:r>
            <a:endParaRPr lang="ja-JP" altLang="ja-JP" sz="1050" kern="100" dirty="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en-US" altLang="ja-JP" sz="105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Email: Keizo_Sugaya@member.metro.tokyo.jp</a:t>
            </a:r>
            <a:endParaRPr lang="ja-JP" altLang="ja-JP" sz="1050" kern="100" dirty="0">
              <a:effectLst/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ja-JP" altLang="ja-JP" sz="1200" b="1" kern="100" dirty="0">
                <a:effectLst/>
                <a:latin typeface="游明朝" panose="02020400000000000000" pitchFamily="18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Linear regression analysis comparing disease duration and </a:t>
            </a:r>
            <a:r>
              <a:rPr lang="en-US" altLang="ja-JP" sz="1200" b="1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topographical</a:t>
            </a:r>
            <a:r>
              <a:rPr lang="ja-JP" altLang="ja-JP" sz="1200" b="1" kern="100" dirty="0">
                <a:effectLst/>
                <a:latin typeface="游明朝" panose="02020400000000000000" pitchFamily="18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atrophy on midline sagittal images</a:t>
            </a:r>
            <a:r>
              <a:rPr lang="ja-JP" altLang="ja-JP" sz="1200" kern="100" dirty="0">
                <a:effectLst/>
                <a:latin typeface="游明朝" panose="02020400000000000000" pitchFamily="18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ja-JP" alt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ja-JP" altLang="ja-JP" sz="1200" kern="100" dirty="0">
                <a:effectLst/>
                <a:latin typeface="游明朝" panose="02020400000000000000" pitchFamily="18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Closed triangle: linear relationship between disease duration at MRI acquisition and C/P area ratio (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coefficient of determination,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R</a:t>
            </a:r>
            <a:r>
              <a:rPr lang="en-US" altLang="ja-JP" sz="1200" baseline="300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2 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= 0.305,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p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 = 0.014</a:t>
            </a:r>
            <a:r>
              <a:rPr lang="ja-JP" altLang="ja-JP" sz="1200" kern="100" dirty="0">
                <a:effectLst/>
                <a:latin typeface="游明朝" panose="02020400000000000000" pitchFamily="18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). Closed circle: linear relationship between disease duration at MRI acquisition and M/P area ratio (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R</a:t>
            </a:r>
            <a:r>
              <a:rPr lang="en-US" altLang="ja-JP" sz="1200" baseline="300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 = 0.157, </a:t>
            </a:r>
            <a:r>
              <a:rPr lang="en-US" altLang="ja-JP" sz="12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p</a:t>
            </a:r>
            <a:r>
              <a:rPr lang="en-US" altLang="ja-JP" sz="12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 = 0.093</a:t>
            </a:r>
            <a:r>
              <a:rPr lang="ja-JP" altLang="ja-JP" sz="1200" kern="100" dirty="0">
                <a:effectLst/>
                <a:latin typeface="游明朝" panose="02020400000000000000" pitchFamily="18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). Black arrow shows each patient in the NSDD(+) group. C/P, cerebellum-to-pons; M/P, midbrain-to-pons; NSDD, 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nigrostriatal dopaminergic dysfunction; </a:t>
            </a:r>
            <a:r>
              <a:rPr lang="ja-JP" altLang="ja-JP" sz="1200" kern="100" dirty="0">
                <a:effectLst/>
                <a:latin typeface="游明朝" panose="02020400000000000000" pitchFamily="18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NSDD(+), SCA31 with NSDD; SCA31, spinocerebellar ataxia type 31 </a:t>
            </a:r>
            <a:endParaRPr lang="ja-JP" alt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232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197</Words>
  <Application>Microsoft Office PowerPoint</Application>
  <PresentationFormat>A4 210 x 297 mm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菅谷 慶三</dc:creator>
  <cp:lastModifiedBy>菅谷 慶三</cp:lastModifiedBy>
  <cp:revision>6</cp:revision>
  <cp:lastPrinted>2020-10-29T21:36:46Z</cp:lastPrinted>
  <dcterms:created xsi:type="dcterms:W3CDTF">2020-10-24T09:21:11Z</dcterms:created>
  <dcterms:modified xsi:type="dcterms:W3CDTF">2021-02-26T17:52:56Z</dcterms:modified>
</cp:coreProperties>
</file>