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 autoAdjust="0"/>
    <p:restoredTop sz="91603" autoAdjust="0"/>
  </p:normalViewPr>
  <p:slideViewPr>
    <p:cSldViewPr snapToGrid="0">
      <p:cViewPr varScale="1">
        <p:scale>
          <a:sx n="84" d="100"/>
          <a:sy n="84" d="100"/>
        </p:scale>
        <p:origin x="614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ancesco\Desktop\AK_Haliotis\Main_text_v.1\S_Tab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Sheet1!$G$2</c:f>
              <c:strCache>
                <c:ptCount val="1"/>
                <c:pt idx="0">
                  <c:v>ave_Chao1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Sheet1!$H$4:$I$4</c:f>
                <c:numCache>
                  <c:formatCode>General</c:formatCode>
                  <c:ptCount val="2"/>
                  <c:pt idx="0">
                    <c:v>40.023747927756439</c:v>
                  </c:pt>
                  <c:pt idx="1">
                    <c:v>52.832208646681387</c:v>
                  </c:pt>
                </c:numCache>
              </c:numRef>
            </c:plus>
            <c:minus>
              <c:numRef>
                <c:f>Sheet1!$H$4:$I$4</c:f>
                <c:numCache>
                  <c:formatCode>General</c:formatCode>
                  <c:ptCount val="2"/>
                  <c:pt idx="0">
                    <c:v>40.023747927756439</c:v>
                  </c:pt>
                  <c:pt idx="1">
                    <c:v>52.832208646681387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Sheet1!$H$1:$I$1</c:f>
              <c:strCache>
                <c:ptCount val="2"/>
                <c:pt idx="0">
                  <c:v>HC</c:v>
                </c:pt>
                <c:pt idx="1">
                  <c:v>HF</c:v>
                </c:pt>
              </c:strCache>
            </c:strRef>
          </c:cat>
          <c:val>
            <c:numRef>
              <c:f>Sheet1!$H$2:$I$2</c:f>
              <c:numCache>
                <c:formatCode>General</c:formatCode>
                <c:ptCount val="2"/>
                <c:pt idx="0">
                  <c:v>106.1384017673147</c:v>
                </c:pt>
                <c:pt idx="1">
                  <c:v>130.39197987964999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21-4D99-929C-712F19528C98}"/>
            </c:ext>
          </c:extLst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ave_OTUs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Sheet1!$H$5:$I$5</c:f>
                <c:numCache>
                  <c:formatCode>General</c:formatCode>
                  <c:ptCount val="2"/>
                  <c:pt idx="0">
                    <c:v>26.53599323933566</c:v>
                  </c:pt>
                  <c:pt idx="1">
                    <c:v>33.235720463893934</c:v>
                  </c:pt>
                </c:numCache>
              </c:numRef>
            </c:plus>
            <c:minus>
              <c:numRef>
                <c:f>Sheet1!$H$5:$I$5</c:f>
                <c:numCache>
                  <c:formatCode>General</c:formatCode>
                  <c:ptCount val="2"/>
                  <c:pt idx="0">
                    <c:v>26.53599323933566</c:v>
                  </c:pt>
                  <c:pt idx="1">
                    <c:v>33.235720463893934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Sheet1!$H$1:$I$1</c:f>
              <c:strCache>
                <c:ptCount val="2"/>
                <c:pt idx="0">
                  <c:v>HC</c:v>
                </c:pt>
                <c:pt idx="1">
                  <c:v>HF</c:v>
                </c:pt>
              </c:strCache>
            </c:strRef>
          </c:cat>
          <c:val>
            <c:numRef>
              <c:f>Sheet1!$H$3:$I$3</c:f>
              <c:numCache>
                <c:formatCode>General</c:formatCode>
                <c:ptCount val="2"/>
                <c:pt idx="0">
                  <c:v>70.586956521739125</c:v>
                </c:pt>
                <c:pt idx="1">
                  <c:v>84.770491803278688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21-4D99-929C-712F19528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4023200"/>
        <c:axId val="1684016128"/>
      </c:barChart>
      <c:catAx>
        <c:axId val="168402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s-ES"/>
          </a:p>
        </c:txPr>
        <c:crossAx val="1684016128"/>
        <c:crosses val="autoZero"/>
        <c:auto val="1"/>
        <c:lblAlgn val="ctr"/>
        <c:lblOffset val="100"/>
        <c:noMultiLvlLbl val="0"/>
      </c:catAx>
      <c:valAx>
        <c:axId val="168401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s-ES"/>
          </a:p>
        </c:txPr>
        <c:crossAx val="168402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00FD6-9896-49C3-A720-D04BE402F220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F91D1-8806-4CF7-9DD0-9A1AE5429DC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813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717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592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921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167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003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80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7591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54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510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615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82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98E4C-DDCD-42F5-9E2E-A8F995A71D16}" type="datetimeFigureOut">
              <a:rPr lang="es-MX" smtClean="0"/>
              <a:t>15/01/2021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7B5C5-6F9B-45C6-8853-BD1567DBE1F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819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8" y="4762"/>
            <a:ext cx="6076235" cy="36515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7" y="3643525"/>
            <a:ext cx="6200156" cy="3200193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6660463" y="3527064"/>
          <a:ext cx="5048250" cy="319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5906" y="450259"/>
            <a:ext cx="3494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5906" y="3822117"/>
            <a:ext cx="3494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56100" y="3582643"/>
            <a:ext cx="3494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Rectangle 6"/>
          <p:cNvSpPr/>
          <p:nvPr/>
        </p:nvSpPr>
        <p:spPr>
          <a:xfrm>
            <a:off x="6140563" y="339667"/>
            <a:ext cx="6096000" cy="16767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S1.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Diversity as function of sample size.</a:t>
            </a:r>
            <a:endParaRPr lang="es-E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Rarefaction curves based on the cumulative number of observed OTUs of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[A]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Haliotis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fulgens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(HF)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[B]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Haliotis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corrugata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(HC)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Chao 1 estimation and total operational taxonomic units (OTUs) for each abalone species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[C]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372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59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Francesco</dc:creator>
  <cp:lastModifiedBy>Francesco Cicala</cp:lastModifiedBy>
  <cp:revision>38</cp:revision>
  <dcterms:created xsi:type="dcterms:W3CDTF">2019-07-15T21:00:29Z</dcterms:created>
  <dcterms:modified xsi:type="dcterms:W3CDTF">2021-01-15T17:33:00Z</dcterms:modified>
</cp:coreProperties>
</file>