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82" r:id="rId4"/>
    <p:sldId id="283" r:id="rId5"/>
  </p:sldIdLst>
  <p:sldSz cx="6858000" cy="9144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03" autoAdjust="0"/>
    <p:restoredTop sz="96830" autoAdjust="0"/>
  </p:normalViewPr>
  <p:slideViewPr>
    <p:cSldViewPr>
      <p:cViewPr>
        <p:scale>
          <a:sx n="100" d="100"/>
          <a:sy n="100" d="100"/>
        </p:scale>
        <p:origin x="852" y="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E0105-BF0F-40B3-B683-A3C47D68F5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0596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3D536-A5D0-474F-8063-8095E7B1023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695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22FCC-675A-4C1E-8990-5DCCE65F400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5658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6050F-3D25-45A2-BA44-7002FD9A9D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204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DBFDD-E568-47CB-8462-B50A6D75633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52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FDCFD-9680-4A72-AA94-F58248DDC79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777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D5C4D-AF1B-40DA-9F1E-64EE647E984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23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8213F-EBF2-4334-93B6-D065D65DD77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9165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B78E5-0B0A-4B80-8282-BF256343F04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3251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B0EBB-D016-48D7-8C9E-C589ADD045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159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77B85-049B-4BDA-9761-76EBC321032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6766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A62768B-DBE9-457D-842F-457BD079BB6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.wmf"/><Relationship Id="rId20" Type="http://schemas.openxmlformats.org/officeDocument/2006/relationships/image" Target="../media/image9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23813" y="35496"/>
            <a:ext cx="32768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000" b="1" dirty="0" err="1" smtClean="0"/>
              <a:t>Supplementary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Figure</a:t>
            </a:r>
            <a:r>
              <a:rPr lang="de-DE" sz="2000" b="1" dirty="0" smtClean="0"/>
              <a:t> S1</a:t>
            </a:r>
            <a:endParaRPr lang="de-DE" sz="2000" b="1" dirty="0"/>
          </a:p>
        </p:txBody>
      </p:sp>
      <p:sp>
        <p:nvSpPr>
          <p:cNvPr id="23" name="Textfeld 22"/>
          <p:cNvSpPr txBox="1"/>
          <p:nvPr/>
        </p:nvSpPr>
        <p:spPr>
          <a:xfrm>
            <a:off x="1095574" y="923156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WE-68</a:t>
            </a:r>
            <a:endParaRPr lang="de-DE" dirty="0"/>
          </a:p>
        </p:txBody>
      </p:sp>
      <p:sp>
        <p:nvSpPr>
          <p:cNvPr id="34" name="Textfeld 33"/>
          <p:cNvSpPr txBox="1"/>
          <p:nvPr/>
        </p:nvSpPr>
        <p:spPr>
          <a:xfrm>
            <a:off x="2749530" y="923156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SK-ES-1</a:t>
            </a:r>
            <a:endParaRPr lang="de-DE" dirty="0"/>
          </a:p>
        </p:txBody>
      </p:sp>
      <p:sp>
        <p:nvSpPr>
          <p:cNvPr id="35" name="Textfeld 34"/>
          <p:cNvSpPr txBox="1"/>
          <p:nvPr/>
        </p:nvSpPr>
        <p:spPr>
          <a:xfrm>
            <a:off x="4620771" y="923156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A673</a:t>
            </a:r>
            <a:endParaRPr lang="de-DE" dirty="0"/>
          </a:p>
        </p:txBody>
      </p:sp>
      <p:graphicFrame>
        <p:nvGraphicFramePr>
          <p:cNvPr id="37" name="Objek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1108307"/>
              </p:ext>
            </p:extLst>
          </p:nvPr>
        </p:nvGraphicFramePr>
        <p:xfrm>
          <a:off x="404664" y="1139180"/>
          <a:ext cx="2851150" cy="415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973" name="Graph" r:id="rId3" imgW="2850480" imgH="4153680" progId="Origin95.Graph">
                  <p:embed/>
                </p:oleObj>
              </mc:Choice>
              <mc:Fallback>
                <p:oleObj name="Graph" r:id="rId3" imgW="2850480" imgH="4153680" progId="Origin95.Graph">
                  <p:embed/>
                  <p:pic>
                    <p:nvPicPr>
                      <p:cNvPr id="15" name="Objekt 1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4664" y="1139180"/>
                        <a:ext cx="2851150" cy="415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k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5508987"/>
              </p:ext>
            </p:extLst>
          </p:nvPr>
        </p:nvGraphicFramePr>
        <p:xfrm>
          <a:off x="404664" y="3155404"/>
          <a:ext cx="2851150" cy="415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974" name="Graph" r:id="rId5" imgW="2850480" imgH="4153680" progId="Origin95.Graph">
                  <p:embed/>
                </p:oleObj>
              </mc:Choice>
              <mc:Fallback>
                <p:oleObj name="Graph" r:id="rId5" imgW="2850480" imgH="4153680" progId="Origin95.Graph">
                  <p:embed/>
                  <p:pic>
                    <p:nvPicPr>
                      <p:cNvPr id="16" name="Objekt 1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4664" y="3155404"/>
                        <a:ext cx="2851150" cy="415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k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9544199"/>
              </p:ext>
            </p:extLst>
          </p:nvPr>
        </p:nvGraphicFramePr>
        <p:xfrm>
          <a:off x="404664" y="5171628"/>
          <a:ext cx="2851150" cy="415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975" name="Graph" r:id="rId7" imgW="2850480" imgH="4153680" progId="Origin95.Graph">
                  <p:embed/>
                </p:oleObj>
              </mc:Choice>
              <mc:Fallback>
                <p:oleObj name="Graph" r:id="rId7" imgW="2850480" imgH="4153680" progId="Origin95.Graph">
                  <p:embed/>
                  <p:pic>
                    <p:nvPicPr>
                      <p:cNvPr id="17" name="Objekt 1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4664" y="5171628"/>
                        <a:ext cx="2851150" cy="415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k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9473767"/>
              </p:ext>
            </p:extLst>
          </p:nvPr>
        </p:nvGraphicFramePr>
        <p:xfrm>
          <a:off x="2132856" y="1139180"/>
          <a:ext cx="2851150" cy="415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976" name="Graph" r:id="rId9" imgW="2850480" imgH="4153680" progId="Origin95.Graph">
                  <p:embed/>
                </p:oleObj>
              </mc:Choice>
              <mc:Fallback>
                <p:oleObj name="Graph" r:id="rId9" imgW="2850480" imgH="4153680" progId="Origin95.Graph">
                  <p:embed/>
                  <p:pic>
                    <p:nvPicPr>
                      <p:cNvPr id="23" name="Objekt 22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32856" y="1139180"/>
                        <a:ext cx="2851150" cy="415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k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7962166"/>
              </p:ext>
            </p:extLst>
          </p:nvPr>
        </p:nvGraphicFramePr>
        <p:xfrm>
          <a:off x="2132856" y="3155404"/>
          <a:ext cx="2851150" cy="415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977" name="Graph" r:id="rId11" imgW="2850480" imgH="4153680" progId="Origin95.Graph">
                  <p:embed/>
                </p:oleObj>
              </mc:Choice>
              <mc:Fallback>
                <p:oleObj name="Graph" r:id="rId11" imgW="2850480" imgH="4153680" progId="Origin95.Graph">
                  <p:embed/>
                  <p:pic>
                    <p:nvPicPr>
                      <p:cNvPr id="24" name="Objekt 23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32856" y="3155404"/>
                        <a:ext cx="2851150" cy="415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k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7418858"/>
              </p:ext>
            </p:extLst>
          </p:nvPr>
        </p:nvGraphicFramePr>
        <p:xfrm>
          <a:off x="2132856" y="5171628"/>
          <a:ext cx="2851150" cy="415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978" name="Graph" r:id="rId13" imgW="2850480" imgH="4153680" progId="Origin95.Graph">
                  <p:embed/>
                </p:oleObj>
              </mc:Choice>
              <mc:Fallback>
                <p:oleObj name="Graph" r:id="rId13" imgW="2850480" imgH="4153680" progId="Origin95.Graph">
                  <p:embed/>
                  <p:pic>
                    <p:nvPicPr>
                      <p:cNvPr id="25" name="Objekt 24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132856" y="5171628"/>
                        <a:ext cx="2851150" cy="415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k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2244495"/>
              </p:ext>
            </p:extLst>
          </p:nvPr>
        </p:nvGraphicFramePr>
        <p:xfrm>
          <a:off x="3831878" y="1139180"/>
          <a:ext cx="2851150" cy="415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979" name="Graph" r:id="rId15" imgW="2850480" imgH="4153680" progId="Origin95.Graph">
                  <p:embed/>
                </p:oleObj>
              </mc:Choice>
              <mc:Fallback>
                <p:oleObj name="Graph" r:id="rId15" imgW="2850480" imgH="4153680" progId="Origin95.Graph">
                  <p:embed/>
                  <p:pic>
                    <p:nvPicPr>
                      <p:cNvPr id="27" name="Objekt 26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831878" y="1139180"/>
                        <a:ext cx="2851150" cy="415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k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2256405"/>
              </p:ext>
            </p:extLst>
          </p:nvPr>
        </p:nvGraphicFramePr>
        <p:xfrm>
          <a:off x="3831878" y="3155404"/>
          <a:ext cx="2851150" cy="415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980" name="Graph" r:id="rId17" imgW="2850480" imgH="4153680" progId="Origin95.Graph">
                  <p:embed/>
                </p:oleObj>
              </mc:Choice>
              <mc:Fallback>
                <p:oleObj name="Graph" r:id="rId17" imgW="2850480" imgH="4153680" progId="Origin95.Graph">
                  <p:embed/>
                  <p:pic>
                    <p:nvPicPr>
                      <p:cNvPr id="28" name="Objekt 27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831878" y="3155404"/>
                        <a:ext cx="2851150" cy="415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k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4564261"/>
              </p:ext>
            </p:extLst>
          </p:nvPr>
        </p:nvGraphicFramePr>
        <p:xfrm>
          <a:off x="3831878" y="5171628"/>
          <a:ext cx="2851150" cy="415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981" name="Graph" r:id="rId19" imgW="2850480" imgH="4153680" progId="Origin95.Graph">
                  <p:embed/>
                </p:oleObj>
              </mc:Choice>
              <mc:Fallback>
                <p:oleObj name="Graph" r:id="rId19" imgW="2850480" imgH="4153680" progId="Origin95.Graph">
                  <p:embed/>
                  <p:pic>
                    <p:nvPicPr>
                      <p:cNvPr id="29" name="Objekt 28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831878" y="5171628"/>
                        <a:ext cx="2851150" cy="415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feld 16"/>
          <p:cNvSpPr txBox="1"/>
          <p:nvPr/>
        </p:nvSpPr>
        <p:spPr>
          <a:xfrm>
            <a:off x="404664" y="7691908"/>
            <a:ext cx="6120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+mn-lt"/>
              </a:rPr>
              <a:t>Supplementary Figure S1</a:t>
            </a:r>
            <a:r>
              <a:rPr lang="en-GB" sz="1200" dirty="0" smtClean="0">
                <a:latin typeface="+mn-lt"/>
              </a:rPr>
              <a:t> </a:t>
            </a:r>
            <a:r>
              <a:rPr lang="en-GB" sz="1200" dirty="0" smtClean="0"/>
              <a:t>Cell cycle </a:t>
            </a:r>
            <a:r>
              <a:rPr lang="en-GB" sz="1200" dirty="0"/>
              <a:t>effects of </a:t>
            </a:r>
            <a:r>
              <a:rPr lang="en-GB" sz="1200" dirty="0" smtClean="0"/>
              <a:t>VE821 and </a:t>
            </a:r>
            <a:r>
              <a:rPr lang="en-GB" sz="1200" dirty="0" err="1" smtClean="0"/>
              <a:t>triapine</a:t>
            </a:r>
            <a:r>
              <a:rPr lang="en-GB" sz="1200" dirty="0" smtClean="0"/>
              <a:t> in Ewing’s sarcoma </a:t>
            </a:r>
            <a:r>
              <a:rPr lang="en-GB" sz="1200" dirty="0"/>
              <a:t>cells. </a:t>
            </a:r>
            <a:r>
              <a:rPr lang="en-GB" sz="1200" dirty="0" smtClean="0"/>
              <a:t>One hour after administration of VE821, cells </a:t>
            </a:r>
            <a:r>
              <a:rPr lang="en-GB" sz="1200" dirty="0"/>
              <a:t>were exposed to </a:t>
            </a:r>
            <a:r>
              <a:rPr lang="en-GB" sz="1200" dirty="0" err="1" smtClean="0"/>
              <a:t>triapine</a:t>
            </a:r>
            <a:r>
              <a:rPr lang="en-GB" sz="1200" dirty="0" smtClean="0"/>
              <a:t> for another 48 h; z-VAD-</a:t>
            </a:r>
            <a:r>
              <a:rPr lang="en-GB" sz="1200" dirty="0" err="1" smtClean="0"/>
              <a:t>fmk</a:t>
            </a:r>
            <a:r>
              <a:rPr lang="en-GB" sz="1200" dirty="0" smtClean="0"/>
              <a:t> was applied 1 h before treatment with VE821. </a:t>
            </a:r>
            <a:r>
              <a:rPr lang="en-GB" sz="1200" dirty="0"/>
              <a:t>Cell </a:t>
            </a:r>
            <a:r>
              <a:rPr lang="en-GB" sz="1200" dirty="0" smtClean="0"/>
              <a:t>cycle distribution </a:t>
            </a:r>
            <a:r>
              <a:rPr lang="en-GB" sz="1200" dirty="0"/>
              <a:t>was determined by </a:t>
            </a:r>
            <a:r>
              <a:rPr lang="en-GB" sz="1200" dirty="0" smtClean="0"/>
              <a:t>flow-</a:t>
            </a:r>
            <a:r>
              <a:rPr lang="en-GB" sz="1200" dirty="0" err="1" smtClean="0"/>
              <a:t>cytometric</a:t>
            </a:r>
            <a:r>
              <a:rPr lang="en-GB" sz="1200" dirty="0" smtClean="0"/>
              <a:t> analysis of PI-stained ethanol-fixed cells. Means </a:t>
            </a:r>
            <a:r>
              <a:rPr lang="en-GB" sz="1200" dirty="0"/>
              <a:t>± SEM of each three </a:t>
            </a:r>
            <a:r>
              <a:rPr lang="en-GB" sz="1200" dirty="0" smtClean="0"/>
              <a:t>independent </a:t>
            </a:r>
            <a:r>
              <a:rPr lang="en-GB" sz="1200" dirty="0"/>
              <a:t>measurements are </a:t>
            </a:r>
            <a:r>
              <a:rPr lang="en-GB" sz="1200" dirty="0" smtClean="0"/>
              <a:t>shown (*</a:t>
            </a:r>
            <a:r>
              <a:rPr lang="en-GB" sz="1200" i="1" dirty="0" smtClean="0"/>
              <a:t>p</a:t>
            </a:r>
            <a:r>
              <a:rPr lang="en-GB" sz="1200" dirty="0" smtClean="0"/>
              <a:t>&lt;0.05, **</a:t>
            </a:r>
            <a:r>
              <a:rPr lang="en-GB" sz="1200" i="1" dirty="0" smtClean="0"/>
              <a:t>p</a:t>
            </a:r>
            <a:r>
              <a:rPr lang="en-GB" sz="1200" dirty="0" smtClean="0"/>
              <a:t>&lt;0.01).</a:t>
            </a:r>
            <a:endParaRPr lang="en-GB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347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23813" y="34925"/>
            <a:ext cx="32768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000" b="1" dirty="0" err="1" smtClean="0"/>
              <a:t>Supplementary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Figure</a:t>
            </a:r>
            <a:r>
              <a:rPr lang="de-DE" sz="2000" b="1" dirty="0" smtClean="0"/>
              <a:t> S2</a:t>
            </a:r>
            <a:endParaRPr lang="de-DE" sz="2000" b="1" dirty="0"/>
          </a:p>
        </p:txBody>
      </p:sp>
      <p:sp>
        <p:nvSpPr>
          <p:cNvPr id="98" name="Textfeld 97"/>
          <p:cNvSpPr txBox="1"/>
          <p:nvPr/>
        </p:nvSpPr>
        <p:spPr>
          <a:xfrm>
            <a:off x="3861048" y="755576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20 µM z-VAD-</a:t>
            </a:r>
            <a:r>
              <a:rPr lang="de-DE" sz="1200" dirty="0" err="1" smtClean="0"/>
              <a:t>fmk</a:t>
            </a:r>
            <a:endParaRPr lang="de-DE" sz="1200" dirty="0" smtClean="0"/>
          </a:p>
        </p:txBody>
      </p:sp>
      <p:sp>
        <p:nvSpPr>
          <p:cNvPr id="100" name="Textfeld 99"/>
          <p:cNvSpPr txBox="1"/>
          <p:nvPr/>
        </p:nvSpPr>
        <p:spPr>
          <a:xfrm>
            <a:off x="3111579" y="1716901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smtClean="0"/>
              <a:t>Control</a:t>
            </a:r>
            <a:endParaRPr lang="de-DE" sz="1200" dirty="0"/>
          </a:p>
        </p:txBody>
      </p:sp>
      <p:sp>
        <p:nvSpPr>
          <p:cNvPr id="101" name="Textfeld 100"/>
          <p:cNvSpPr txBox="1"/>
          <p:nvPr/>
        </p:nvSpPr>
        <p:spPr>
          <a:xfrm>
            <a:off x="3128410" y="3229069"/>
            <a:ext cx="644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smtClean="0"/>
              <a:t>2 µM</a:t>
            </a:r>
          </a:p>
          <a:p>
            <a:pPr algn="ctr"/>
            <a:r>
              <a:rPr lang="de-DE" sz="1200" dirty="0" smtClean="0"/>
              <a:t>VE821</a:t>
            </a:r>
            <a:endParaRPr lang="de-DE" sz="1200" dirty="0"/>
          </a:p>
        </p:txBody>
      </p:sp>
      <p:sp>
        <p:nvSpPr>
          <p:cNvPr id="102" name="Textfeld 101"/>
          <p:cNvSpPr txBox="1"/>
          <p:nvPr/>
        </p:nvSpPr>
        <p:spPr>
          <a:xfrm>
            <a:off x="3107567" y="4813245"/>
            <a:ext cx="686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smtClean="0"/>
              <a:t>1 µM</a:t>
            </a:r>
          </a:p>
          <a:p>
            <a:pPr algn="ctr"/>
            <a:r>
              <a:rPr lang="de-DE" sz="1200" dirty="0" err="1" smtClean="0"/>
              <a:t>triapine</a:t>
            </a:r>
            <a:endParaRPr lang="de-DE" sz="1200" dirty="0"/>
          </a:p>
        </p:txBody>
      </p:sp>
      <p:sp>
        <p:nvSpPr>
          <p:cNvPr id="103" name="Textfeld 102"/>
          <p:cNvSpPr txBox="1"/>
          <p:nvPr/>
        </p:nvSpPr>
        <p:spPr>
          <a:xfrm>
            <a:off x="3107567" y="6127181"/>
            <a:ext cx="686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2 µM</a:t>
            </a:r>
          </a:p>
          <a:p>
            <a:pPr algn="ctr"/>
            <a:r>
              <a:rPr lang="de-DE" sz="1200" dirty="0" smtClean="0"/>
              <a:t>VE821</a:t>
            </a:r>
          </a:p>
          <a:p>
            <a:pPr algn="ctr"/>
            <a:r>
              <a:rPr lang="de-DE" sz="1200" dirty="0" smtClean="0"/>
              <a:t>+</a:t>
            </a:r>
          </a:p>
          <a:p>
            <a:pPr algn="ctr"/>
            <a:r>
              <a:rPr lang="de-DE" sz="1200" dirty="0" smtClean="0"/>
              <a:t>1 µM</a:t>
            </a:r>
          </a:p>
          <a:p>
            <a:pPr algn="ctr"/>
            <a:r>
              <a:rPr lang="de-DE" sz="1200" dirty="0" err="1" smtClean="0"/>
              <a:t>triapine</a:t>
            </a:r>
            <a:endParaRPr lang="de-DE" sz="12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577" y="1068829"/>
            <a:ext cx="1569939" cy="156993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577" y="2667242"/>
            <a:ext cx="1569939" cy="156993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6577" y="4273181"/>
            <a:ext cx="1569939" cy="156993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6577" y="5882381"/>
            <a:ext cx="1569939" cy="1569939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1048" y="1068829"/>
            <a:ext cx="1569939" cy="156993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1048" y="2667242"/>
            <a:ext cx="1569939" cy="1569939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1048" y="4273181"/>
            <a:ext cx="1569939" cy="156993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1048" y="5882380"/>
            <a:ext cx="1569939" cy="1569939"/>
          </a:xfrm>
          <a:prstGeom prst="rect">
            <a:avLst/>
          </a:prstGeom>
        </p:spPr>
      </p:pic>
      <p:sp>
        <p:nvSpPr>
          <p:cNvPr id="28" name="Textfeld 27"/>
          <p:cNvSpPr txBox="1"/>
          <p:nvPr/>
        </p:nvSpPr>
        <p:spPr>
          <a:xfrm>
            <a:off x="3005776" y="458028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WE-68</a:t>
            </a:r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404664" y="7967409"/>
            <a:ext cx="61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See the page after next for caption.</a:t>
            </a:r>
            <a:endParaRPr lang="en-GB" sz="1200" dirty="0">
              <a:latin typeface="+mn-lt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1556792" y="1432800"/>
            <a:ext cx="385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800" dirty="0" smtClean="0"/>
              <a:t>s</a:t>
            </a:r>
            <a:r>
              <a:rPr lang="de-DE" sz="800" dirty="0" smtClean="0"/>
              <a:t>ub-</a:t>
            </a:r>
          </a:p>
          <a:p>
            <a:pPr algn="ctr"/>
            <a:r>
              <a:rPr lang="de-DE" sz="800" dirty="0" smtClean="0"/>
              <a:t>G1</a:t>
            </a:r>
            <a:endParaRPr lang="de-DE" sz="800" dirty="0"/>
          </a:p>
        </p:txBody>
      </p:sp>
      <p:sp>
        <p:nvSpPr>
          <p:cNvPr id="20" name="Textfeld 19"/>
          <p:cNvSpPr txBox="1"/>
          <p:nvPr/>
        </p:nvSpPr>
        <p:spPr>
          <a:xfrm>
            <a:off x="1772816" y="1260212"/>
            <a:ext cx="322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800" dirty="0" smtClean="0"/>
              <a:t>G1</a:t>
            </a:r>
            <a:endParaRPr lang="de-DE" sz="800" dirty="0"/>
          </a:p>
        </p:txBody>
      </p:sp>
      <p:sp>
        <p:nvSpPr>
          <p:cNvPr id="21" name="Textfeld 20"/>
          <p:cNvSpPr txBox="1"/>
          <p:nvPr/>
        </p:nvSpPr>
        <p:spPr>
          <a:xfrm>
            <a:off x="1936800" y="1476236"/>
            <a:ext cx="2535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800" dirty="0" smtClean="0"/>
              <a:t>S</a:t>
            </a:r>
            <a:endParaRPr lang="de-DE" sz="800" dirty="0"/>
          </a:p>
        </p:txBody>
      </p:sp>
      <p:sp>
        <p:nvSpPr>
          <p:cNvPr id="22" name="Textfeld 21"/>
          <p:cNvSpPr txBox="1"/>
          <p:nvPr/>
        </p:nvSpPr>
        <p:spPr>
          <a:xfrm>
            <a:off x="2109600" y="1368000"/>
            <a:ext cx="4363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800" dirty="0" smtClean="0"/>
              <a:t>G2/M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144351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23813" y="34925"/>
            <a:ext cx="32768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000" b="1" dirty="0" err="1" smtClean="0"/>
              <a:t>Supplementary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Figure</a:t>
            </a:r>
            <a:r>
              <a:rPr lang="de-DE" sz="2000" b="1" dirty="0" smtClean="0"/>
              <a:t> S2</a:t>
            </a:r>
            <a:endParaRPr lang="de-DE" sz="2000" b="1" dirty="0"/>
          </a:p>
        </p:txBody>
      </p:sp>
      <p:sp>
        <p:nvSpPr>
          <p:cNvPr id="98" name="Textfeld 97"/>
          <p:cNvSpPr txBox="1"/>
          <p:nvPr/>
        </p:nvSpPr>
        <p:spPr>
          <a:xfrm>
            <a:off x="3861048" y="755576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20 µM z-VAD-</a:t>
            </a:r>
            <a:r>
              <a:rPr lang="de-DE" sz="1200" dirty="0" err="1" smtClean="0"/>
              <a:t>fmk</a:t>
            </a:r>
            <a:endParaRPr lang="de-DE" sz="1200" dirty="0" smtClean="0"/>
          </a:p>
        </p:txBody>
      </p:sp>
      <p:sp>
        <p:nvSpPr>
          <p:cNvPr id="100" name="Textfeld 99"/>
          <p:cNvSpPr txBox="1"/>
          <p:nvPr/>
        </p:nvSpPr>
        <p:spPr>
          <a:xfrm>
            <a:off x="3111579" y="1716901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smtClean="0"/>
              <a:t>Control</a:t>
            </a:r>
            <a:endParaRPr lang="de-DE" sz="1200" dirty="0"/>
          </a:p>
        </p:txBody>
      </p:sp>
      <p:sp>
        <p:nvSpPr>
          <p:cNvPr id="101" name="Textfeld 100"/>
          <p:cNvSpPr txBox="1"/>
          <p:nvPr/>
        </p:nvSpPr>
        <p:spPr>
          <a:xfrm>
            <a:off x="3128410" y="3229069"/>
            <a:ext cx="644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smtClean="0"/>
              <a:t>2 µM</a:t>
            </a:r>
          </a:p>
          <a:p>
            <a:pPr algn="ctr"/>
            <a:r>
              <a:rPr lang="de-DE" sz="1200" dirty="0" smtClean="0"/>
              <a:t>VE821</a:t>
            </a:r>
            <a:endParaRPr lang="de-DE" sz="1200" dirty="0"/>
          </a:p>
        </p:txBody>
      </p:sp>
      <p:sp>
        <p:nvSpPr>
          <p:cNvPr id="102" name="Textfeld 101"/>
          <p:cNvSpPr txBox="1"/>
          <p:nvPr/>
        </p:nvSpPr>
        <p:spPr>
          <a:xfrm>
            <a:off x="3107567" y="4813245"/>
            <a:ext cx="686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smtClean="0"/>
              <a:t>1 µM</a:t>
            </a:r>
          </a:p>
          <a:p>
            <a:pPr algn="ctr"/>
            <a:r>
              <a:rPr lang="de-DE" sz="1200" dirty="0" err="1" smtClean="0"/>
              <a:t>triapine</a:t>
            </a:r>
            <a:endParaRPr lang="de-DE" sz="1200" dirty="0"/>
          </a:p>
        </p:txBody>
      </p:sp>
      <p:sp>
        <p:nvSpPr>
          <p:cNvPr id="103" name="Textfeld 102"/>
          <p:cNvSpPr txBox="1"/>
          <p:nvPr/>
        </p:nvSpPr>
        <p:spPr>
          <a:xfrm>
            <a:off x="3107567" y="6127181"/>
            <a:ext cx="686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2 µM</a:t>
            </a:r>
          </a:p>
          <a:p>
            <a:pPr algn="ctr"/>
            <a:r>
              <a:rPr lang="de-DE" sz="1200" dirty="0" smtClean="0"/>
              <a:t>VE821</a:t>
            </a:r>
          </a:p>
          <a:p>
            <a:pPr algn="ctr"/>
            <a:r>
              <a:rPr lang="de-DE" sz="1200" dirty="0" smtClean="0"/>
              <a:t>+</a:t>
            </a:r>
          </a:p>
          <a:p>
            <a:pPr algn="ctr"/>
            <a:r>
              <a:rPr lang="de-DE" sz="1200" dirty="0" smtClean="0"/>
              <a:t>1 µM</a:t>
            </a:r>
          </a:p>
          <a:p>
            <a:pPr algn="ctr"/>
            <a:r>
              <a:rPr lang="de-DE" sz="1200" dirty="0" err="1" smtClean="0"/>
              <a:t>triapine</a:t>
            </a:r>
            <a:endParaRPr lang="de-DE" sz="1200" dirty="0"/>
          </a:p>
        </p:txBody>
      </p:sp>
      <p:sp>
        <p:nvSpPr>
          <p:cNvPr id="28" name="Textfeld 27"/>
          <p:cNvSpPr txBox="1"/>
          <p:nvPr/>
        </p:nvSpPr>
        <p:spPr>
          <a:xfrm>
            <a:off x="2922716" y="458028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SK-ES-1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577" y="1068828"/>
            <a:ext cx="1569939" cy="156993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185" y="2663981"/>
            <a:ext cx="1569939" cy="156993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184" y="4273180"/>
            <a:ext cx="1569939" cy="1569939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1440" y="5883577"/>
            <a:ext cx="1569939" cy="156993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1047" y="1064939"/>
            <a:ext cx="1569939" cy="1569939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1046" y="2666838"/>
            <a:ext cx="1569939" cy="1569939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1045" y="4273180"/>
            <a:ext cx="1569939" cy="1569939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1044" y="5883577"/>
            <a:ext cx="1569939" cy="1569939"/>
          </a:xfrm>
          <a:prstGeom prst="rect">
            <a:avLst/>
          </a:prstGeom>
        </p:spPr>
      </p:pic>
      <p:sp>
        <p:nvSpPr>
          <p:cNvPr id="21" name="Textfeld 20"/>
          <p:cNvSpPr txBox="1"/>
          <p:nvPr/>
        </p:nvSpPr>
        <p:spPr>
          <a:xfrm>
            <a:off x="404664" y="7967409"/>
            <a:ext cx="61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See next page for caption.</a:t>
            </a:r>
            <a:endParaRPr lang="en-GB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3907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23813" y="34925"/>
            <a:ext cx="32768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000" b="1" dirty="0" err="1" smtClean="0"/>
              <a:t>Supplementary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Figure</a:t>
            </a:r>
            <a:r>
              <a:rPr lang="de-DE" sz="2000" b="1" dirty="0" smtClean="0"/>
              <a:t> S2</a:t>
            </a:r>
            <a:endParaRPr lang="de-DE" sz="2000" b="1" dirty="0"/>
          </a:p>
        </p:txBody>
      </p:sp>
      <p:sp>
        <p:nvSpPr>
          <p:cNvPr id="15" name="Textfeld 14"/>
          <p:cNvSpPr txBox="1"/>
          <p:nvPr/>
        </p:nvSpPr>
        <p:spPr>
          <a:xfrm>
            <a:off x="404664" y="7732801"/>
            <a:ext cx="60486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+mn-lt"/>
              </a:rPr>
              <a:t>Supplementary Figure S2</a:t>
            </a:r>
            <a:r>
              <a:rPr lang="en-GB" sz="1200" dirty="0" smtClean="0">
                <a:latin typeface="+mn-lt"/>
              </a:rPr>
              <a:t> </a:t>
            </a:r>
            <a:r>
              <a:rPr lang="en-GB" sz="1200" dirty="0" smtClean="0"/>
              <a:t>Cell cycle </a:t>
            </a:r>
            <a:r>
              <a:rPr lang="en-GB" sz="1200" dirty="0"/>
              <a:t>effects of </a:t>
            </a:r>
            <a:r>
              <a:rPr lang="en-GB" sz="1200" dirty="0" smtClean="0"/>
              <a:t>VE821 and </a:t>
            </a:r>
            <a:r>
              <a:rPr lang="en-GB" sz="1200" dirty="0" err="1" smtClean="0"/>
              <a:t>triapine</a:t>
            </a:r>
            <a:r>
              <a:rPr lang="en-GB" sz="1200" dirty="0" smtClean="0"/>
              <a:t> in Ewing’s sarcoma </a:t>
            </a:r>
            <a:r>
              <a:rPr lang="en-GB" sz="1200" dirty="0"/>
              <a:t>cells. </a:t>
            </a:r>
            <a:r>
              <a:rPr lang="en-GB" sz="1200" dirty="0" smtClean="0"/>
              <a:t>One hour after administration of VE821, cells </a:t>
            </a:r>
            <a:r>
              <a:rPr lang="en-GB" sz="1200" dirty="0"/>
              <a:t>were exposed to </a:t>
            </a:r>
            <a:r>
              <a:rPr lang="en-GB" sz="1200" dirty="0" err="1" smtClean="0"/>
              <a:t>triapine</a:t>
            </a:r>
            <a:r>
              <a:rPr lang="en-GB" sz="1200" dirty="0" smtClean="0"/>
              <a:t> for another 48 h; z-VAD-</a:t>
            </a:r>
            <a:r>
              <a:rPr lang="en-GB" sz="1200" dirty="0" err="1" smtClean="0"/>
              <a:t>fmk</a:t>
            </a:r>
            <a:r>
              <a:rPr lang="en-GB" sz="1200" dirty="0" smtClean="0"/>
              <a:t> was applied 1 h before treatment with VE821. </a:t>
            </a:r>
            <a:r>
              <a:rPr lang="en-GB" sz="1200" dirty="0"/>
              <a:t>Cell </a:t>
            </a:r>
            <a:r>
              <a:rPr lang="en-GB" sz="1200" dirty="0" smtClean="0"/>
              <a:t>cycle distribution </a:t>
            </a:r>
            <a:r>
              <a:rPr lang="en-GB" sz="1200" dirty="0"/>
              <a:t>was determined by </a:t>
            </a:r>
            <a:r>
              <a:rPr lang="en-GB" sz="1200" dirty="0" smtClean="0"/>
              <a:t>flow-</a:t>
            </a:r>
            <a:r>
              <a:rPr lang="en-GB" sz="1200" dirty="0" err="1" smtClean="0"/>
              <a:t>cytometric</a:t>
            </a:r>
            <a:r>
              <a:rPr lang="en-GB" sz="1200" dirty="0" smtClean="0"/>
              <a:t> analysis of PI-stained ethanol-fixed cells. Histograms are representative of each three independent measurements.</a:t>
            </a:r>
            <a:endParaRPr lang="en-GB" sz="1200" dirty="0">
              <a:latin typeface="+mn-lt"/>
            </a:endParaRPr>
          </a:p>
        </p:txBody>
      </p:sp>
      <p:sp>
        <p:nvSpPr>
          <p:cNvPr id="98" name="Textfeld 97"/>
          <p:cNvSpPr txBox="1"/>
          <p:nvPr/>
        </p:nvSpPr>
        <p:spPr>
          <a:xfrm>
            <a:off x="3861048" y="755576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20 µM z-VAD-</a:t>
            </a:r>
            <a:r>
              <a:rPr lang="de-DE" sz="1200" dirty="0" err="1" smtClean="0"/>
              <a:t>fmk</a:t>
            </a:r>
            <a:endParaRPr lang="de-DE" sz="1200" dirty="0" smtClean="0"/>
          </a:p>
        </p:txBody>
      </p:sp>
      <p:sp>
        <p:nvSpPr>
          <p:cNvPr id="100" name="Textfeld 99"/>
          <p:cNvSpPr txBox="1"/>
          <p:nvPr/>
        </p:nvSpPr>
        <p:spPr>
          <a:xfrm>
            <a:off x="3111579" y="1716901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smtClean="0"/>
              <a:t>Control</a:t>
            </a:r>
            <a:endParaRPr lang="de-DE" sz="1200" dirty="0"/>
          </a:p>
        </p:txBody>
      </p:sp>
      <p:sp>
        <p:nvSpPr>
          <p:cNvPr id="101" name="Textfeld 100"/>
          <p:cNvSpPr txBox="1"/>
          <p:nvPr/>
        </p:nvSpPr>
        <p:spPr>
          <a:xfrm>
            <a:off x="3128410" y="3229069"/>
            <a:ext cx="644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smtClean="0"/>
              <a:t>2 µM</a:t>
            </a:r>
          </a:p>
          <a:p>
            <a:pPr algn="ctr"/>
            <a:r>
              <a:rPr lang="de-DE" sz="1200" dirty="0" smtClean="0"/>
              <a:t>VE821</a:t>
            </a:r>
            <a:endParaRPr lang="de-DE" sz="1200" dirty="0"/>
          </a:p>
        </p:txBody>
      </p:sp>
      <p:sp>
        <p:nvSpPr>
          <p:cNvPr id="102" name="Textfeld 101"/>
          <p:cNvSpPr txBox="1"/>
          <p:nvPr/>
        </p:nvSpPr>
        <p:spPr>
          <a:xfrm>
            <a:off x="3107567" y="4813245"/>
            <a:ext cx="686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smtClean="0"/>
              <a:t>1 µM</a:t>
            </a:r>
          </a:p>
          <a:p>
            <a:pPr algn="ctr"/>
            <a:r>
              <a:rPr lang="de-DE" sz="1200" dirty="0" err="1" smtClean="0"/>
              <a:t>triapine</a:t>
            </a:r>
            <a:endParaRPr lang="de-DE" sz="1200" dirty="0"/>
          </a:p>
        </p:txBody>
      </p:sp>
      <p:sp>
        <p:nvSpPr>
          <p:cNvPr id="103" name="Textfeld 102"/>
          <p:cNvSpPr txBox="1"/>
          <p:nvPr/>
        </p:nvSpPr>
        <p:spPr>
          <a:xfrm>
            <a:off x="3107567" y="6127181"/>
            <a:ext cx="686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2 µM</a:t>
            </a:r>
          </a:p>
          <a:p>
            <a:pPr algn="ctr"/>
            <a:r>
              <a:rPr lang="de-DE" sz="1200" dirty="0" smtClean="0"/>
              <a:t>VE821</a:t>
            </a:r>
          </a:p>
          <a:p>
            <a:pPr algn="ctr"/>
            <a:r>
              <a:rPr lang="de-DE" sz="1200" dirty="0" smtClean="0"/>
              <a:t>+</a:t>
            </a:r>
          </a:p>
          <a:p>
            <a:pPr algn="ctr"/>
            <a:r>
              <a:rPr lang="de-DE" sz="1200" dirty="0" smtClean="0"/>
              <a:t>1 µM</a:t>
            </a:r>
          </a:p>
          <a:p>
            <a:pPr algn="ctr"/>
            <a:r>
              <a:rPr lang="de-DE" sz="1200" dirty="0" err="1" smtClean="0"/>
              <a:t>triapine</a:t>
            </a:r>
            <a:endParaRPr lang="de-DE" sz="1200" dirty="0"/>
          </a:p>
        </p:txBody>
      </p:sp>
      <p:sp>
        <p:nvSpPr>
          <p:cNvPr id="28" name="Textfeld 27"/>
          <p:cNvSpPr txBox="1"/>
          <p:nvPr/>
        </p:nvSpPr>
        <p:spPr>
          <a:xfrm>
            <a:off x="3065765" y="458028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A673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576" y="1068828"/>
            <a:ext cx="1569939" cy="156993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185" y="2667241"/>
            <a:ext cx="1569939" cy="156993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184" y="4273181"/>
            <a:ext cx="1569939" cy="1569939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2183" y="5885279"/>
            <a:ext cx="1569939" cy="156993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1047" y="1064939"/>
            <a:ext cx="1569939" cy="1569939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1046" y="2667240"/>
            <a:ext cx="1569939" cy="1569939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1045" y="4273181"/>
            <a:ext cx="1569939" cy="1569939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1044" y="5879122"/>
            <a:ext cx="1569939" cy="156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</Words>
  <Application>Microsoft Office PowerPoint</Application>
  <PresentationFormat>Bildschirmpräsentation (4:3)</PresentationFormat>
  <Paragraphs>52</Paragraphs>
  <Slides>4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7" baseType="lpstr">
      <vt:lpstr>Arial</vt:lpstr>
      <vt:lpstr>Standarddesign</vt:lpstr>
      <vt:lpstr>Graph</vt:lpstr>
      <vt:lpstr>PowerPoint-Präsentation</vt:lpstr>
      <vt:lpstr>PowerPoint-Präsentation</vt:lpstr>
      <vt:lpstr>PowerPoint-Präsentation</vt:lpstr>
      <vt:lpstr>PowerPoint-Präsentation</vt:lpstr>
    </vt:vector>
  </TitlesOfParts>
  <Company>Universitätsklinikum Jena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JSonnemann</dc:creator>
  <cp:lastModifiedBy>Sonnemann, Jürgen</cp:lastModifiedBy>
  <cp:revision>1509</cp:revision>
  <cp:lastPrinted>2023-03-31T11:27:24Z</cp:lastPrinted>
  <dcterms:created xsi:type="dcterms:W3CDTF">2013-08-01T14:41:20Z</dcterms:created>
  <dcterms:modified xsi:type="dcterms:W3CDTF">2023-04-04T06:16:45Z</dcterms:modified>
</cp:coreProperties>
</file>