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6" r:id="rId2"/>
  </p:sldIdLst>
  <p:sldSz cx="7559675" cy="9720263"/>
  <p:notesSz cx="6858000" cy="9144000"/>
  <p:custDataLst>
    <p:tags r:id="rId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FF"/>
    <a:srgbClr val="FFFFFF"/>
    <a:srgbClr val="99EBFF"/>
    <a:srgbClr val="FFADAD"/>
    <a:srgbClr val="FF3333"/>
    <a:srgbClr val="9FECFF"/>
    <a:srgbClr val="87E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22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590794"/>
            <a:ext cx="6425724" cy="3384092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105389"/>
            <a:ext cx="5669756" cy="2346813"/>
          </a:xfrm>
        </p:spPr>
        <p:txBody>
          <a:bodyPr/>
          <a:lstStyle>
            <a:lvl1pPr marL="0" indent="0" algn="ctr">
              <a:buNone/>
              <a:defRPr sz="1985"/>
            </a:lvl1pPr>
            <a:lvl2pPr marL="377825" indent="0" algn="ctr">
              <a:buNone/>
              <a:defRPr sz="1655"/>
            </a:lvl2pPr>
            <a:lvl3pPr marL="755650" indent="0" algn="ctr">
              <a:buNone/>
              <a:defRPr sz="1490"/>
            </a:lvl3pPr>
            <a:lvl4pPr marL="1134110" indent="0" algn="ctr">
              <a:buNone/>
              <a:defRPr sz="1325"/>
            </a:lvl4pPr>
            <a:lvl5pPr marL="1511935" indent="0" algn="ctr">
              <a:buNone/>
              <a:defRPr sz="1325"/>
            </a:lvl5pPr>
            <a:lvl6pPr marL="1889760" indent="0" algn="ctr">
              <a:buNone/>
              <a:defRPr sz="1325"/>
            </a:lvl6pPr>
            <a:lvl7pPr marL="2267585" indent="0" algn="ctr">
              <a:buNone/>
              <a:defRPr sz="1325"/>
            </a:lvl7pPr>
            <a:lvl8pPr marL="2646045" indent="0" algn="ctr">
              <a:buNone/>
              <a:defRPr sz="1325"/>
            </a:lvl8pPr>
            <a:lvl9pPr marL="3023870" indent="0" algn="ctr">
              <a:buNone/>
              <a:defRPr sz="1325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1235-B470-4DDB-A7B0-D22C3F620BD0}" type="datetimeFigureOut">
              <a:rPr lang="de-DE" smtClean="0"/>
              <a:t>12.04.2023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0AC4F-3E1E-4B05-8B71-021C6F2F809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1235-B470-4DDB-A7B0-D22C3F620BD0}" type="datetimeFigureOut">
              <a:rPr lang="de-DE" smtClean="0"/>
              <a:t>12.04.2023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0AC4F-3E1E-4B05-8B71-021C6F2F809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423318"/>
            <a:ext cx="6520220" cy="4043359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6504929"/>
            <a:ext cx="6520220" cy="2126307"/>
          </a:xfrm>
        </p:spPr>
        <p:txBody>
          <a:bodyPr/>
          <a:lstStyle>
            <a:lvl1pPr marL="0" indent="0">
              <a:buNone/>
              <a:defRPr sz="1985">
                <a:solidFill>
                  <a:schemeClr val="tx1"/>
                </a:solidFill>
              </a:defRPr>
            </a:lvl1pPr>
            <a:lvl2pPr marL="377825" indent="0">
              <a:buNone/>
              <a:defRPr sz="1655">
                <a:solidFill>
                  <a:schemeClr val="tx1">
                    <a:tint val="75000"/>
                  </a:schemeClr>
                </a:solidFill>
              </a:defRPr>
            </a:lvl2pPr>
            <a:lvl3pPr marL="755650" indent="0">
              <a:buNone/>
              <a:defRPr sz="1490">
                <a:solidFill>
                  <a:schemeClr val="tx1">
                    <a:tint val="75000"/>
                  </a:schemeClr>
                </a:solidFill>
              </a:defRPr>
            </a:lvl3pPr>
            <a:lvl4pPr marL="113411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4pPr>
            <a:lvl5pPr marL="151193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5pPr>
            <a:lvl6pPr marL="188976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6pPr>
            <a:lvl7pPr marL="226758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7pPr>
            <a:lvl8pPr marL="264604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8pPr>
            <a:lvl9pPr marL="302387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1235-B470-4DDB-A7B0-D22C3F620BD0}" type="datetimeFigureOut">
              <a:rPr lang="de-DE" smtClean="0"/>
              <a:t>12.04.2023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0AC4F-3E1E-4B05-8B71-021C6F2F809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587570"/>
            <a:ext cx="3212862" cy="616741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587570"/>
            <a:ext cx="3212862" cy="616741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1235-B470-4DDB-A7B0-D22C3F620BD0}" type="datetimeFigureOut">
              <a:rPr lang="de-DE" smtClean="0"/>
              <a:t>12.04.2023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0AC4F-3E1E-4B05-8B71-021C6F2F809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17516"/>
            <a:ext cx="6520220" cy="187880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382815"/>
            <a:ext cx="3198096" cy="1167781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7825" indent="0">
              <a:buNone/>
              <a:defRPr sz="1655" b="1"/>
            </a:lvl2pPr>
            <a:lvl3pPr marL="755650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89760" indent="0">
              <a:buNone/>
              <a:defRPr sz="1325" b="1"/>
            </a:lvl6pPr>
            <a:lvl7pPr marL="2267585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3870" indent="0">
              <a:buNone/>
              <a:defRPr sz="1325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550596"/>
            <a:ext cx="3198096" cy="522239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382815"/>
            <a:ext cx="3213847" cy="1167781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7825" indent="0">
              <a:buNone/>
              <a:defRPr sz="1655" b="1"/>
            </a:lvl2pPr>
            <a:lvl3pPr marL="755650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89760" indent="0">
              <a:buNone/>
              <a:defRPr sz="1325" b="1"/>
            </a:lvl6pPr>
            <a:lvl7pPr marL="2267585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3870" indent="0">
              <a:buNone/>
              <a:defRPr sz="1325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550596"/>
            <a:ext cx="3213847" cy="522239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1235-B470-4DDB-A7B0-D22C3F620BD0}" type="datetimeFigureOut">
              <a:rPr lang="de-DE" smtClean="0"/>
              <a:t>12.04.2023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0AC4F-3E1E-4B05-8B71-021C6F2F809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1235-B470-4DDB-A7B0-D22C3F620BD0}" type="datetimeFigureOut">
              <a:rPr lang="de-DE" smtClean="0"/>
              <a:t>12.04.2023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0AC4F-3E1E-4B05-8B71-021C6F2F809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1235-B470-4DDB-A7B0-D22C3F620BD0}" type="datetimeFigureOut">
              <a:rPr lang="de-DE" smtClean="0"/>
              <a:t>12.04.2023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0AC4F-3E1E-4B05-8B71-021C6F2F809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48018"/>
            <a:ext cx="2438192" cy="2268061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399540"/>
            <a:ext cx="3827085" cy="690768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5"/>
            </a:lvl3pPr>
            <a:lvl4pPr>
              <a:defRPr sz="1655"/>
            </a:lvl4pPr>
            <a:lvl5pPr>
              <a:defRPr sz="1655"/>
            </a:lvl5pPr>
            <a:lvl6pPr>
              <a:defRPr sz="1655"/>
            </a:lvl6pPr>
            <a:lvl7pPr>
              <a:defRPr sz="1655"/>
            </a:lvl7pPr>
            <a:lvl8pPr>
              <a:defRPr sz="1655"/>
            </a:lvl8pPr>
            <a:lvl9pPr>
              <a:defRPr sz="1655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2916079"/>
            <a:ext cx="2438192" cy="5402397"/>
          </a:xfrm>
        </p:spPr>
        <p:txBody>
          <a:bodyPr/>
          <a:lstStyle>
            <a:lvl1pPr marL="0" indent="0">
              <a:buNone/>
              <a:defRPr sz="1325"/>
            </a:lvl1pPr>
            <a:lvl2pPr marL="377825" indent="0">
              <a:buNone/>
              <a:defRPr sz="1155"/>
            </a:lvl2pPr>
            <a:lvl3pPr marL="755650" indent="0">
              <a:buNone/>
              <a:defRPr sz="990"/>
            </a:lvl3pPr>
            <a:lvl4pPr marL="1134110" indent="0">
              <a:buNone/>
              <a:defRPr sz="825"/>
            </a:lvl4pPr>
            <a:lvl5pPr marL="1511935" indent="0">
              <a:buNone/>
              <a:defRPr sz="825"/>
            </a:lvl5pPr>
            <a:lvl6pPr marL="1889760" indent="0">
              <a:buNone/>
              <a:defRPr sz="825"/>
            </a:lvl6pPr>
            <a:lvl7pPr marL="2267585" indent="0">
              <a:buNone/>
              <a:defRPr sz="825"/>
            </a:lvl7pPr>
            <a:lvl8pPr marL="2646045" indent="0">
              <a:buNone/>
              <a:defRPr sz="825"/>
            </a:lvl8pPr>
            <a:lvl9pPr marL="3023870" indent="0">
              <a:buNone/>
              <a:defRPr sz="825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1235-B470-4DDB-A7B0-D22C3F620BD0}" type="datetimeFigureOut">
              <a:rPr lang="de-DE" smtClean="0"/>
              <a:t>12.04.2023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0AC4F-3E1E-4B05-8B71-021C6F2F809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48018"/>
            <a:ext cx="2438192" cy="2268061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399540"/>
            <a:ext cx="3827085" cy="690768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825" indent="0">
              <a:buNone/>
              <a:defRPr sz="2315"/>
            </a:lvl2pPr>
            <a:lvl3pPr marL="755650" indent="0">
              <a:buNone/>
              <a:defRPr sz="1985"/>
            </a:lvl3pPr>
            <a:lvl4pPr marL="1134110" indent="0">
              <a:buNone/>
              <a:defRPr sz="1655"/>
            </a:lvl4pPr>
            <a:lvl5pPr marL="1511935" indent="0">
              <a:buNone/>
              <a:defRPr sz="1655"/>
            </a:lvl5pPr>
            <a:lvl6pPr marL="1889760" indent="0">
              <a:buNone/>
              <a:defRPr sz="1655"/>
            </a:lvl6pPr>
            <a:lvl7pPr marL="2267585" indent="0">
              <a:buNone/>
              <a:defRPr sz="1655"/>
            </a:lvl7pPr>
            <a:lvl8pPr marL="2646045" indent="0">
              <a:buNone/>
              <a:defRPr sz="1655"/>
            </a:lvl8pPr>
            <a:lvl9pPr marL="3023870" indent="0">
              <a:buNone/>
              <a:defRPr sz="1655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2916079"/>
            <a:ext cx="2438192" cy="5402397"/>
          </a:xfrm>
        </p:spPr>
        <p:txBody>
          <a:bodyPr/>
          <a:lstStyle>
            <a:lvl1pPr marL="0" indent="0">
              <a:buNone/>
              <a:defRPr sz="1325"/>
            </a:lvl1pPr>
            <a:lvl2pPr marL="377825" indent="0">
              <a:buNone/>
              <a:defRPr sz="1155"/>
            </a:lvl2pPr>
            <a:lvl3pPr marL="755650" indent="0">
              <a:buNone/>
              <a:defRPr sz="990"/>
            </a:lvl3pPr>
            <a:lvl4pPr marL="1134110" indent="0">
              <a:buNone/>
              <a:defRPr sz="825"/>
            </a:lvl4pPr>
            <a:lvl5pPr marL="1511935" indent="0">
              <a:buNone/>
              <a:defRPr sz="825"/>
            </a:lvl5pPr>
            <a:lvl6pPr marL="1889760" indent="0">
              <a:buNone/>
              <a:defRPr sz="825"/>
            </a:lvl6pPr>
            <a:lvl7pPr marL="2267585" indent="0">
              <a:buNone/>
              <a:defRPr sz="825"/>
            </a:lvl7pPr>
            <a:lvl8pPr marL="2646045" indent="0">
              <a:buNone/>
              <a:defRPr sz="825"/>
            </a:lvl8pPr>
            <a:lvl9pPr marL="3023870" indent="0">
              <a:buNone/>
              <a:defRPr sz="825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1235-B470-4DDB-A7B0-D22C3F620BD0}" type="datetimeFigureOut">
              <a:rPr lang="de-DE" smtClean="0"/>
              <a:t>12.04.2023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0AC4F-3E1E-4B05-8B71-021C6F2F809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1235-B470-4DDB-A7B0-D22C3F620BD0}" type="datetimeFigureOut">
              <a:rPr lang="de-DE" smtClean="0"/>
              <a:t>12.04.2023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0AC4F-3E1E-4B05-8B71-021C6F2F809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17514"/>
            <a:ext cx="1630055" cy="8237474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17514"/>
            <a:ext cx="4795669" cy="8237474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1235-B470-4DDB-A7B0-D22C3F620BD0}" type="datetimeFigureOut">
              <a:rPr lang="de-DE" smtClean="0"/>
              <a:t>12.04.2023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0AC4F-3E1E-4B05-8B71-021C6F2F809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17516"/>
            <a:ext cx="6520220" cy="1878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587570"/>
            <a:ext cx="6520220" cy="61674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009246"/>
            <a:ext cx="1700927" cy="517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0D1235-B470-4DDB-A7B0-D22C3F620BD0}" type="datetimeFigureOut">
              <a:rPr lang="de-DE" smtClean="0"/>
              <a:t>12.04.2023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009246"/>
            <a:ext cx="2551390" cy="517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009246"/>
            <a:ext cx="1700927" cy="517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0AC4F-3E1E-4B05-8B71-021C6F2F8096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55650" rtl="0" eaLnBrk="1" latinLnBrk="0" hangingPunct="1">
        <a:lnSpc>
          <a:spcPct val="90000"/>
        </a:lnSpc>
        <a:spcBef>
          <a:spcPct val="0"/>
        </a:spcBef>
        <a:buNone/>
        <a:defRPr sz="36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230" indent="-189230" algn="l" defTabSz="755650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705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94488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655" kern="1200">
          <a:solidFill>
            <a:schemeClr val="tx1"/>
          </a:solidFill>
          <a:latin typeface="+mn-lt"/>
          <a:ea typeface="+mn-ea"/>
          <a:cs typeface="+mn-cs"/>
        </a:defRPr>
      </a:lvl3pPr>
      <a:lvl4pPr marL="132270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70116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207899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45681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83464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21246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1pPr>
      <a:lvl2pPr marL="37782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2pPr>
      <a:lvl3pPr marL="75565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3pPr>
      <a:lvl4pPr marL="113411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51193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188976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26758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64604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02387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767306"/>
              </p:ext>
            </p:extLst>
          </p:nvPr>
        </p:nvGraphicFramePr>
        <p:xfrm>
          <a:off x="553401" y="594519"/>
          <a:ext cx="4805998" cy="3075305"/>
        </p:xfrm>
        <a:graphic>
          <a:graphicData uri="http://schemas.openxmlformats.org/drawingml/2006/table">
            <a:tbl>
              <a:tblPr firstRow="1" firstCol="1" bandRow="1"/>
              <a:tblGrid>
                <a:gridCol w="3010118">
                  <a:extLst>
                    <a:ext uri="{9D8B030D-6E8A-4147-A177-3AD203B41FA5}">
                      <a16:colId xmlns:a16="http://schemas.microsoft.com/office/drawing/2014/main" val="1254566645"/>
                    </a:ext>
                  </a:extLst>
                </a:gridCol>
                <a:gridCol w="897576">
                  <a:extLst>
                    <a:ext uri="{9D8B030D-6E8A-4147-A177-3AD203B41FA5}">
                      <a16:colId xmlns:a16="http://schemas.microsoft.com/office/drawing/2014/main" val="434885640"/>
                    </a:ext>
                  </a:extLst>
                </a:gridCol>
                <a:gridCol w="898304">
                  <a:extLst>
                    <a:ext uri="{9D8B030D-6E8A-4147-A177-3AD203B41FA5}">
                      <a16:colId xmlns:a16="http://schemas.microsoft.com/office/drawing/2014/main" val="2589289563"/>
                    </a:ext>
                  </a:extLst>
                </a:gridCol>
              </a:tblGrid>
              <a:tr h="414020">
                <a:tc>
                  <a:txBody>
                    <a:bodyPr/>
                    <a:lstStyle/>
                    <a:p>
                      <a:pPr algn="just"/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Patient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JMML #1 </a:t>
                      </a:r>
                      <a:b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(I187)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JMML #2 </a:t>
                      </a:r>
                      <a:b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(D123)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74467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just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 at diagnosis (months)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062199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just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Sex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04523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just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Platelet count at diagnosis (x 109/L)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137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362717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just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 blood cell count at diagnosis (x 109/L)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54.0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57.0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600889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just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Fetal hemoglobin at diagnosis (%)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10.3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21.8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3883468"/>
                  </a:ext>
                </a:extLst>
              </a:tr>
              <a:tr h="436245">
                <a:tc>
                  <a:txBody>
                    <a:bodyPr/>
                    <a:lstStyle/>
                    <a:p>
                      <a:pPr algn="just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Mutation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PTPN11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c.C215T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PTPN11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c.G181T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31211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just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Leukemia karyotype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Normal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Normal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677926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just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Therapy before splenectomy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26147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just"/>
                      <a:r>
                        <a:rPr lang="en-US" sz="11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Methylation status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HM</a:t>
                      </a:r>
                      <a:endParaRPr lang="de-D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HM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6270158"/>
                  </a:ext>
                </a:extLst>
              </a:tr>
            </a:tbl>
          </a:graphicData>
        </a:graphic>
      </p:graphicFrame>
      <p:sp>
        <p:nvSpPr>
          <p:cNvPr id="4" name="Textfeld 3"/>
          <p:cNvSpPr txBox="1"/>
          <p:nvPr/>
        </p:nvSpPr>
        <p:spPr>
          <a:xfrm>
            <a:off x="5687194" y="133450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Wu </a:t>
            </a:r>
            <a:r>
              <a:rPr lang="de-DE" sz="16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795324" y="133450"/>
            <a:ext cx="14866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sz="16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Table 1</a:t>
            </a:r>
            <a:endParaRPr lang="de-DE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275790" y="3819853"/>
            <a:ext cx="70257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Supplemental Table 1: Patient </a:t>
            </a:r>
            <a:r>
              <a:rPr lang="en-US" b="1" dirty="0" err="1" smtClean="0"/>
              <a:t>chracteristics</a:t>
            </a:r>
            <a:r>
              <a:rPr lang="en-US" b="1" dirty="0" smtClean="0"/>
              <a:t> </a:t>
            </a:r>
          </a:p>
          <a:p>
            <a:r>
              <a:rPr lang="de-DE" dirty="0" err="1" smtClean="0"/>
              <a:t>Within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context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European Working Group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Myelodysplastic</a:t>
            </a:r>
            <a:r>
              <a:rPr lang="de-DE" dirty="0" smtClean="0"/>
              <a:t> </a:t>
            </a:r>
            <a:r>
              <a:rPr lang="de-DE" dirty="0" err="1" smtClean="0"/>
              <a:t>Syndromes</a:t>
            </a:r>
            <a:r>
              <a:rPr lang="de-DE" dirty="0" smtClean="0"/>
              <a:t> in </a:t>
            </a:r>
            <a:r>
              <a:rPr lang="de-DE" dirty="0" err="1" smtClean="0"/>
              <a:t>Childhood</a:t>
            </a:r>
            <a:r>
              <a:rPr lang="de-DE" dirty="0" smtClean="0"/>
              <a:t> (EWOG-MDS) </a:t>
            </a:r>
            <a:r>
              <a:rPr lang="de-DE" dirty="0" err="1" smtClean="0"/>
              <a:t>spleen</a:t>
            </a:r>
            <a:r>
              <a:rPr lang="de-DE" dirty="0" smtClean="0"/>
              <a:t> </a:t>
            </a:r>
            <a:r>
              <a:rPr lang="de-DE" dirty="0" err="1" smtClean="0"/>
              <a:t>cell</a:t>
            </a:r>
            <a:r>
              <a:rPr lang="de-DE" dirty="0" smtClean="0"/>
              <a:t> </a:t>
            </a:r>
            <a:r>
              <a:rPr lang="de-DE" dirty="0" err="1" smtClean="0"/>
              <a:t>samples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children</a:t>
            </a:r>
            <a:r>
              <a:rPr lang="de-DE" dirty="0" smtClean="0"/>
              <a:t> </a:t>
            </a:r>
            <a:r>
              <a:rPr lang="de-DE" dirty="0" err="1" smtClean="0"/>
              <a:t>diagnosed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JMML </a:t>
            </a:r>
            <a:r>
              <a:rPr lang="de-DE" dirty="0" err="1" smtClean="0"/>
              <a:t>were</a:t>
            </a:r>
            <a:r>
              <a:rPr lang="de-DE" dirty="0" smtClean="0"/>
              <a:t> </a:t>
            </a:r>
            <a:r>
              <a:rPr lang="de-DE" dirty="0" err="1" smtClean="0"/>
              <a:t>collected</a:t>
            </a:r>
            <a:r>
              <a:rPr lang="de-DE" dirty="0" smtClean="0"/>
              <a:t>. </a:t>
            </a:r>
          </a:p>
          <a:p>
            <a:r>
              <a:rPr lang="de-DE" dirty="0" smtClean="0"/>
              <a:t>HM: high </a:t>
            </a:r>
            <a:r>
              <a:rPr lang="de-DE" dirty="0" err="1" smtClean="0"/>
              <a:t>methylation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760922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7b06bce4-a76b-4a2f-86c3-a09cdd6db089"/>
  <p:tag name="COMMONDATA" val="eyJoZGlkIjoiZTEzZjgwNjc1ODM3NjdjOWVkMjY3NmM5NTZmYTFmNDkifQ==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146</Words>
  <Application>Microsoft Office PowerPoint</Application>
  <PresentationFormat>Benutzerdefiniert</PresentationFormat>
  <Paragraphs>35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</vt:lpstr>
      <vt:lpstr>PowerPoint-Präsentation</vt:lpstr>
    </vt:vector>
  </TitlesOfParts>
  <Company>Universitätsklinikum Freiburg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Dr. Sheila Bohler</dc:creator>
  <cp:lastModifiedBy>Dr. Sheila Bohler</cp:lastModifiedBy>
  <cp:revision>25</cp:revision>
  <dcterms:created xsi:type="dcterms:W3CDTF">2023-02-07T12:48:00Z</dcterms:created>
  <dcterms:modified xsi:type="dcterms:W3CDTF">2023-04-12T13:02:53Z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C9CC9FE4DBD04F4C838E2789136A2B94</vt:lpwstr>
  </property>
  <property fmtid="{D5CDD505-2E9C-101B-9397-08002B2CF9AE}" pid="3" name="KSOProductBuildVer">
    <vt:lpwstr>2052-11.1.0.12980</vt:lpwstr>
  </property>
</Properties>
</file>