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56" r:id="rId3"/>
    <p:sldId id="265" r:id="rId4"/>
    <p:sldId id="257" r:id="rId5"/>
    <p:sldId id="258" r:id="rId6"/>
    <p:sldId id="261" r:id="rId7"/>
    <p:sldId id="259" r:id="rId8"/>
    <p:sldId id="267" r:id="rId9"/>
  </p:sldIdLst>
  <p:sldSz cx="7559675" cy="9720263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FFFFFF"/>
    <a:srgbClr val="99EBFF"/>
    <a:srgbClr val="FFADAD"/>
    <a:srgbClr val="FF3333"/>
    <a:srgbClr val="9FECFF"/>
    <a:srgbClr val="87E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2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590794"/>
            <a:ext cx="6425724" cy="3384092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105389"/>
            <a:ext cx="5669756" cy="2346813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423318"/>
            <a:ext cx="6520220" cy="4043359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504929"/>
            <a:ext cx="6520220" cy="2126307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587570"/>
            <a:ext cx="3212862" cy="616741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587570"/>
            <a:ext cx="3212862" cy="616741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17516"/>
            <a:ext cx="6520220" cy="187880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382815"/>
            <a:ext cx="3198096" cy="1167781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550596"/>
            <a:ext cx="3198096" cy="522239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382815"/>
            <a:ext cx="3213847" cy="1167781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550596"/>
            <a:ext cx="3213847" cy="522239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48018"/>
            <a:ext cx="2438192" cy="2268061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399540"/>
            <a:ext cx="3827085" cy="690768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2916079"/>
            <a:ext cx="2438192" cy="5402397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48018"/>
            <a:ext cx="2438192" cy="2268061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399540"/>
            <a:ext cx="3827085" cy="690768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2916079"/>
            <a:ext cx="2438192" cy="5402397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17514"/>
            <a:ext cx="1630055" cy="823747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17514"/>
            <a:ext cx="4795669" cy="8237474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17516"/>
            <a:ext cx="6520220" cy="1878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587570"/>
            <a:ext cx="6520220" cy="6167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009246"/>
            <a:ext cx="1700927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D1235-B470-4DDB-A7B0-D22C3F620BD0}" type="datetimeFigureOut">
              <a:rPr lang="de-DE" smtClean="0"/>
              <a:t>11.04.2023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009246"/>
            <a:ext cx="2551390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009246"/>
            <a:ext cx="1700927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0AC4F-3E1E-4B05-8B71-021C6F2F809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9" Type="http://schemas.openxmlformats.org/officeDocument/2006/relationships/tags" Target="../tags/tag40.xml"/><Relationship Id="rId21" Type="http://schemas.openxmlformats.org/officeDocument/2006/relationships/tags" Target="../tags/tag22.xml"/><Relationship Id="rId34" Type="http://schemas.openxmlformats.org/officeDocument/2006/relationships/tags" Target="../tags/tag35.xml"/><Relationship Id="rId42" Type="http://schemas.openxmlformats.org/officeDocument/2006/relationships/tags" Target="../tags/tag43.xml"/><Relationship Id="rId47" Type="http://schemas.openxmlformats.org/officeDocument/2006/relationships/tags" Target="../tags/tag48.xml"/><Relationship Id="rId50" Type="http://schemas.openxmlformats.org/officeDocument/2006/relationships/tags" Target="../tags/tag51.xml"/><Relationship Id="rId55" Type="http://schemas.openxmlformats.org/officeDocument/2006/relationships/tags" Target="../tags/tag56.xml"/><Relationship Id="rId63" Type="http://schemas.openxmlformats.org/officeDocument/2006/relationships/tags" Target="../tags/tag64.xml"/><Relationship Id="rId68" Type="http://schemas.openxmlformats.org/officeDocument/2006/relationships/tags" Target="../tags/tag69.xml"/><Relationship Id="rId76" Type="http://schemas.openxmlformats.org/officeDocument/2006/relationships/tags" Target="../tags/tag77.xml"/><Relationship Id="rId84" Type="http://schemas.openxmlformats.org/officeDocument/2006/relationships/tags" Target="../tags/tag85.xml"/><Relationship Id="rId89" Type="http://schemas.openxmlformats.org/officeDocument/2006/relationships/image" Target="../media/image1.png"/><Relationship Id="rId7" Type="http://schemas.openxmlformats.org/officeDocument/2006/relationships/tags" Target="../tags/tag8.xml"/><Relationship Id="rId71" Type="http://schemas.openxmlformats.org/officeDocument/2006/relationships/tags" Target="../tags/tag72.xml"/><Relationship Id="rId92" Type="http://schemas.openxmlformats.org/officeDocument/2006/relationships/image" Target="../media/image4.pn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9" Type="http://schemas.openxmlformats.org/officeDocument/2006/relationships/tags" Target="../tags/tag30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37" Type="http://schemas.openxmlformats.org/officeDocument/2006/relationships/tags" Target="../tags/tag38.xml"/><Relationship Id="rId40" Type="http://schemas.openxmlformats.org/officeDocument/2006/relationships/tags" Target="../tags/tag41.xml"/><Relationship Id="rId45" Type="http://schemas.openxmlformats.org/officeDocument/2006/relationships/tags" Target="../tags/tag46.xml"/><Relationship Id="rId53" Type="http://schemas.openxmlformats.org/officeDocument/2006/relationships/tags" Target="../tags/tag54.xml"/><Relationship Id="rId58" Type="http://schemas.openxmlformats.org/officeDocument/2006/relationships/tags" Target="../tags/tag59.xml"/><Relationship Id="rId66" Type="http://schemas.openxmlformats.org/officeDocument/2006/relationships/tags" Target="../tags/tag67.xml"/><Relationship Id="rId74" Type="http://schemas.openxmlformats.org/officeDocument/2006/relationships/tags" Target="../tags/tag75.xml"/><Relationship Id="rId79" Type="http://schemas.openxmlformats.org/officeDocument/2006/relationships/tags" Target="../tags/tag80.xml"/><Relationship Id="rId87" Type="http://schemas.openxmlformats.org/officeDocument/2006/relationships/tags" Target="../tags/tag88.xml"/><Relationship Id="rId5" Type="http://schemas.openxmlformats.org/officeDocument/2006/relationships/tags" Target="../tags/tag6.xml"/><Relationship Id="rId61" Type="http://schemas.openxmlformats.org/officeDocument/2006/relationships/tags" Target="../tags/tag62.xml"/><Relationship Id="rId82" Type="http://schemas.openxmlformats.org/officeDocument/2006/relationships/tags" Target="../tags/tag83.xml"/><Relationship Id="rId90" Type="http://schemas.openxmlformats.org/officeDocument/2006/relationships/image" Target="../media/image2.png"/><Relationship Id="rId19" Type="http://schemas.openxmlformats.org/officeDocument/2006/relationships/tags" Target="../tags/tag2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tags" Target="../tags/tag36.xml"/><Relationship Id="rId43" Type="http://schemas.openxmlformats.org/officeDocument/2006/relationships/tags" Target="../tags/tag44.xml"/><Relationship Id="rId48" Type="http://schemas.openxmlformats.org/officeDocument/2006/relationships/tags" Target="../tags/tag49.xml"/><Relationship Id="rId56" Type="http://schemas.openxmlformats.org/officeDocument/2006/relationships/tags" Target="../tags/tag57.xml"/><Relationship Id="rId64" Type="http://schemas.openxmlformats.org/officeDocument/2006/relationships/tags" Target="../tags/tag65.xml"/><Relationship Id="rId69" Type="http://schemas.openxmlformats.org/officeDocument/2006/relationships/tags" Target="../tags/tag70.xml"/><Relationship Id="rId77" Type="http://schemas.openxmlformats.org/officeDocument/2006/relationships/tags" Target="../tags/tag78.xml"/><Relationship Id="rId8" Type="http://schemas.openxmlformats.org/officeDocument/2006/relationships/tags" Target="../tags/tag9.xml"/><Relationship Id="rId51" Type="http://schemas.openxmlformats.org/officeDocument/2006/relationships/tags" Target="../tags/tag52.xml"/><Relationship Id="rId72" Type="http://schemas.openxmlformats.org/officeDocument/2006/relationships/tags" Target="../tags/tag73.xml"/><Relationship Id="rId80" Type="http://schemas.openxmlformats.org/officeDocument/2006/relationships/tags" Target="../tags/tag81.xml"/><Relationship Id="rId85" Type="http://schemas.openxmlformats.org/officeDocument/2006/relationships/tags" Target="../tags/tag86.xml"/><Relationship Id="rId93" Type="http://schemas.openxmlformats.org/officeDocument/2006/relationships/image" Target="../media/image5.tiff"/><Relationship Id="rId3" Type="http://schemas.openxmlformats.org/officeDocument/2006/relationships/tags" Target="../tags/tag4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tags" Target="../tags/tag34.xml"/><Relationship Id="rId38" Type="http://schemas.openxmlformats.org/officeDocument/2006/relationships/tags" Target="../tags/tag39.xml"/><Relationship Id="rId46" Type="http://schemas.openxmlformats.org/officeDocument/2006/relationships/tags" Target="../tags/tag47.xml"/><Relationship Id="rId59" Type="http://schemas.openxmlformats.org/officeDocument/2006/relationships/tags" Target="../tags/tag60.xml"/><Relationship Id="rId67" Type="http://schemas.openxmlformats.org/officeDocument/2006/relationships/tags" Target="../tags/tag68.xml"/><Relationship Id="rId20" Type="http://schemas.openxmlformats.org/officeDocument/2006/relationships/tags" Target="../tags/tag21.xml"/><Relationship Id="rId41" Type="http://schemas.openxmlformats.org/officeDocument/2006/relationships/tags" Target="../tags/tag42.xml"/><Relationship Id="rId54" Type="http://schemas.openxmlformats.org/officeDocument/2006/relationships/tags" Target="../tags/tag55.xml"/><Relationship Id="rId62" Type="http://schemas.openxmlformats.org/officeDocument/2006/relationships/tags" Target="../tags/tag63.xml"/><Relationship Id="rId70" Type="http://schemas.openxmlformats.org/officeDocument/2006/relationships/tags" Target="../tags/tag71.xml"/><Relationship Id="rId75" Type="http://schemas.openxmlformats.org/officeDocument/2006/relationships/tags" Target="../tags/tag76.xml"/><Relationship Id="rId83" Type="http://schemas.openxmlformats.org/officeDocument/2006/relationships/tags" Target="../tags/tag84.xml"/><Relationship Id="rId88" Type="http://schemas.openxmlformats.org/officeDocument/2006/relationships/slideLayout" Target="../slideLayouts/slideLayout7.xml"/><Relationship Id="rId91" Type="http://schemas.openxmlformats.org/officeDocument/2006/relationships/image" Target="../media/image3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tags" Target="../tags/tag37.xml"/><Relationship Id="rId49" Type="http://schemas.openxmlformats.org/officeDocument/2006/relationships/tags" Target="../tags/tag50.xml"/><Relationship Id="rId57" Type="http://schemas.openxmlformats.org/officeDocument/2006/relationships/tags" Target="../tags/tag58.xml"/><Relationship Id="rId10" Type="http://schemas.openxmlformats.org/officeDocument/2006/relationships/tags" Target="../tags/tag11.xml"/><Relationship Id="rId31" Type="http://schemas.openxmlformats.org/officeDocument/2006/relationships/tags" Target="../tags/tag32.xml"/><Relationship Id="rId44" Type="http://schemas.openxmlformats.org/officeDocument/2006/relationships/tags" Target="../tags/tag45.xml"/><Relationship Id="rId52" Type="http://schemas.openxmlformats.org/officeDocument/2006/relationships/tags" Target="../tags/tag53.xml"/><Relationship Id="rId60" Type="http://schemas.openxmlformats.org/officeDocument/2006/relationships/tags" Target="../tags/tag61.xml"/><Relationship Id="rId65" Type="http://schemas.openxmlformats.org/officeDocument/2006/relationships/tags" Target="../tags/tag66.xml"/><Relationship Id="rId73" Type="http://schemas.openxmlformats.org/officeDocument/2006/relationships/tags" Target="../tags/tag74.xml"/><Relationship Id="rId78" Type="http://schemas.openxmlformats.org/officeDocument/2006/relationships/tags" Target="../tags/tag79.xml"/><Relationship Id="rId81" Type="http://schemas.openxmlformats.org/officeDocument/2006/relationships/tags" Target="../tags/tag82.xml"/><Relationship Id="rId86" Type="http://schemas.openxmlformats.org/officeDocument/2006/relationships/tags" Target="../tags/tag87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91.xml"/><Relationship Id="rId7" Type="http://schemas.openxmlformats.org/officeDocument/2006/relationships/image" Target="../media/image7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f"/><Relationship Id="rId13" Type="http://schemas.openxmlformats.org/officeDocument/2006/relationships/image" Target="../media/image20.tiff"/><Relationship Id="rId18" Type="http://schemas.openxmlformats.org/officeDocument/2006/relationships/image" Target="../media/image25.tiff"/><Relationship Id="rId3" Type="http://schemas.openxmlformats.org/officeDocument/2006/relationships/image" Target="../media/image10.tiff"/><Relationship Id="rId21" Type="http://schemas.openxmlformats.org/officeDocument/2006/relationships/image" Target="../media/image28.tiff"/><Relationship Id="rId7" Type="http://schemas.openxmlformats.org/officeDocument/2006/relationships/image" Target="../media/image14.tiff"/><Relationship Id="rId12" Type="http://schemas.openxmlformats.org/officeDocument/2006/relationships/image" Target="../media/image19.tiff"/><Relationship Id="rId17" Type="http://schemas.openxmlformats.org/officeDocument/2006/relationships/image" Target="../media/image24.tiff"/><Relationship Id="rId25" Type="http://schemas.openxmlformats.org/officeDocument/2006/relationships/image" Target="../media/image32.tiff"/><Relationship Id="rId2" Type="http://schemas.openxmlformats.org/officeDocument/2006/relationships/image" Target="../media/image9.tiff"/><Relationship Id="rId16" Type="http://schemas.openxmlformats.org/officeDocument/2006/relationships/image" Target="../media/image23.tiff"/><Relationship Id="rId20" Type="http://schemas.openxmlformats.org/officeDocument/2006/relationships/image" Target="../media/image2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tiff"/><Relationship Id="rId11" Type="http://schemas.openxmlformats.org/officeDocument/2006/relationships/image" Target="../media/image18.tiff"/><Relationship Id="rId24" Type="http://schemas.openxmlformats.org/officeDocument/2006/relationships/image" Target="../media/image31.tiff"/><Relationship Id="rId5" Type="http://schemas.openxmlformats.org/officeDocument/2006/relationships/image" Target="../media/image12.tiff"/><Relationship Id="rId15" Type="http://schemas.openxmlformats.org/officeDocument/2006/relationships/image" Target="../media/image22.tiff"/><Relationship Id="rId23" Type="http://schemas.openxmlformats.org/officeDocument/2006/relationships/image" Target="../media/image30.tiff"/><Relationship Id="rId10" Type="http://schemas.openxmlformats.org/officeDocument/2006/relationships/image" Target="../media/image17.tiff"/><Relationship Id="rId19" Type="http://schemas.openxmlformats.org/officeDocument/2006/relationships/image" Target="../media/image26.tiff"/><Relationship Id="rId4" Type="http://schemas.openxmlformats.org/officeDocument/2006/relationships/image" Target="../media/image11.tiff"/><Relationship Id="rId9" Type="http://schemas.openxmlformats.org/officeDocument/2006/relationships/image" Target="../media/image16.tiff"/><Relationship Id="rId14" Type="http://schemas.openxmlformats.org/officeDocument/2006/relationships/image" Target="../media/image21.tiff"/><Relationship Id="rId22" Type="http://schemas.openxmlformats.org/officeDocument/2006/relationships/image" Target="../media/image29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tiff"/><Relationship Id="rId3" Type="http://schemas.openxmlformats.org/officeDocument/2006/relationships/image" Target="../media/image34.tiff"/><Relationship Id="rId7" Type="http://schemas.openxmlformats.org/officeDocument/2006/relationships/image" Target="../media/image38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10" Type="http://schemas.openxmlformats.org/officeDocument/2006/relationships/image" Target="../media/image41.tiff"/><Relationship Id="rId4" Type="http://schemas.openxmlformats.org/officeDocument/2006/relationships/image" Target="../media/image35.tiff"/><Relationship Id="rId9" Type="http://schemas.openxmlformats.org/officeDocument/2006/relationships/image" Target="../media/image40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f"/><Relationship Id="rId13" Type="http://schemas.openxmlformats.org/officeDocument/2006/relationships/image" Target="../media/image53.tiff"/><Relationship Id="rId3" Type="http://schemas.openxmlformats.org/officeDocument/2006/relationships/image" Target="../media/image43.tiff"/><Relationship Id="rId7" Type="http://schemas.openxmlformats.org/officeDocument/2006/relationships/image" Target="../media/image47.jpeg"/><Relationship Id="rId12" Type="http://schemas.openxmlformats.org/officeDocument/2006/relationships/image" Target="../media/image52.tiff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0" Type="http://schemas.openxmlformats.org/officeDocument/2006/relationships/image" Target="../media/image50.tiff"/><Relationship Id="rId4" Type="http://schemas.openxmlformats.org/officeDocument/2006/relationships/image" Target="../media/image44.tiff"/><Relationship Id="rId9" Type="http://schemas.openxmlformats.org/officeDocument/2006/relationships/image" Target="../media/image49.tiff"/><Relationship Id="rId1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tiff"/><Relationship Id="rId13" Type="http://schemas.openxmlformats.org/officeDocument/2006/relationships/image" Target="../media/image66.tiff"/><Relationship Id="rId3" Type="http://schemas.openxmlformats.org/officeDocument/2006/relationships/image" Target="../media/image56.tiff"/><Relationship Id="rId7" Type="http://schemas.openxmlformats.org/officeDocument/2006/relationships/image" Target="../media/image60.tiff"/><Relationship Id="rId12" Type="http://schemas.openxmlformats.org/officeDocument/2006/relationships/image" Target="../media/image65.tif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tiff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tiff"/><Relationship Id="rId4" Type="http://schemas.openxmlformats.org/officeDocument/2006/relationships/image" Target="../media/image57.tiff"/><Relationship Id="rId9" Type="http://schemas.openxmlformats.org/officeDocument/2006/relationships/image" Target="../media/image62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>
            <p:extLst/>
          </p:nvPr>
        </p:nvGraphicFramePr>
        <p:xfrm>
          <a:off x="553401" y="594519"/>
          <a:ext cx="4805998" cy="3075305"/>
        </p:xfrm>
        <a:graphic>
          <a:graphicData uri="http://schemas.openxmlformats.org/drawingml/2006/table">
            <a:tbl>
              <a:tblPr firstRow="1" firstCol="1" bandRow="1"/>
              <a:tblGrid>
                <a:gridCol w="3010118">
                  <a:extLst>
                    <a:ext uri="{9D8B030D-6E8A-4147-A177-3AD203B41FA5}">
                      <a16:colId xmlns:a16="http://schemas.microsoft.com/office/drawing/2014/main" val="1254566645"/>
                    </a:ext>
                  </a:extLst>
                </a:gridCol>
                <a:gridCol w="897576">
                  <a:extLst>
                    <a:ext uri="{9D8B030D-6E8A-4147-A177-3AD203B41FA5}">
                      <a16:colId xmlns:a16="http://schemas.microsoft.com/office/drawing/2014/main" val="434885640"/>
                    </a:ext>
                  </a:extLst>
                </a:gridCol>
                <a:gridCol w="898304">
                  <a:extLst>
                    <a:ext uri="{9D8B030D-6E8A-4147-A177-3AD203B41FA5}">
                      <a16:colId xmlns:a16="http://schemas.microsoft.com/office/drawing/2014/main" val="2589289563"/>
                    </a:ext>
                  </a:extLst>
                </a:gridCol>
              </a:tblGrid>
              <a:tr h="414020">
                <a:tc>
                  <a:txBody>
                    <a:bodyPr/>
                    <a:lstStyle/>
                    <a:p>
                      <a:pPr algn="just"/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JMML #1 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(I187)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JMML #2 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(D123)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74467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 at diagnosis (months)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062199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04523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Platelet count at diagnosis (x 109/L)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36271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 blood cell count at diagnosis (x 109/L)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54.0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57.0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00889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Fetal hemoglobin at diagnosis (%)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883468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Mutation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PTPN11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c.C215T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PTPN11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c.G181T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1211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Leukemia karyotype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77926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Therapy before splenectomy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26147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just"/>
                      <a:r>
                        <a:rPr lang="en-US" sz="11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Methylation 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HM</a:t>
                      </a:r>
                      <a:endParaRPr lang="de-DE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HM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270158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5687194" y="13345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Wu </a:t>
            </a: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 al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95324" y="133450"/>
            <a:ext cx="1486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</a:t>
            </a: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de-DE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 1</a:t>
            </a:r>
            <a:endParaRPr kumimoji="0" lang="de-DE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75790" y="3819853"/>
            <a:ext cx="70257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Supplemental Table 1: Patient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chracteristics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Within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European Working Group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Myelodysplastic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Syndromes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Childhood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(EWOG-MDS)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spleen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samples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from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children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diagnosed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JMML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were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collected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HM: high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methylation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370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图片 9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9"/>
          <a:stretch>
            <a:fillRect/>
          </a:stretch>
        </p:blipFill>
        <p:spPr>
          <a:xfrm>
            <a:off x="4171950" y="7315835"/>
            <a:ext cx="1353185" cy="1410335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0"/>
          <a:stretch>
            <a:fillRect/>
          </a:stretch>
        </p:blipFill>
        <p:spPr>
          <a:xfrm>
            <a:off x="5868035" y="7298690"/>
            <a:ext cx="1373505" cy="1427480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1"/>
          <a:stretch>
            <a:fillRect/>
          </a:stretch>
        </p:blipFill>
        <p:spPr>
          <a:xfrm>
            <a:off x="2578100" y="7312660"/>
            <a:ext cx="1327150" cy="13931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2"/>
          <a:stretch>
            <a:fillRect/>
          </a:stretch>
        </p:blipFill>
        <p:spPr>
          <a:xfrm>
            <a:off x="957580" y="7312660"/>
            <a:ext cx="1332865" cy="141033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687194" y="13345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95324" y="133450"/>
            <a:ext cx="1574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pic>
        <p:nvPicPr>
          <p:cNvPr id="1026" name="Picture 2" descr="C:\Users\wu\Desktop\survival1-Layout.tiff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00" y="471979"/>
            <a:ext cx="4968552" cy="658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mit Pfeil 2"/>
          <p:cNvCxnSpPr/>
          <p:nvPr>
            <p:custDataLst>
              <p:tags r:id="rId6"/>
            </p:custDataLst>
          </p:nvPr>
        </p:nvCxnSpPr>
        <p:spPr>
          <a:xfrm>
            <a:off x="2392844" y="1336075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/>
          <p:nvPr>
            <p:custDataLst>
              <p:tags r:id="rId7"/>
            </p:custDataLst>
          </p:nvPr>
        </p:nvCxnSpPr>
        <p:spPr>
          <a:xfrm>
            <a:off x="3580976" y="1336075"/>
            <a:ext cx="97210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Gerade Verbindung mit Pfeil 7"/>
          <p:cNvCxnSpPr/>
          <p:nvPr>
            <p:custDataLst>
              <p:tags r:id="rId8"/>
            </p:custDataLst>
          </p:nvPr>
        </p:nvCxnSpPr>
        <p:spPr>
          <a:xfrm>
            <a:off x="2176820" y="3136275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9"/>
          <p:cNvCxnSpPr/>
          <p:nvPr>
            <p:custDataLst>
              <p:tags r:id="rId9"/>
            </p:custDataLst>
          </p:nvPr>
        </p:nvCxnSpPr>
        <p:spPr>
          <a:xfrm>
            <a:off x="3905012" y="3116295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>
            <p:custDataLst>
              <p:tags r:id="rId10"/>
            </p:custDataLst>
          </p:nvPr>
        </p:nvCxnSpPr>
        <p:spPr>
          <a:xfrm>
            <a:off x="2176820" y="4576435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>
            <p:custDataLst>
              <p:tags r:id="rId11"/>
            </p:custDataLst>
          </p:nvPr>
        </p:nvCxnSpPr>
        <p:spPr>
          <a:xfrm>
            <a:off x="3760996" y="4360411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>
            <p:custDataLst>
              <p:tags r:id="rId12"/>
            </p:custDataLst>
          </p:nvPr>
        </p:nvCxnSpPr>
        <p:spPr>
          <a:xfrm>
            <a:off x="3833004" y="5224507"/>
            <a:ext cx="648072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>
            <p:custDataLst>
              <p:tags r:id="rId13"/>
            </p:custDataLst>
          </p:nvPr>
        </p:nvCxnSpPr>
        <p:spPr>
          <a:xfrm>
            <a:off x="1111360" y="1984147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Gerade Verbindung mit Pfeil 1024"/>
          <p:cNvCxnSpPr/>
          <p:nvPr>
            <p:custDataLst>
              <p:tags r:id="rId14"/>
            </p:custDataLst>
          </p:nvPr>
        </p:nvCxnSpPr>
        <p:spPr>
          <a:xfrm flipV="1">
            <a:off x="1111360" y="1624107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Textfeld 1026"/>
          <p:cNvSpPr txBox="1"/>
          <p:nvPr>
            <p:custDataLst>
              <p:tags r:id="rId15"/>
            </p:custDataLst>
          </p:nvPr>
        </p:nvSpPr>
        <p:spPr>
          <a:xfrm rot="10800000">
            <a:off x="829678" y="1639206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FSC-A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36" name="Textfeld 35"/>
          <p:cNvSpPr txBox="1"/>
          <p:nvPr>
            <p:custDataLst>
              <p:tags r:id="rId16"/>
            </p:custDataLst>
          </p:nvPr>
        </p:nvSpPr>
        <p:spPr>
          <a:xfrm rot="16200000">
            <a:off x="1091735" y="1907174"/>
            <a:ext cx="353943" cy="3760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Time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37" name="Gerade Verbindung mit Pfeil 36"/>
          <p:cNvCxnSpPr/>
          <p:nvPr>
            <p:custDataLst>
              <p:tags r:id="rId17"/>
            </p:custDataLst>
          </p:nvPr>
        </p:nvCxnSpPr>
        <p:spPr>
          <a:xfrm>
            <a:off x="2824892" y="1984147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>
            <p:custDataLst>
              <p:tags r:id="rId18"/>
            </p:custDataLst>
          </p:nvPr>
        </p:nvCxnSpPr>
        <p:spPr>
          <a:xfrm flipV="1">
            <a:off x="2824892" y="1624107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>
            <p:custDataLst>
              <p:tags r:id="rId19"/>
            </p:custDataLst>
          </p:nvPr>
        </p:nvSpPr>
        <p:spPr>
          <a:xfrm rot="10800000">
            <a:off x="2543210" y="1636000"/>
            <a:ext cx="353943" cy="4273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FSC-H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40" name="Textfeld 39"/>
          <p:cNvSpPr txBox="1"/>
          <p:nvPr>
            <p:custDataLst>
              <p:tags r:id="rId20"/>
            </p:custDataLst>
          </p:nvPr>
        </p:nvSpPr>
        <p:spPr>
          <a:xfrm rot="16200000">
            <a:off x="2805267" y="1884732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FSC-A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41" name="Gerade Verbindung mit Pfeil 40"/>
          <p:cNvCxnSpPr/>
          <p:nvPr>
            <p:custDataLst>
              <p:tags r:id="rId21"/>
            </p:custDataLst>
          </p:nvPr>
        </p:nvCxnSpPr>
        <p:spPr>
          <a:xfrm>
            <a:off x="4553084" y="1984147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>
            <p:custDataLst>
              <p:tags r:id="rId22"/>
            </p:custDataLst>
          </p:nvPr>
        </p:nvCxnSpPr>
        <p:spPr>
          <a:xfrm flipV="1">
            <a:off x="4553084" y="1624107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/>
          <p:cNvSpPr txBox="1"/>
          <p:nvPr>
            <p:custDataLst>
              <p:tags r:id="rId23"/>
            </p:custDataLst>
          </p:nvPr>
        </p:nvSpPr>
        <p:spPr>
          <a:xfrm rot="10800000">
            <a:off x="4271402" y="1636000"/>
            <a:ext cx="353943" cy="4273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SSC-H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44" name="Textfeld 43"/>
          <p:cNvSpPr txBox="1"/>
          <p:nvPr>
            <p:custDataLst>
              <p:tags r:id="rId24"/>
            </p:custDataLst>
          </p:nvPr>
        </p:nvSpPr>
        <p:spPr>
          <a:xfrm rot="16200000">
            <a:off x="4533459" y="1884732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SSC-A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45" name="Gerade Verbindung mit Pfeil 44"/>
          <p:cNvCxnSpPr/>
          <p:nvPr>
            <p:custDataLst>
              <p:tags r:id="rId25"/>
            </p:custDataLst>
          </p:nvPr>
        </p:nvCxnSpPr>
        <p:spPr>
          <a:xfrm>
            <a:off x="4546735" y="3640331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/>
          <p:nvPr>
            <p:custDataLst>
              <p:tags r:id="rId26"/>
            </p:custDataLst>
          </p:nvPr>
        </p:nvCxnSpPr>
        <p:spPr>
          <a:xfrm flipV="1">
            <a:off x="4546735" y="3280291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>
            <p:custDataLst>
              <p:tags r:id="rId27"/>
            </p:custDataLst>
          </p:nvPr>
        </p:nvSpPr>
        <p:spPr>
          <a:xfrm rot="10800000">
            <a:off x="4265053" y="3306611"/>
            <a:ext cx="353943" cy="3985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CD38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48" name="Textfeld 47"/>
          <p:cNvSpPr txBox="1"/>
          <p:nvPr>
            <p:custDataLst>
              <p:tags r:id="rId28"/>
            </p:custDataLst>
          </p:nvPr>
        </p:nvSpPr>
        <p:spPr>
          <a:xfrm rot="16200000">
            <a:off x="4527110" y="3552137"/>
            <a:ext cx="353943" cy="3985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CD34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49" name="Gerade Verbindung mit Pfeil 48"/>
          <p:cNvCxnSpPr/>
          <p:nvPr>
            <p:custDataLst>
              <p:tags r:id="rId29"/>
            </p:custDataLst>
          </p:nvPr>
        </p:nvCxnSpPr>
        <p:spPr>
          <a:xfrm>
            <a:off x="2818543" y="3640331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/>
          <p:nvPr>
            <p:custDataLst>
              <p:tags r:id="rId30"/>
            </p:custDataLst>
          </p:nvPr>
        </p:nvCxnSpPr>
        <p:spPr>
          <a:xfrm flipV="1">
            <a:off x="2818543" y="3280291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feld 50"/>
          <p:cNvSpPr txBox="1"/>
          <p:nvPr>
            <p:custDataLst>
              <p:tags r:id="rId31"/>
            </p:custDataLst>
          </p:nvPr>
        </p:nvSpPr>
        <p:spPr>
          <a:xfrm rot="10800000">
            <a:off x="2536861" y="3250507"/>
            <a:ext cx="353943" cy="5107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mCD45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2" name="Textfeld 51"/>
          <p:cNvSpPr txBox="1"/>
          <p:nvPr>
            <p:custDataLst>
              <p:tags r:id="rId32"/>
            </p:custDataLst>
          </p:nvPr>
        </p:nvSpPr>
        <p:spPr>
          <a:xfrm rot="16200000">
            <a:off x="2798918" y="3515269"/>
            <a:ext cx="353943" cy="4722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hCD45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53" name="Gerade Verbindung mit Pfeil 52"/>
          <p:cNvCxnSpPr/>
          <p:nvPr>
            <p:custDataLst>
              <p:tags r:id="rId33"/>
            </p:custDataLst>
          </p:nvPr>
        </p:nvCxnSpPr>
        <p:spPr>
          <a:xfrm>
            <a:off x="1090350" y="3640331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/>
          <p:cNvCxnSpPr/>
          <p:nvPr>
            <p:custDataLst>
              <p:tags r:id="rId34"/>
            </p:custDataLst>
          </p:nvPr>
        </p:nvCxnSpPr>
        <p:spPr>
          <a:xfrm flipV="1">
            <a:off x="1090350" y="3280291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feld 54"/>
          <p:cNvSpPr txBox="1"/>
          <p:nvPr>
            <p:custDataLst>
              <p:tags r:id="rId35"/>
            </p:custDataLst>
          </p:nvPr>
        </p:nvSpPr>
        <p:spPr>
          <a:xfrm rot="10800000">
            <a:off x="808668" y="3295390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SSC-A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6" name="Textfeld 55"/>
          <p:cNvSpPr txBox="1"/>
          <p:nvPr>
            <p:custDataLst>
              <p:tags r:id="rId36"/>
            </p:custDataLst>
          </p:nvPr>
        </p:nvSpPr>
        <p:spPr>
          <a:xfrm rot="16200000">
            <a:off x="1070725" y="3540916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FSC-A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57" name="Gerade Verbindung mit Pfeil 56"/>
          <p:cNvCxnSpPr/>
          <p:nvPr>
            <p:custDataLst>
              <p:tags r:id="rId37"/>
            </p:custDataLst>
          </p:nvPr>
        </p:nvCxnSpPr>
        <p:spPr>
          <a:xfrm>
            <a:off x="1090350" y="5368523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/>
          <p:nvPr>
            <p:custDataLst>
              <p:tags r:id="rId38"/>
            </p:custDataLst>
          </p:nvPr>
        </p:nvCxnSpPr>
        <p:spPr>
          <a:xfrm flipV="1">
            <a:off x="1090350" y="5008483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feld 58"/>
          <p:cNvSpPr txBox="1"/>
          <p:nvPr>
            <p:custDataLst>
              <p:tags r:id="rId39"/>
            </p:custDataLst>
          </p:nvPr>
        </p:nvSpPr>
        <p:spPr>
          <a:xfrm rot="10800000">
            <a:off x="808668" y="5034803"/>
            <a:ext cx="353943" cy="3985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CD33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60" name="Textfeld 59"/>
          <p:cNvSpPr txBox="1"/>
          <p:nvPr>
            <p:custDataLst>
              <p:tags r:id="rId40"/>
            </p:custDataLst>
          </p:nvPr>
        </p:nvSpPr>
        <p:spPr>
          <a:xfrm rot="16200000">
            <a:off x="1070725" y="5269108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FSC-A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61" name="Gerade Verbindung mit Pfeil 60"/>
          <p:cNvCxnSpPr/>
          <p:nvPr>
            <p:custDataLst>
              <p:tags r:id="rId41"/>
            </p:custDataLst>
          </p:nvPr>
        </p:nvCxnSpPr>
        <p:spPr>
          <a:xfrm>
            <a:off x="2824892" y="5368523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/>
          <p:nvPr>
            <p:custDataLst>
              <p:tags r:id="rId42"/>
            </p:custDataLst>
          </p:nvPr>
        </p:nvCxnSpPr>
        <p:spPr>
          <a:xfrm flipV="1">
            <a:off x="2824892" y="5008483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62"/>
          <p:cNvSpPr txBox="1"/>
          <p:nvPr>
            <p:custDataLst>
              <p:tags r:id="rId43"/>
            </p:custDataLst>
          </p:nvPr>
        </p:nvSpPr>
        <p:spPr>
          <a:xfrm rot="10800000">
            <a:off x="2543210" y="5023583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SSC-A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64" name="Textfeld 63"/>
          <p:cNvSpPr txBox="1"/>
          <p:nvPr>
            <p:custDataLst>
              <p:tags r:id="rId44"/>
            </p:custDataLst>
          </p:nvPr>
        </p:nvSpPr>
        <p:spPr>
          <a:xfrm rot="16200000">
            <a:off x="2805267" y="5243460"/>
            <a:ext cx="353943" cy="4722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>
                <a:solidFill>
                  <a:schemeClr val="accent1"/>
                </a:solidFill>
              </a:rPr>
              <a:t>hCD45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65" name="Gerade Verbindung mit Pfeil 64"/>
          <p:cNvCxnSpPr/>
          <p:nvPr>
            <p:custDataLst>
              <p:tags r:id="rId45"/>
            </p:custDataLst>
          </p:nvPr>
        </p:nvCxnSpPr>
        <p:spPr>
          <a:xfrm>
            <a:off x="4553084" y="5368523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>
            <p:custDataLst>
              <p:tags r:id="rId46"/>
            </p:custDataLst>
          </p:nvPr>
        </p:nvCxnSpPr>
        <p:spPr>
          <a:xfrm flipV="1">
            <a:off x="4553084" y="5008483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feld 66"/>
          <p:cNvSpPr txBox="1"/>
          <p:nvPr>
            <p:custDataLst>
              <p:tags r:id="rId47"/>
            </p:custDataLst>
          </p:nvPr>
        </p:nvSpPr>
        <p:spPr>
          <a:xfrm rot="10800000">
            <a:off x="4271402" y="5034803"/>
            <a:ext cx="353943" cy="3985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CD13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68" name="Textfeld 67"/>
          <p:cNvSpPr txBox="1"/>
          <p:nvPr>
            <p:custDataLst>
              <p:tags r:id="rId48"/>
            </p:custDataLst>
          </p:nvPr>
        </p:nvSpPr>
        <p:spPr>
          <a:xfrm rot="16200000">
            <a:off x="4533459" y="5243460"/>
            <a:ext cx="353943" cy="4722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CD11b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69" name="Gerade Verbindung mit Pfeil 68"/>
          <p:cNvCxnSpPr/>
          <p:nvPr>
            <p:custDataLst>
              <p:tags r:id="rId49"/>
            </p:custDataLst>
          </p:nvPr>
        </p:nvCxnSpPr>
        <p:spPr>
          <a:xfrm>
            <a:off x="4546735" y="702470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>
            <p:custDataLst>
              <p:tags r:id="rId50"/>
            </p:custDataLst>
          </p:nvPr>
        </p:nvCxnSpPr>
        <p:spPr>
          <a:xfrm flipV="1">
            <a:off x="4546735" y="666466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feld 70"/>
          <p:cNvSpPr txBox="1"/>
          <p:nvPr>
            <p:custDataLst>
              <p:tags r:id="rId51"/>
            </p:custDataLst>
          </p:nvPr>
        </p:nvSpPr>
        <p:spPr>
          <a:xfrm rot="10800000">
            <a:off x="4265053" y="6690988"/>
            <a:ext cx="353943" cy="3985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CD14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72" name="Textfeld 71"/>
          <p:cNvSpPr txBox="1"/>
          <p:nvPr>
            <p:custDataLst>
              <p:tags r:id="rId52"/>
            </p:custDataLst>
          </p:nvPr>
        </p:nvSpPr>
        <p:spPr>
          <a:xfrm rot="16200000">
            <a:off x="4527110" y="6936514"/>
            <a:ext cx="353943" cy="3985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CD34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6" name="Gerade Verbindung mit Pfeil 10"/>
          <p:cNvCxnSpPr/>
          <p:nvPr>
            <p:custDataLst>
              <p:tags r:id="rId53"/>
            </p:custDataLst>
          </p:nvPr>
        </p:nvCxnSpPr>
        <p:spPr>
          <a:xfrm flipH="1">
            <a:off x="2176820" y="3424307"/>
            <a:ext cx="1224136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feld 73"/>
          <p:cNvSpPr txBox="1"/>
          <p:nvPr>
            <p:custDataLst>
              <p:tags r:id="rId54"/>
            </p:custDataLst>
          </p:nvPr>
        </p:nvSpPr>
        <p:spPr>
          <a:xfrm rot="16200000">
            <a:off x="2100210" y="2109087"/>
            <a:ext cx="353943" cy="3920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err="1" smtClean="0">
                <a:solidFill>
                  <a:schemeClr val="accent1"/>
                </a:solidFill>
              </a:rPr>
              <a:t>living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75" name="Textfeld 74"/>
          <p:cNvSpPr txBox="1"/>
          <p:nvPr>
            <p:custDataLst>
              <p:tags r:id="rId55"/>
            </p:custDataLst>
          </p:nvPr>
        </p:nvSpPr>
        <p:spPr>
          <a:xfrm rot="16200000">
            <a:off x="3209115" y="1865367"/>
            <a:ext cx="353943" cy="8858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err="1" smtClean="0">
                <a:solidFill>
                  <a:schemeClr val="accent1"/>
                </a:solidFill>
              </a:rPr>
              <a:t>mouse</a:t>
            </a:r>
            <a:r>
              <a:rPr lang="de-DE" sz="1100" dirty="0" smtClean="0">
                <a:solidFill>
                  <a:schemeClr val="accent1"/>
                </a:solidFill>
              </a:rPr>
              <a:t> CD45+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76" name="Textfeld 75"/>
          <p:cNvSpPr txBox="1"/>
          <p:nvPr>
            <p:custDataLst>
              <p:tags r:id="rId56"/>
            </p:custDataLst>
          </p:nvPr>
        </p:nvSpPr>
        <p:spPr>
          <a:xfrm rot="16200000">
            <a:off x="3610115" y="3156451"/>
            <a:ext cx="353943" cy="9018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>
                <a:solidFill>
                  <a:schemeClr val="accent1"/>
                </a:solidFill>
              </a:rPr>
              <a:t>h</a:t>
            </a:r>
            <a:r>
              <a:rPr lang="de-DE" sz="1100" dirty="0" smtClean="0">
                <a:solidFill>
                  <a:schemeClr val="accent1"/>
                </a:solidFill>
              </a:rPr>
              <a:t>uman CD45+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77" name="Textfeld 76"/>
          <p:cNvSpPr txBox="1"/>
          <p:nvPr>
            <p:custDataLst>
              <p:tags r:id="rId57"/>
            </p:custDataLst>
          </p:nvPr>
        </p:nvSpPr>
        <p:spPr>
          <a:xfrm rot="16200000">
            <a:off x="5438114" y="1963214"/>
            <a:ext cx="353943" cy="683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>
                <a:solidFill>
                  <a:schemeClr val="accent1"/>
                </a:solidFill>
              </a:rPr>
              <a:t>CD34+38+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78" name="Textfeld 77"/>
          <p:cNvSpPr txBox="1"/>
          <p:nvPr>
            <p:custDataLst>
              <p:tags r:id="rId58"/>
            </p:custDataLst>
          </p:nvPr>
        </p:nvSpPr>
        <p:spPr>
          <a:xfrm rot="16200000">
            <a:off x="5438114" y="3144066"/>
            <a:ext cx="353943" cy="6565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CD34+38-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79" name="Textfeld 78"/>
          <p:cNvSpPr txBox="1"/>
          <p:nvPr>
            <p:custDataLst>
              <p:tags r:id="rId59"/>
            </p:custDataLst>
          </p:nvPr>
        </p:nvSpPr>
        <p:spPr>
          <a:xfrm rot="16200000">
            <a:off x="1261273" y="3876911"/>
            <a:ext cx="353943" cy="4690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CD33+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80" name="Textfeld 79"/>
          <p:cNvSpPr txBox="1"/>
          <p:nvPr>
            <p:custDataLst>
              <p:tags r:id="rId60"/>
            </p:custDataLst>
          </p:nvPr>
        </p:nvSpPr>
        <p:spPr>
          <a:xfrm rot="16200000">
            <a:off x="4812727" y="5359000"/>
            <a:ext cx="353943" cy="7207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err="1" smtClean="0">
                <a:solidFill>
                  <a:schemeClr val="accent1"/>
                </a:solidFill>
              </a:rPr>
              <a:t>monocytes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81" name="Textfeld 80"/>
          <p:cNvSpPr txBox="1"/>
          <p:nvPr>
            <p:custDataLst>
              <p:tags r:id="rId61"/>
            </p:custDataLst>
          </p:nvPr>
        </p:nvSpPr>
        <p:spPr>
          <a:xfrm rot="16200000">
            <a:off x="5082446" y="6193350"/>
            <a:ext cx="353943" cy="13321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de-DE" sz="1100" dirty="0" err="1" smtClean="0">
                <a:solidFill>
                  <a:schemeClr val="accent1"/>
                </a:solidFill>
              </a:rPr>
              <a:t>monocytic</a:t>
            </a:r>
            <a:r>
              <a:rPr lang="de-DE" sz="1100" dirty="0" smtClean="0">
                <a:solidFill>
                  <a:schemeClr val="accent1"/>
                </a:solidFill>
              </a:rPr>
              <a:t> </a:t>
            </a:r>
            <a:r>
              <a:rPr lang="de-DE" sz="1100" dirty="0" err="1" smtClean="0">
                <a:solidFill>
                  <a:schemeClr val="accent1"/>
                </a:solidFill>
              </a:rPr>
              <a:t>pre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82" name="Textfeld 81"/>
          <p:cNvSpPr txBox="1"/>
          <p:nvPr>
            <p:custDataLst>
              <p:tags r:id="rId62"/>
            </p:custDataLst>
          </p:nvPr>
        </p:nvSpPr>
        <p:spPr>
          <a:xfrm rot="16200000">
            <a:off x="5141354" y="3228439"/>
            <a:ext cx="353943" cy="12993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err="1" smtClean="0">
                <a:solidFill>
                  <a:schemeClr val="accent1"/>
                </a:solidFill>
              </a:rPr>
              <a:t>maturing</a:t>
            </a:r>
            <a:r>
              <a:rPr lang="de-DE" sz="1100" dirty="0" smtClean="0">
                <a:solidFill>
                  <a:schemeClr val="accent1"/>
                </a:solidFill>
              </a:rPr>
              <a:t> </a:t>
            </a:r>
            <a:r>
              <a:rPr lang="de-DE" sz="1100" dirty="0" err="1" smtClean="0">
                <a:solidFill>
                  <a:schemeClr val="accent1"/>
                </a:solidFill>
              </a:rPr>
              <a:t>neutrophils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83" name="Textfeld 82"/>
          <p:cNvSpPr txBox="1"/>
          <p:nvPr>
            <p:custDataLst>
              <p:tags r:id="rId63"/>
            </p:custDataLst>
          </p:nvPr>
        </p:nvSpPr>
        <p:spPr>
          <a:xfrm rot="16200000">
            <a:off x="5596302" y="6635658"/>
            <a:ext cx="353943" cy="4241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err="1" smtClean="0">
                <a:solidFill>
                  <a:schemeClr val="accent1"/>
                </a:solidFill>
              </a:rPr>
              <a:t>Blasts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7" name="Gerade Verbindung mit Pfeil 44"/>
          <p:cNvCxnSpPr/>
          <p:nvPr>
            <p:custDataLst>
              <p:tags r:id="rId64"/>
            </p:custDataLst>
          </p:nvPr>
        </p:nvCxnSpPr>
        <p:spPr>
          <a:xfrm>
            <a:off x="5789933" y="877480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45"/>
          <p:cNvCxnSpPr/>
          <p:nvPr>
            <p:custDataLst>
              <p:tags r:id="rId65"/>
            </p:custDataLst>
          </p:nvPr>
        </p:nvCxnSpPr>
        <p:spPr>
          <a:xfrm flipV="1">
            <a:off x="5789933" y="841476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46"/>
          <p:cNvSpPr txBox="1"/>
          <p:nvPr>
            <p:custDataLst>
              <p:tags r:id="rId66"/>
            </p:custDataLst>
          </p:nvPr>
        </p:nvSpPr>
        <p:spPr>
          <a:xfrm rot="10800000">
            <a:off x="5527301" y="8444761"/>
            <a:ext cx="353943" cy="3263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15" name="Textfeld 47"/>
          <p:cNvSpPr txBox="1"/>
          <p:nvPr>
            <p:custDataLst>
              <p:tags r:id="rId67"/>
            </p:custDataLst>
          </p:nvPr>
        </p:nvSpPr>
        <p:spPr>
          <a:xfrm rot="16200000">
            <a:off x="5770308" y="8686610"/>
            <a:ext cx="353943" cy="3985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CD19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17" name="Gerade Verbindung mit Pfeil 48"/>
          <p:cNvCxnSpPr/>
          <p:nvPr>
            <p:custDataLst>
              <p:tags r:id="rId68"/>
            </p:custDataLst>
          </p:nvPr>
        </p:nvCxnSpPr>
        <p:spPr>
          <a:xfrm>
            <a:off x="2516144" y="877480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49"/>
          <p:cNvCxnSpPr/>
          <p:nvPr>
            <p:custDataLst>
              <p:tags r:id="rId69"/>
            </p:custDataLst>
          </p:nvPr>
        </p:nvCxnSpPr>
        <p:spPr>
          <a:xfrm flipV="1">
            <a:off x="2516144" y="841476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50"/>
          <p:cNvSpPr txBox="1"/>
          <p:nvPr>
            <p:custDataLst>
              <p:tags r:id="rId70"/>
            </p:custDataLst>
          </p:nvPr>
        </p:nvSpPr>
        <p:spPr>
          <a:xfrm rot="10800000">
            <a:off x="2234462" y="8342755"/>
            <a:ext cx="353943" cy="5107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mCD45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22" name="Textfeld 51"/>
          <p:cNvSpPr txBox="1"/>
          <p:nvPr>
            <p:custDataLst>
              <p:tags r:id="rId71"/>
            </p:custDataLst>
          </p:nvPr>
        </p:nvSpPr>
        <p:spPr>
          <a:xfrm rot="16200000">
            <a:off x="2496519" y="8649740"/>
            <a:ext cx="353943" cy="4722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hCD45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23" name="Gerade Verbindung mit Pfeil 52"/>
          <p:cNvCxnSpPr/>
          <p:nvPr>
            <p:custDataLst>
              <p:tags r:id="rId72"/>
            </p:custDataLst>
          </p:nvPr>
        </p:nvCxnSpPr>
        <p:spPr>
          <a:xfrm>
            <a:off x="885608" y="8774803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53"/>
          <p:cNvCxnSpPr/>
          <p:nvPr>
            <p:custDataLst>
              <p:tags r:id="rId73"/>
            </p:custDataLst>
          </p:nvPr>
        </p:nvCxnSpPr>
        <p:spPr>
          <a:xfrm flipV="1">
            <a:off x="885608" y="8414763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54"/>
          <p:cNvSpPr txBox="1"/>
          <p:nvPr>
            <p:custDataLst>
              <p:tags r:id="rId74"/>
            </p:custDataLst>
          </p:nvPr>
        </p:nvSpPr>
        <p:spPr>
          <a:xfrm rot="10800000">
            <a:off x="603926" y="8429862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SSC-A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26" name="Textfeld 55"/>
          <p:cNvSpPr txBox="1"/>
          <p:nvPr>
            <p:custDataLst>
              <p:tags r:id="rId75"/>
            </p:custDataLst>
          </p:nvPr>
        </p:nvSpPr>
        <p:spPr>
          <a:xfrm rot="16200000">
            <a:off x="865983" y="8675388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FSC-A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27" name="Gerade Verbindung mit Pfeil 56"/>
          <p:cNvCxnSpPr/>
          <p:nvPr>
            <p:custDataLst>
              <p:tags r:id="rId76"/>
            </p:custDataLst>
          </p:nvPr>
        </p:nvCxnSpPr>
        <p:spPr>
          <a:xfrm>
            <a:off x="4127399" y="877480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57"/>
          <p:cNvCxnSpPr/>
          <p:nvPr>
            <p:custDataLst>
              <p:tags r:id="rId77"/>
            </p:custDataLst>
          </p:nvPr>
        </p:nvCxnSpPr>
        <p:spPr>
          <a:xfrm flipV="1">
            <a:off x="4127399" y="841476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58"/>
          <p:cNvSpPr txBox="1"/>
          <p:nvPr>
            <p:custDataLst>
              <p:tags r:id="rId78"/>
            </p:custDataLst>
          </p:nvPr>
        </p:nvSpPr>
        <p:spPr>
          <a:xfrm rot="10800000">
            <a:off x="3845717" y="8372539"/>
            <a:ext cx="353943" cy="3985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CD33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30" name="Textfeld 59"/>
          <p:cNvSpPr txBox="1"/>
          <p:nvPr>
            <p:custDataLst>
              <p:tags r:id="rId79"/>
            </p:custDataLst>
          </p:nvPr>
        </p:nvSpPr>
        <p:spPr>
          <a:xfrm rot="16200000">
            <a:off x="4107774" y="8675389"/>
            <a:ext cx="353943" cy="4209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FSC-A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34" name="Textfeld 73"/>
          <p:cNvSpPr txBox="1"/>
          <p:nvPr>
            <p:custDataLst>
              <p:tags r:id="rId80"/>
            </p:custDataLst>
          </p:nvPr>
        </p:nvSpPr>
        <p:spPr>
          <a:xfrm rot="16200000">
            <a:off x="1874896" y="7315567"/>
            <a:ext cx="353943" cy="3920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err="1" smtClean="0">
                <a:solidFill>
                  <a:schemeClr val="accent1"/>
                </a:solidFill>
              </a:rPr>
              <a:t>living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35" name="Textfeld 74"/>
          <p:cNvSpPr txBox="1"/>
          <p:nvPr>
            <p:custDataLst>
              <p:tags r:id="rId81"/>
            </p:custDataLst>
          </p:nvPr>
        </p:nvSpPr>
        <p:spPr>
          <a:xfrm rot="16200000">
            <a:off x="2858351" y="7068705"/>
            <a:ext cx="353943" cy="8858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err="1" smtClean="0">
                <a:solidFill>
                  <a:schemeClr val="accent1"/>
                </a:solidFill>
              </a:rPr>
              <a:t>mouse</a:t>
            </a:r>
            <a:r>
              <a:rPr lang="de-DE" sz="1100" dirty="0" smtClean="0">
                <a:solidFill>
                  <a:schemeClr val="accent1"/>
                </a:solidFill>
              </a:rPr>
              <a:t> CD45+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73" name="Textfeld 75"/>
          <p:cNvSpPr txBox="1"/>
          <p:nvPr>
            <p:custDataLst>
              <p:tags r:id="rId82"/>
            </p:custDataLst>
          </p:nvPr>
        </p:nvSpPr>
        <p:spPr>
          <a:xfrm rot="16200000">
            <a:off x="3282615" y="8320830"/>
            <a:ext cx="353943" cy="9018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human CD45+</a:t>
            </a:r>
            <a:endParaRPr lang="en-US" sz="1100" dirty="0">
              <a:solidFill>
                <a:schemeClr val="accent1"/>
              </a:solidFill>
            </a:endParaRPr>
          </a:p>
        </p:txBody>
      </p:sp>
      <p:cxnSp>
        <p:nvCxnSpPr>
          <p:cNvPr id="84" name="Gerade Verbindung mit Pfeil 15"/>
          <p:cNvCxnSpPr/>
          <p:nvPr>
            <p:custDataLst>
              <p:tags r:id="rId83"/>
            </p:custDataLst>
          </p:nvPr>
        </p:nvCxnSpPr>
        <p:spPr>
          <a:xfrm>
            <a:off x="1937814" y="8170059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mit Pfeil 17"/>
          <p:cNvCxnSpPr/>
          <p:nvPr>
            <p:custDataLst>
              <p:tags r:id="rId84"/>
            </p:custDataLst>
          </p:nvPr>
        </p:nvCxnSpPr>
        <p:spPr>
          <a:xfrm>
            <a:off x="3661301" y="8138277"/>
            <a:ext cx="50405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mit Pfeil 72"/>
          <p:cNvCxnSpPr>
            <a:endCxn id="14" idx="2"/>
          </p:cNvCxnSpPr>
          <p:nvPr>
            <p:custDataLst>
              <p:tags r:id="rId85"/>
            </p:custDataLst>
          </p:nvPr>
        </p:nvCxnSpPr>
        <p:spPr>
          <a:xfrm flipV="1">
            <a:off x="4826130" y="8444761"/>
            <a:ext cx="878142" cy="49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feld 83"/>
          <p:cNvSpPr txBox="1"/>
          <p:nvPr>
            <p:custDataLst>
              <p:tags r:id="rId86"/>
            </p:custDataLst>
          </p:nvPr>
        </p:nvSpPr>
        <p:spPr>
          <a:xfrm rot="16200000">
            <a:off x="6683968" y="8600741"/>
            <a:ext cx="353943" cy="4690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CD19+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88" name="Textfeld 84"/>
          <p:cNvSpPr txBox="1"/>
          <p:nvPr>
            <p:custDataLst>
              <p:tags r:id="rId87"/>
            </p:custDataLst>
          </p:nvPr>
        </p:nvSpPr>
        <p:spPr>
          <a:xfrm rot="16200000">
            <a:off x="6049615" y="7356491"/>
            <a:ext cx="353943" cy="3969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1100" dirty="0" smtClean="0">
                <a:solidFill>
                  <a:schemeClr val="accent1"/>
                </a:solidFill>
              </a:rPr>
              <a:t>CD3+</a:t>
            </a:r>
            <a:endParaRPr lang="en-US" sz="11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50925" y="1605915"/>
            <a:ext cx="1811020" cy="17945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890135" y="1607185"/>
            <a:ext cx="1824990" cy="18084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25880" y="1397635"/>
            <a:ext cx="55111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BCL-2                                     </a:t>
            </a:r>
            <a:r>
              <a:rPr lang="en-US" altLang="zh-CN" sz="1400">
                <a:sym typeface="+mn-ea"/>
              </a:rPr>
              <a:t>BCL-XL</a:t>
            </a:r>
            <a:r>
              <a:rPr lang="en-US" altLang="zh-CN" sz="1400"/>
              <a:t>                                    MCL-1                     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946400" y="1607185"/>
            <a:ext cx="1811020" cy="179451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370195" y="3653155"/>
            <a:ext cx="76200" cy="87630"/>
          </a:xfrm>
          <a:prstGeom prst="rect">
            <a:avLst/>
          </a:prstGeom>
          <a:solidFill>
            <a:srgbClr val="99EBFF"/>
          </a:solidFill>
          <a:ln w="25400"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4"/>
            </p:custDataLst>
          </p:nvPr>
        </p:nvSpPr>
        <p:spPr>
          <a:xfrm>
            <a:off x="5370195" y="3816985"/>
            <a:ext cx="76200" cy="87630"/>
          </a:xfrm>
          <a:prstGeom prst="rect">
            <a:avLst/>
          </a:prstGeom>
          <a:solidFill>
            <a:srgbClr val="FFADAD"/>
          </a:solidFill>
          <a:ln w="25400"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471795" y="3541395"/>
            <a:ext cx="1243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/>
              <a:t>Isotype control</a:t>
            </a:r>
          </a:p>
          <a:p>
            <a:r>
              <a:rPr lang="en-US" altLang="zh-CN" sz="1200"/>
              <a:t>Positive staining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33942" y="4388813"/>
            <a:ext cx="702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Supplemental figure 1: </a:t>
            </a:r>
            <a:r>
              <a:rPr lang="de-DE" b="1" dirty="0" err="1" smtClean="0"/>
              <a:t>Gating</a:t>
            </a:r>
            <a:r>
              <a:rPr lang="de-DE" b="1" dirty="0" smtClean="0"/>
              <a:t> </a:t>
            </a:r>
            <a:r>
              <a:rPr lang="de-DE" b="1" dirty="0" err="1" smtClean="0"/>
              <a:t>strategy</a:t>
            </a:r>
            <a:r>
              <a:rPr lang="de-DE" b="1" dirty="0" smtClean="0"/>
              <a:t> </a:t>
            </a:r>
            <a:r>
              <a:rPr lang="de-DE" b="1" dirty="0" err="1" smtClean="0"/>
              <a:t>from</a:t>
            </a:r>
            <a:r>
              <a:rPr lang="de-DE" b="1" dirty="0" smtClean="0"/>
              <a:t> </a:t>
            </a:r>
            <a:r>
              <a:rPr lang="de-DE" b="1" dirty="0" err="1" smtClean="0"/>
              <a:t>surface</a:t>
            </a:r>
            <a:r>
              <a:rPr lang="de-DE" b="1" dirty="0" smtClean="0"/>
              <a:t> </a:t>
            </a:r>
            <a:r>
              <a:rPr lang="de-DE" b="1" dirty="0" err="1" smtClean="0"/>
              <a:t>and</a:t>
            </a:r>
            <a:r>
              <a:rPr lang="de-DE" b="1" dirty="0" smtClean="0"/>
              <a:t> </a:t>
            </a:r>
            <a:r>
              <a:rPr lang="de-DE" b="1" dirty="0" err="1" smtClean="0"/>
              <a:t>intracellular</a:t>
            </a:r>
            <a:r>
              <a:rPr lang="de-DE" b="1" dirty="0" smtClean="0"/>
              <a:t> </a:t>
            </a:r>
            <a:r>
              <a:rPr lang="de-DE" b="1" dirty="0" err="1" smtClean="0"/>
              <a:t>staining</a:t>
            </a:r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5687194" y="13345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95324" y="133450"/>
            <a:ext cx="1574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DE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ieren 1"/>
          <p:cNvGrpSpPr>
            <a:grpSpLocks noChangeAspect="1"/>
          </p:cNvGrpSpPr>
          <p:nvPr/>
        </p:nvGrpSpPr>
        <p:grpSpPr>
          <a:xfrm>
            <a:off x="420075" y="5035559"/>
            <a:ext cx="4721574" cy="4253829"/>
            <a:chOff x="1212488" y="188640"/>
            <a:chExt cx="6008543" cy="5413304"/>
          </a:xfrm>
        </p:grpSpPr>
        <p:pic>
          <p:nvPicPr>
            <p:cNvPr id="4" name="Picture 2" descr="H:\result-jmml mice\@histology\Ying_Aza_Ven\seq0477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6984" y="453827"/>
              <a:ext cx="1804609" cy="12832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H:\result-jmml mice\@histology\Ying_Aza_Ven\seq0478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5310528" y="453828"/>
              <a:ext cx="1804609" cy="12832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H:\result-jmml mice\@histology\Ying_Aza_Ven\seq0470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808" y="1742685"/>
              <a:ext cx="1800200" cy="12801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7" descr="H:\result-jmml mice\@histology\Ying_Aza_Ven\seq0473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9188" y="3027855"/>
              <a:ext cx="1800200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H:\result-jmml mice\@histology\Ying_Aza_Ven\seq0471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808" y="4316774"/>
              <a:ext cx="1806720" cy="12847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H:\result-jmml mice\@histology\Ying_Aza_Ven\seq0479.t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528" y="1742685"/>
              <a:ext cx="1804609" cy="12832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2" descr="H:\result-jmml mice\@histology\Ying_Aza_Ven\seq0483.t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528" y="3027854"/>
              <a:ext cx="1805092" cy="12836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3" descr="H:\result-jmml mice\@histology\Ying_Aza_Ven\seq0481.ti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528" y="4316774"/>
              <a:ext cx="1806720" cy="12847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4" descr="H:\result-jmml mice\@histology\Ying_Aza_Ven\seq0534.ti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9713" y="453827"/>
              <a:ext cx="1804610" cy="12832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5" descr="H:\result-jmml mice\@histology\Ying_Aza_Ven\seq0535.tif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9713" y="1742685"/>
              <a:ext cx="1807271" cy="12851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6" descr="H:\result-jmml mice\@histology\Ying_Aza_Ven\seq0540.tif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9714" y="3027855"/>
              <a:ext cx="1804610" cy="12832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7" descr="H:\result-jmml mice\@histology\Ying_Aza_Ven\seq0536.tif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052" y="4316774"/>
              <a:ext cx="1807271" cy="12851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feld 17"/>
            <p:cNvSpPr txBox="1"/>
            <p:nvPr/>
          </p:nvSpPr>
          <p:spPr>
            <a:xfrm rot="16200000">
              <a:off x="1086969" y="865781"/>
              <a:ext cx="708267" cy="293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feld 18"/>
            <p:cNvSpPr txBox="1"/>
            <p:nvPr/>
          </p:nvSpPr>
          <p:spPr>
            <a:xfrm rot="16200000">
              <a:off x="776415" y="3423520"/>
              <a:ext cx="1329375" cy="293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 rot="16200000">
              <a:off x="776415" y="1983361"/>
              <a:ext cx="1329375" cy="293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 rot="16200000">
              <a:off x="802029" y="4513293"/>
              <a:ext cx="1467170" cy="64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 +</a:t>
              </a:r>
            </a:p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1691680" y="188640"/>
              <a:ext cx="789864" cy="293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stain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3515209" y="188640"/>
              <a:ext cx="1124413" cy="293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Human CD45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5331530" y="188640"/>
              <a:ext cx="1124413" cy="293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Human CD34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Gruppieren 24"/>
            <p:cNvGrpSpPr/>
            <p:nvPr/>
          </p:nvGrpSpPr>
          <p:grpSpPr>
            <a:xfrm>
              <a:off x="6644943" y="5375483"/>
              <a:ext cx="576064" cy="184666"/>
              <a:chOff x="6644943" y="5344125"/>
              <a:chExt cx="576064" cy="184666"/>
            </a:xfrm>
          </p:grpSpPr>
          <p:sp>
            <p:nvSpPr>
              <p:cNvPr id="26" name="Textfeld 25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7" name="Gerade Verbindung 29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uppieren 27"/>
            <p:cNvGrpSpPr/>
            <p:nvPr/>
          </p:nvGrpSpPr>
          <p:grpSpPr>
            <a:xfrm>
              <a:off x="6644943" y="4079339"/>
              <a:ext cx="576064" cy="184666"/>
              <a:chOff x="6644943" y="5344125"/>
              <a:chExt cx="576064" cy="184666"/>
            </a:xfrm>
          </p:grpSpPr>
          <p:sp>
            <p:nvSpPr>
              <p:cNvPr id="29" name="Textfeld 28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0" name="Gerade Verbindung 34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uppieren 30"/>
            <p:cNvGrpSpPr/>
            <p:nvPr/>
          </p:nvGrpSpPr>
          <p:grpSpPr>
            <a:xfrm>
              <a:off x="6644967" y="2783195"/>
              <a:ext cx="576064" cy="184666"/>
              <a:chOff x="6644943" y="5344125"/>
              <a:chExt cx="576064" cy="184666"/>
            </a:xfrm>
          </p:grpSpPr>
          <p:sp>
            <p:nvSpPr>
              <p:cNvPr id="32" name="Textfeld 31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3" name="Gerade Verbindung 37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ieren 33"/>
            <p:cNvGrpSpPr/>
            <p:nvPr/>
          </p:nvGrpSpPr>
          <p:grpSpPr>
            <a:xfrm>
              <a:off x="6644967" y="1487051"/>
              <a:ext cx="576064" cy="184666"/>
              <a:chOff x="6644943" y="5344125"/>
              <a:chExt cx="576064" cy="184666"/>
            </a:xfrm>
          </p:grpSpPr>
          <p:sp>
            <p:nvSpPr>
              <p:cNvPr id="35" name="Textfeld 34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" name="Gerade Verbindung 40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ieren 36"/>
            <p:cNvGrpSpPr/>
            <p:nvPr/>
          </p:nvGrpSpPr>
          <p:grpSpPr>
            <a:xfrm>
              <a:off x="4844767" y="5375483"/>
              <a:ext cx="576064" cy="184666"/>
              <a:chOff x="6644943" y="5344125"/>
              <a:chExt cx="576064" cy="184666"/>
            </a:xfrm>
          </p:grpSpPr>
          <p:sp>
            <p:nvSpPr>
              <p:cNvPr id="38" name="Textfeld 37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9" name="Gerade Verbindung 43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uppieren 39"/>
            <p:cNvGrpSpPr/>
            <p:nvPr/>
          </p:nvGrpSpPr>
          <p:grpSpPr>
            <a:xfrm>
              <a:off x="4844767" y="4079339"/>
              <a:ext cx="576064" cy="184666"/>
              <a:chOff x="6644943" y="5344125"/>
              <a:chExt cx="576064" cy="184666"/>
            </a:xfrm>
          </p:grpSpPr>
          <p:sp>
            <p:nvSpPr>
              <p:cNvPr id="41" name="Textfeld 40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2" name="Gerade Verbindung 46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uppieren 42"/>
            <p:cNvGrpSpPr/>
            <p:nvPr/>
          </p:nvGrpSpPr>
          <p:grpSpPr>
            <a:xfrm>
              <a:off x="4844791" y="2783195"/>
              <a:ext cx="576064" cy="184666"/>
              <a:chOff x="6644943" y="5344125"/>
              <a:chExt cx="576064" cy="184666"/>
            </a:xfrm>
          </p:grpSpPr>
          <p:sp>
            <p:nvSpPr>
              <p:cNvPr id="44" name="Textfeld 43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5" name="Gerade Verbindung 49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uppieren 45"/>
            <p:cNvGrpSpPr/>
            <p:nvPr/>
          </p:nvGrpSpPr>
          <p:grpSpPr>
            <a:xfrm>
              <a:off x="4844791" y="1487051"/>
              <a:ext cx="576064" cy="184666"/>
              <a:chOff x="6644943" y="5344125"/>
              <a:chExt cx="576064" cy="184666"/>
            </a:xfrm>
          </p:grpSpPr>
          <p:sp>
            <p:nvSpPr>
              <p:cNvPr id="47" name="Textfeld 46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8" name="Gerade Verbindung 52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uppieren 48"/>
            <p:cNvGrpSpPr/>
            <p:nvPr/>
          </p:nvGrpSpPr>
          <p:grpSpPr>
            <a:xfrm>
              <a:off x="3044543" y="5375483"/>
              <a:ext cx="576064" cy="184666"/>
              <a:chOff x="6644943" y="5344125"/>
              <a:chExt cx="576064" cy="184666"/>
            </a:xfrm>
          </p:grpSpPr>
          <p:sp>
            <p:nvSpPr>
              <p:cNvPr id="50" name="Textfeld 49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1" name="Gerade Verbindung 55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uppieren 51"/>
            <p:cNvGrpSpPr/>
            <p:nvPr/>
          </p:nvGrpSpPr>
          <p:grpSpPr>
            <a:xfrm>
              <a:off x="3044543" y="4079339"/>
              <a:ext cx="576064" cy="184666"/>
              <a:chOff x="6644943" y="5344125"/>
              <a:chExt cx="576064" cy="184666"/>
            </a:xfrm>
          </p:grpSpPr>
          <p:sp>
            <p:nvSpPr>
              <p:cNvPr id="53" name="Textfeld 52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4" name="Gerade Verbindung 58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uppieren 54"/>
            <p:cNvGrpSpPr/>
            <p:nvPr/>
          </p:nvGrpSpPr>
          <p:grpSpPr>
            <a:xfrm>
              <a:off x="3044567" y="2783195"/>
              <a:ext cx="576064" cy="184666"/>
              <a:chOff x="6644943" y="5344125"/>
              <a:chExt cx="576064" cy="184666"/>
            </a:xfrm>
          </p:grpSpPr>
          <p:sp>
            <p:nvSpPr>
              <p:cNvPr id="56" name="Textfeld 55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7" name="Gerade Verbindung 61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uppieren 57"/>
            <p:cNvGrpSpPr/>
            <p:nvPr/>
          </p:nvGrpSpPr>
          <p:grpSpPr>
            <a:xfrm>
              <a:off x="3044567" y="1487051"/>
              <a:ext cx="576064" cy="184666"/>
              <a:chOff x="6644943" y="5344125"/>
              <a:chExt cx="576064" cy="184666"/>
            </a:xfrm>
          </p:grpSpPr>
          <p:sp>
            <p:nvSpPr>
              <p:cNvPr id="59" name="Textfeld 58"/>
              <p:cNvSpPr txBox="1"/>
              <p:nvPr/>
            </p:nvSpPr>
            <p:spPr>
              <a:xfrm>
                <a:off x="6644943" y="5344125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0" name="Gerade Verbindung 64"/>
              <p:cNvCxnSpPr/>
              <p:nvPr/>
            </p:nvCxnSpPr>
            <p:spPr>
              <a:xfrm>
                <a:off x="6804248" y="5517232"/>
                <a:ext cx="216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Gruppieren 60"/>
          <p:cNvGrpSpPr>
            <a:grpSpLocks noChangeAspect="1"/>
          </p:cNvGrpSpPr>
          <p:nvPr/>
        </p:nvGrpSpPr>
        <p:grpSpPr>
          <a:xfrm>
            <a:off x="412221" y="629597"/>
            <a:ext cx="4730025" cy="4305458"/>
            <a:chOff x="1505143" y="548680"/>
            <a:chExt cx="5933163" cy="5400600"/>
          </a:xfrm>
        </p:grpSpPr>
        <p:grpSp>
          <p:nvGrpSpPr>
            <p:cNvPr id="62" name="Gruppieren 61"/>
            <p:cNvGrpSpPr/>
            <p:nvPr/>
          </p:nvGrpSpPr>
          <p:grpSpPr>
            <a:xfrm>
              <a:off x="1505143" y="548680"/>
              <a:ext cx="5826263" cy="5400600"/>
              <a:chOff x="1505143" y="404664"/>
              <a:chExt cx="5826263" cy="5400600"/>
            </a:xfrm>
          </p:grpSpPr>
          <p:sp>
            <p:nvSpPr>
              <p:cNvPr id="99" name="Textfeld 98"/>
              <p:cNvSpPr txBox="1"/>
              <p:nvPr/>
            </p:nvSpPr>
            <p:spPr>
              <a:xfrm rot="16200000">
                <a:off x="1380068" y="1103141"/>
                <a:ext cx="698131" cy="289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Control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Textfeld 99"/>
              <p:cNvSpPr txBox="1"/>
              <p:nvPr/>
            </p:nvSpPr>
            <p:spPr>
              <a:xfrm rot="16200000">
                <a:off x="1064447" y="3660882"/>
                <a:ext cx="1329375" cy="289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25% </a:t>
                </a:r>
                <a:r>
                  <a:rPr lang="de-DE" sz="9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Azacitidine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Textfeld 100"/>
              <p:cNvSpPr txBox="1"/>
              <p:nvPr/>
            </p:nvSpPr>
            <p:spPr>
              <a:xfrm rot="16200000">
                <a:off x="1064447" y="2220722"/>
                <a:ext cx="1329375" cy="289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67% ABT737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Textfeld 101"/>
              <p:cNvSpPr txBox="1"/>
              <p:nvPr/>
            </p:nvSpPr>
            <p:spPr>
              <a:xfrm rot="16200000">
                <a:off x="1090060" y="4753177"/>
                <a:ext cx="1467170" cy="637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67% ABT737 +</a:t>
                </a:r>
              </a:p>
              <a:p>
                <a:r>
                  <a:rPr lang="de-DE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25% </a:t>
                </a:r>
                <a:r>
                  <a:rPr lang="de-DE" sz="9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Azacitidine</a:t>
                </a:r>
                <a:endParaRPr lang="en-US" sz="9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3" name="Picture 6" descr="H:\result-jmml mice\@histology\Ying_Aza_Ven\seq0411.tif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2772" y="659815"/>
                <a:ext cx="1783060" cy="12679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" name="Picture 9" descr="H:\result-jmml mice\@histology\Ying_Aza_Ven\seq0413.tif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2772" y="1927769"/>
                <a:ext cx="1783060" cy="12679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" name="Picture 10" descr="H:\result-jmml mice\@histology\Ying_Aza_Ven\seq0419.tif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2772" y="3195722"/>
                <a:ext cx="1783060" cy="12679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6" name="Picture 11" descr="H:\result-jmml mice\@histology\Ying_Aza_Ven\seq0415.tif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2772" y="4468702"/>
                <a:ext cx="1783061" cy="126795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" name="Picture 3" descr="H:\result-jmml mice\@histology\Ying_Aza_Ven\seq0421.tif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45833" y="659815"/>
                <a:ext cx="1783060" cy="12679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4" descr="H:\result-jmml mice\@histology\Ying_Aza_Ven\seq0422.tif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45833" y="1927769"/>
                <a:ext cx="1783059" cy="12679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" name="Picture 5" descr="H:\result-jmml mice\@histology\Ying_Aza_Ven\seq0428.tif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45833" y="3195722"/>
                <a:ext cx="1785573" cy="127167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" name="Picture 7" descr="H:\result-jmml mice\@histology\Ying_Aza_Ven\seq0426.tif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545834" y="4468701"/>
                <a:ext cx="1785572" cy="126974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6" descr="H:\result-jmml mice\@histology\Ying_Aza_Ven\seq0405.tif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9712" y="659815"/>
                <a:ext cx="1783060" cy="12679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" name="Picture 8" descr="H:\result-jmml mice\@histology\Ying_Aza_Ven\seq0408.tif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9712" y="1927769"/>
                <a:ext cx="1783060" cy="12679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3" name="Picture 9" descr="H:\result-jmml mice\@histology\Ying_Aza_Ven\seq0404.tif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9712" y="4468702"/>
                <a:ext cx="1783060" cy="126795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4" name="Picture 13" descr="H:\result-jmml mice\@histology\Ying_Aza_Ven\seq0407.tif"/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9709" y="3195722"/>
                <a:ext cx="1782023" cy="12672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5" name="Textfeld 114"/>
              <p:cNvSpPr txBox="1"/>
              <p:nvPr/>
            </p:nvSpPr>
            <p:spPr>
              <a:xfrm>
                <a:off x="1983518" y="404664"/>
                <a:ext cx="778561" cy="289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HE </a:t>
                </a:r>
                <a:r>
                  <a:rPr lang="de-DE" sz="9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stain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Textfeld 115"/>
              <p:cNvSpPr txBox="1"/>
              <p:nvPr/>
            </p:nvSpPr>
            <p:spPr>
              <a:xfrm>
                <a:off x="3807047" y="404664"/>
                <a:ext cx="1108322" cy="289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Human CD45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Textfeld 116"/>
              <p:cNvSpPr txBox="1"/>
              <p:nvPr/>
            </p:nvSpPr>
            <p:spPr>
              <a:xfrm>
                <a:off x="5580112" y="404664"/>
                <a:ext cx="1108322" cy="289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Human CD34</a:t>
                </a:r>
                <a:endParaRPr 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3" name="Gruppieren 62"/>
            <p:cNvGrpSpPr/>
            <p:nvPr/>
          </p:nvGrpSpPr>
          <p:grpSpPr>
            <a:xfrm>
              <a:off x="3300644" y="5663932"/>
              <a:ext cx="576064" cy="184666"/>
              <a:chOff x="3310931" y="5777913"/>
              <a:chExt cx="576064" cy="184666"/>
            </a:xfrm>
          </p:grpSpPr>
          <p:sp>
            <p:nvSpPr>
              <p:cNvPr id="97" name="Textfeld 96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98" name="Gerade Verbindung 32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uppieren 63"/>
            <p:cNvGrpSpPr/>
            <p:nvPr/>
          </p:nvGrpSpPr>
          <p:grpSpPr>
            <a:xfrm>
              <a:off x="3300644" y="4385580"/>
              <a:ext cx="576064" cy="184666"/>
              <a:chOff x="3310931" y="5777913"/>
              <a:chExt cx="576064" cy="184666"/>
            </a:xfrm>
          </p:grpSpPr>
          <p:sp>
            <p:nvSpPr>
              <p:cNvPr id="95" name="Textfeld 94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96" name="Gerade Verbindung 35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uppieren 64"/>
            <p:cNvGrpSpPr/>
            <p:nvPr/>
          </p:nvGrpSpPr>
          <p:grpSpPr>
            <a:xfrm>
              <a:off x="3299895" y="3112294"/>
              <a:ext cx="576064" cy="184666"/>
              <a:chOff x="3310931" y="5777913"/>
              <a:chExt cx="576064" cy="184666"/>
            </a:xfrm>
          </p:grpSpPr>
          <p:sp>
            <p:nvSpPr>
              <p:cNvPr id="93" name="Textfeld 92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94" name="Gerade Verbindung 38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uppieren 65"/>
            <p:cNvGrpSpPr/>
            <p:nvPr/>
          </p:nvGrpSpPr>
          <p:grpSpPr>
            <a:xfrm>
              <a:off x="3299895" y="1845754"/>
              <a:ext cx="576064" cy="184666"/>
              <a:chOff x="3310931" y="5777913"/>
              <a:chExt cx="576064" cy="184666"/>
            </a:xfrm>
          </p:grpSpPr>
          <p:sp>
            <p:nvSpPr>
              <p:cNvPr id="91" name="Textfeld 90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92" name="Gerade Verbindung 41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uppieren 66"/>
            <p:cNvGrpSpPr/>
            <p:nvPr/>
          </p:nvGrpSpPr>
          <p:grpSpPr>
            <a:xfrm>
              <a:off x="5062791" y="5663932"/>
              <a:ext cx="576064" cy="184666"/>
              <a:chOff x="3310931" y="5777913"/>
              <a:chExt cx="576064" cy="184666"/>
            </a:xfrm>
          </p:grpSpPr>
          <p:sp>
            <p:nvSpPr>
              <p:cNvPr id="89" name="Textfeld 88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90" name="Gerade Verbindung 44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uppieren 67"/>
            <p:cNvGrpSpPr/>
            <p:nvPr/>
          </p:nvGrpSpPr>
          <p:grpSpPr>
            <a:xfrm>
              <a:off x="5062791" y="4385580"/>
              <a:ext cx="576064" cy="184666"/>
              <a:chOff x="3310931" y="5777913"/>
              <a:chExt cx="576064" cy="184666"/>
            </a:xfrm>
          </p:grpSpPr>
          <p:sp>
            <p:nvSpPr>
              <p:cNvPr id="87" name="Textfeld 86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8" name="Gerade Verbindung 47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uppieren 68"/>
            <p:cNvGrpSpPr/>
            <p:nvPr/>
          </p:nvGrpSpPr>
          <p:grpSpPr>
            <a:xfrm>
              <a:off x="5062042" y="3112294"/>
              <a:ext cx="576064" cy="184666"/>
              <a:chOff x="3310931" y="5777913"/>
              <a:chExt cx="576064" cy="184666"/>
            </a:xfrm>
          </p:grpSpPr>
          <p:sp>
            <p:nvSpPr>
              <p:cNvPr id="85" name="Textfeld 84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6" name="Gerade Verbindung 50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uppieren 69"/>
            <p:cNvGrpSpPr/>
            <p:nvPr/>
          </p:nvGrpSpPr>
          <p:grpSpPr>
            <a:xfrm>
              <a:off x="5062042" y="1845754"/>
              <a:ext cx="576064" cy="184666"/>
              <a:chOff x="3310931" y="5777913"/>
              <a:chExt cx="576064" cy="184666"/>
            </a:xfrm>
          </p:grpSpPr>
          <p:sp>
            <p:nvSpPr>
              <p:cNvPr id="83" name="Textfeld 82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4" name="Gerade Verbindung 53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uppieren 70"/>
            <p:cNvGrpSpPr/>
            <p:nvPr/>
          </p:nvGrpSpPr>
          <p:grpSpPr>
            <a:xfrm>
              <a:off x="6862242" y="5663932"/>
              <a:ext cx="576064" cy="184666"/>
              <a:chOff x="3310931" y="5777913"/>
              <a:chExt cx="576064" cy="184666"/>
            </a:xfrm>
          </p:grpSpPr>
          <p:sp>
            <p:nvSpPr>
              <p:cNvPr id="81" name="Textfeld 80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2" name="Gerade Verbindung 56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uppieren 71"/>
            <p:cNvGrpSpPr/>
            <p:nvPr/>
          </p:nvGrpSpPr>
          <p:grpSpPr>
            <a:xfrm>
              <a:off x="6862242" y="4385580"/>
              <a:ext cx="576064" cy="184666"/>
              <a:chOff x="3310931" y="5777913"/>
              <a:chExt cx="576064" cy="184666"/>
            </a:xfrm>
          </p:grpSpPr>
          <p:sp>
            <p:nvSpPr>
              <p:cNvPr id="79" name="Textfeld 78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0" name="Gerade Verbindung 59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uppieren 72"/>
            <p:cNvGrpSpPr/>
            <p:nvPr/>
          </p:nvGrpSpPr>
          <p:grpSpPr>
            <a:xfrm>
              <a:off x="6861493" y="3112294"/>
              <a:ext cx="576064" cy="184666"/>
              <a:chOff x="3310931" y="5777913"/>
              <a:chExt cx="576064" cy="184666"/>
            </a:xfrm>
          </p:grpSpPr>
          <p:sp>
            <p:nvSpPr>
              <p:cNvPr id="77" name="Textfeld 76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78" name="Gerade Verbindung 62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uppieren 73"/>
            <p:cNvGrpSpPr/>
            <p:nvPr/>
          </p:nvGrpSpPr>
          <p:grpSpPr>
            <a:xfrm>
              <a:off x="6861493" y="1845754"/>
              <a:ext cx="576064" cy="184666"/>
              <a:chOff x="3310931" y="5777913"/>
              <a:chExt cx="576064" cy="184666"/>
            </a:xfrm>
          </p:grpSpPr>
          <p:sp>
            <p:nvSpPr>
              <p:cNvPr id="75" name="Textfeld 74"/>
              <p:cNvSpPr txBox="1"/>
              <p:nvPr/>
            </p:nvSpPr>
            <p:spPr>
              <a:xfrm>
                <a:off x="3310931" y="5777913"/>
                <a:ext cx="57606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200um</a:t>
                </a:r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76" name="Gerade Verbindung 65"/>
              <p:cNvCxnSpPr/>
              <p:nvPr/>
            </p:nvCxnSpPr>
            <p:spPr>
              <a:xfrm>
                <a:off x="3491945" y="5950603"/>
                <a:ext cx="193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5" name="Textfeld 174"/>
          <p:cNvSpPr txBox="1"/>
          <p:nvPr/>
        </p:nvSpPr>
        <p:spPr>
          <a:xfrm>
            <a:off x="179218" y="48912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A</a:t>
            </a:r>
            <a:endParaRPr lang="de-DE" b="1" dirty="0"/>
          </a:p>
        </p:txBody>
      </p:sp>
      <p:sp>
        <p:nvSpPr>
          <p:cNvPr id="176" name="Textfeld 175"/>
          <p:cNvSpPr txBox="1"/>
          <p:nvPr/>
        </p:nvSpPr>
        <p:spPr>
          <a:xfrm>
            <a:off x="114771" y="4964721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B</a:t>
            </a:r>
            <a:endParaRPr lang="de-D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5687194" y="13345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95324" y="133450"/>
            <a:ext cx="1574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DE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432584" y="1020013"/>
            <a:ext cx="6192687" cy="5143684"/>
            <a:chOff x="1547665" y="433159"/>
            <a:chExt cx="6192687" cy="5143684"/>
          </a:xfrm>
        </p:grpSpPr>
        <p:pic>
          <p:nvPicPr>
            <p:cNvPr id="4" name="Picture 2" descr="H:\result-jmml mice\@histology\Ying_Aza_Ven\seq0431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7625" y="433159"/>
              <a:ext cx="1800200" cy="12801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 descr="H:\result-jmml mice\@histology\Ying_Aza_Ven\seq0433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7624" y="1724798"/>
              <a:ext cx="1800684" cy="12804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:\result-jmml mice\@histology\Ying_Aza_Ven\seq0439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7623" y="3015453"/>
              <a:ext cx="1801755" cy="12812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7" descr="H:\result-jmml mice\@histology\Ying_Aza_Ven\seq0429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108" y="4296700"/>
              <a:ext cx="1800200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H:\result-jmml mice\@histology\Ying_Aza_Ven\seq0487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8525" y="433160"/>
              <a:ext cx="1800200" cy="12801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H:\result-jmml mice\@histology\Ying_Aza_Ven\seq0489.t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008" y="1717434"/>
              <a:ext cx="1800200" cy="12801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H:\result-jmml mice\@histology\Ying_Aza_Ven\seq0500.t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8525" y="3015454"/>
              <a:ext cx="1800683" cy="12801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H:\result-jmml mice\@histology\Ying_Aza_Ven\seq0485.ti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008" y="4295596"/>
              <a:ext cx="1800200" cy="12801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H:\result-jmml mice\@histology\Ying_Aza_Ven\seq0492.ti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4296701"/>
              <a:ext cx="1800200" cy="12801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feld 14"/>
            <p:cNvSpPr txBox="1"/>
            <p:nvPr/>
          </p:nvSpPr>
          <p:spPr>
            <a:xfrm rot="16200000">
              <a:off x="1433276" y="881851"/>
              <a:ext cx="63991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feld 15"/>
            <p:cNvSpPr txBox="1"/>
            <p:nvPr/>
          </p:nvSpPr>
          <p:spPr>
            <a:xfrm rot="16200000">
              <a:off x="1088548" y="3439590"/>
              <a:ext cx="13293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 rot="16200000">
              <a:off x="1088548" y="1999431"/>
              <a:ext cx="13293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 rot="16200000">
              <a:off x="1114162" y="4536337"/>
              <a:ext cx="14671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 +</a:t>
              </a:r>
            </a:p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11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11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3367233" y="1484784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5356533" y="1485102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Gerade Verbindung 27"/>
            <p:cNvCxnSpPr/>
            <p:nvPr/>
          </p:nvCxnSpPr>
          <p:spPr>
            <a:xfrm>
              <a:off x="3480909" y="1652360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8"/>
            <p:cNvCxnSpPr/>
            <p:nvPr/>
          </p:nvCxnSpPr>
          <p:spPr>
            <a:xfrm>
              <a:off x="5455533" y="1654518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feld 22"/>
            <p:cNvSpPr txBox="1"/>
            <p:nvPr/>
          </p:nvSpPr>
          <p:spPr>
            <a:xfrm>
              <a:off x="3367233" y="2780928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Gerade Verbindung 30"/>
            <p:cNvCxnSpPr/>
            <p:nvPr/>
          </p:nvCxnSpPr>
          <p:spPr>
            <a:xfrm>
              <a:off x="3480909" y="2948504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feld 24"/>
            <p:cNvSpPr txBox="1"/>
            <p:nvPr/>
          </p:nvSpPr>
          <p:spPr>
            <a:xfrm>
              <a:off x="3367624" y="4062077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Gerade Verbindung 32"/>
            <p:cNvCxnSpPr/>
            <p:nvPr/>
          </p:nvCxnSpPr>
          <p:spPr>
            <a:xfrm>
              <a:off x="3481300" y="4229653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feld 26"/>
            <p:cNvSpPr txBox="1"/>
            <p:nvPr/>
          </p:nvSpPr>
          <p:spPr>
            <a:xfrm>
              <a:off x="3362133" y="5348062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Gerade Verbindung 34"/>
            <p:cNvCxnSpPr/>
            <p:nvPr/>
          </p:nvCxnSpPr>
          <p:spPr>
            <a:xfrm>
              <a:off x="3480909" y="5518561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feld 28"/>
            <p:cNvSpPr txBox="1"/>
            <p:nvPr/>
          </p:nvSpPr>
          <p:spPr>
            <a:xfrm>
              <a:off x="5335507" y="2780928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Gerade Verbindung 36"/>
            <p:cNvCxnSpPr/>
            <p:nvPr/>
          </p:nvCxnSpPr>
          <p:spPr>
            <a:xfrm>
              <a:off x="5449183" y="2948504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feld 30"/>
            <p:cNvSpPr txBox="1"/>
            <p:nvPr/>
          </p:nvSpPr>
          <p:spPr>
            <a:xfrm>
              <a:off x="5335898" y="4062077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Gerade Verbindung 38"/>
            <p:cNvCxnSpPr/>
            <p:nvPr/>
          </p:nvCxnSpPr>
          <p:spPr>
            <a:xfrm>
              <a:off x="5449574" y="4229653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feld 32"/>
            <p:cNvSpPr txBox="1"/>
            <p:nvPr/>
          </p:nvSpPr>
          <p:spPr>
            <a:xfrm>
              <a:off x="5330407" y="5348062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Gerade Verbindung 40"/>
            <p:cNvCxnSpPr/>
            <p:nvPr/>
          </p:nvCxnSpPr>
          <p:spPr>
            <a:xfrm>
              <a:off x="5449183" y="5518561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feld 34"/>
            <p:cNvSpPr txBox="1"/>
            <p:nvPr/>
          </p:nvSpPr>
          <p:spPr>
            <a:xfrm>
              <a:off x="7164288" y="5348062"/>
              <a:ext cx="57606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Gerade Verbindung 42"/>
            <p:cNvCxnSpPr/>
            <p:nvPr/>
          </p:nvCxnSpPr>
          <p:spPr>
            <a:xfrm>
              <a:off x="7283064" y="5518561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feld 2"/>
          <p:cNvSpPr txBox="1"/>
          <p:nvPr/>
        </p:nvSpPr>
        <p:spPr>
          <a:xfrm>
            <a:off x="173771" y="6755605"/>
            <a:ext cx="70458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Supplemental figure 2: </a:t>
            </a:r>
          </a:p>
          <a:p>
            <a:r>
              <a:rPr lang="en-US" b="1" dirty="0" smtClean="0"/>
              <a:t>Histology </a:t>
            </a:r>
            <a:r>
              <a:rPr lang="en-US" b="1" dirty="0"/>
              <a:t>and immunohistochemistry of BM and spleen: </a:t>
            </a:r>
            <a:r>
              <a:rPr lang="en-US" dirty="0" smtClean="0"/>
              <a:t>The experimental </a:t>
            </a:r>
            <a:r>
              <a:rPr lang="en-US" dirty="0"/>
              <a:t>setup is described in Figure </a:t>
            </a:r>
            <a:r>
              <a:rPr lang="en-US" dirty="0" smtClean="0"/>
              <a:t>2A. </a:t>
            </a:r>
            <a:r>
              <a:rPr lang="en-US" dirty="0"/>
              <a:t>Sternum and spleen </a:t>
            </a:r>
            <a:r>
              <a:rPr lang="en-US" dirty="0" smtClean="0"/>
              <a:t>were collected </a:t>
            </a:r>
            <a:r>
              <a:rPr lang="en-US" dirty="0"/>
              <a:t>after treatment in each group for histological analysis. Mouse </a:t>
            </a:r>
            <a:r>
              <a:rPr lang="en-US" dirty="0" smtClean="0"/>
              <a:t>sterna and spleen </a:t>
            </a:r>
            <a:r>
              <a:rPr lang="en-US" dirty="0"/>
              <a:t>sections were stained with hematoxylin and eosin (</a:t>
            </a:r>
            <a:r>
              <a:rPr lang="en-US" dirty="0" smtClean="0"/>
              <a:t>HE) </a:t>
            </a:r>
            <a:r>
              <a:rPr lang="en-US" dirty="0"/>
              <a:t>and </a:t>
            </a:r>
            <a:r>
              <a:rPr lang="en-US" dirty="0" smtClean="0"/>
              <a:t>anti-human CD45 </a:t>
            </a:r>
            <a:r>
              <a:rPr lang="en-US" dirty="0"/>
              <a:t>or CD34 antibodies. </a:t>
            </a:r>
            <a:r>
              <a:rPr lang="en-GB" dirty="0"/>
              <a:t>Human antibodies appear brown and murine cells </a:t>
            </a:r>
            <a:r>
              <a:rPr lang="en-GB" dirty="0" smtClean="0"/>
              <a:t>blue</a:t>
            </a:r>
            <a:r>
              <a:rPr lang="en-US" dirty="0" smtClean="0"/>
              <a:t>. </a:t>
            </a:r>
            <a:r>
              <a:rPr lang="en-US" b="1" dirty="0" smtClean="0"/>
              <a:t>(A) </a:t>
            </a:r>
            <a:r>
              <a:rPr lang="en-US" dirty="0" smtClean="0"/>
              <a:t>Sternum </a:t>
            </a:r>
            <a:r>
              <a:rPr lang="en-US" dirty="0"/>
              <a:t>at 4x with the staining of human CD45 and CD34. </a:t>
            </a:r>
            <a:r>
              <a:rPr lang="en-US" b="1" dirty="0"/>
              <a:t>(</a:t>
            </a:r>
            <a:r>
              <a:rPr lang="en-US" b="1" dirty="0" smtClean="0"/>
              <a:t>B) </a:t>
            </a:r>
            <a:r>
              <a:rPr lang="en-US" dirty="0" smtClean="0"/>
              <a:t>Sternum at 40x with the staining of human CD45 and CD34. </a:t>
            </a:r>
            <a:r>
              <a:rPr lang="en-US" b="1" dirty="0" smtClean="0"/>
              <a:t>(C) </a:t>
            </a:r>
            <a:r>
              <a:rPr lang="en-US" dirty="0" smtClean="0"/>
              <a:t>Spleen at 4x and 40x </a:t>
            </a:r>
            <a:r>
              <a:rPr lang="en-US" dirty="0"/>
              <a:t>with the staining of </a:t>
            </a:r>
            <a:r>
              <a:rPr lang="en-US"/>
              <a:t>human </a:t>
            </a:r>
            <a:r>
              <a:rPr lang="en-US" smtClean="0"/>
              <a:t>CD45 and CD34.</a:t>
            </a:r>
            <a:endParaRPr lang="de-DE" dirty="0"/>
          </a:p>
        </p:txBody>
      </p:sp>
      <p:sp>
        <p:nvSpPr>
          <p:cNvPr id="37" name="Textfeld 36"/>
          <p:cNvSpPr txBox="1"/>
          <p:nvPr/>
        </p:nvSpPr>
        <p:spPr>
          <a:xfrm>
            <a:off x="3152976" y="786524"/>
            <a:ext cx="8835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Human CD45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1167738" y="818800"/>
            <a:ext cx="8835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Human CD45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265812" y="68080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C</a:t>
            </a:r>
            <a:endParaRPr lang="de-DE" b="1" dirty="0"/>
          </a:p>
        </p:txBody>
      </p:sp>
      <p:sp>
        <p:nvSpPr>
          <p:cNvPr id="40" name="Textfeld 39"/>
          <p:cNvSpPr txBox="1"/>
          <p:nvPr/>
        </p:nvSpPr>
        <p:spPr>
          <a:xfrm>
            <a:off x="5146368" y="780428"/>
            <a:ext cx="8835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Human CD34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5687194" y="13345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95324" y="133450"/>
            <a:ext cx="1574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DE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ieren 4"/>
          <p:cNvGrpSpPr>
            <a:grpSpLocks noChangeAspect="1"/>
          </p:cNvGrpSpPr>
          <p:nvPr/>
        </p:nvGrpSpPr>
        <p:grpSpPr>
          <a:xfrm>
            <a:off x="188558" y="3489876"/>
            <a:ext cx="3144984" cy="3058323"/>
            <a:chOff x="998593" y="647110"/>
            <a:chExt cx="4267636" cy="4150040"/>
          </a:xfrm>
        </p:grpSpPr>
        <p:pic>
          <p:nvPicPr>
            <p:cNvPr id="6" name="Picture 2" descr="H:\result-jmml mice\@histology\Ying_Aza_Ven\seq0441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293" y="2204864"/>
              <a:ext cx="1809522" cy="12867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H:\result-jmml mice\@histology\Ying_Aza_Ven\seq0443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293" y="3501008"/>
              <a:ext cx="1809522" cy="12867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:\result-jmml mice\@histology\Ying_Aza_Ven\seq0446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293" y="908720"/>
              <a:ext cx="1809522" cy="12867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 descr="H:\result-jmml mice\@histology\Ying_Aza_Ven\seq0452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771" y="2204864"/>
              <a:ext cx="1809522" cy="12867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H:\result-jmml mice\@histology\Ying_Aza_Ven\seq0457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771" y="3501008"/>
              <a:ext cx="1809522" cy="12867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7" descr="H:\result-jmml mice\@histology\Ying_Aza_Ven\seq0460.t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771" y="908720"/>
              <a:ext cx="1809522" cy="12867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feld 13"/>
            <p:cNvSpPr txBox="1"/>
            <p:nvPr/>
          </p:nvSpPr>
          <p:spPr>
            <a:xfrm>
              <a:off x="4690166" y="4551458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Gerade Verbindung 10"/>
            <p:cNvCxnSpPr/>
            <p:nvPr/>
          </p:nvCxnSpPr>
          <p:spPr>
            <a:xfrm>
              <a:off x="4811008" y="4721324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feld 15"/>
            <p:cNvSpPr txBox="1"/>
            <p:nvPr/>
          </p:nvSpPr>
          <p:spPr>
            <a:xfrm>
              <a:off x="4690166" y="3259134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Gerade Verbindung 12"/>
            <p:cNvCxnSpPr/>
            <p:nvPr/>
          </p:nvCxnSpPr>
          <p:spPr>
            <a:xfrm>
              <a:off x="4811008" y="3429000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17"/>
            <p:cNvSpPr txBox="1"/>
            <p:nvPr/>
          </p:nvSpPr>
          <p:spPr>
            <a:xfrm>
              <a:off x="4690166" y="1962990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" name="Gerade Verbindung 14"/>
            <p:cNvCxnSpPr/>
            <p:nvPr/>
          </p:nvCxnSpPr>
          <p:spPr>
            <a:xfrm>
              <a:off x="4811008" y="2132856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feld 19"/>
            <p:cNvSpPr txBox="1"/>
            <p:nvPr/>
          </p:nvSpPr>
          <p:spPr>
            <a:xfrm>
              <a:off x="2889966" y="4551458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Gerade Verbindung 18"/>
            <p:cNvCxnSpPr/>
            <p:nvPr/>
          </p:nvCxnSpPr>
          <p:spPr>
            <a:xfrm>
              <a:off x="3010808" y="4721324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feld 21"/>
            <p:cNvSpPr txBox="1"/>
            <p:nvPr/>
          </p:nvSpPr>
          <p:spPr>
            <a:xfrm>
              <a:off x="2889966" y="3259134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" name="Gerade Verbindung 20"/>
            <p:cNvCxnSpPr/>
            <p:nvPr/>
          </p:nvCxnSpPr>
          <p:spPr>
            <a:xfrm>
              <a:off x="3010808" y="3429000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feld 23"/>
            <p:cNvSpPr txBox="1"/>
            <p:nvPr/>
          </p:nvSpPr>
          <p:spPr>
            <a:xfrm>
              <a:off x="2889966" y="1962990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Gerade Verbindung 22"/>
            <p:cNvCxnSpPr/>
            <p:nvPr/>
          </p:nvCxnSpPr>
          <p:spPr>
            <a:xfrm>
              <a:off x="3010808" y="2132856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feld 25"/>
            <p:cNvSpPr txBox="1"/>
            <p:nvPr/>
          </p:nvSpPr>
          <p:spPr>
            <a:xfrm rot="16200000">
              <a:off x="584491" y="2546959"/>
              <a:ext cx="1329375" cy="501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 rot="16200000">
              <a:off x="584492" y="1200768"/>
              <a:ext cx="1329375" cy="313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feld 27"/>
            <p:cNvSpPr txBox="1"/>
            <p:nvPr/>
          </p:nvSpPr>
          <p:spPr>
            <a:xfrm rot="16200000">
              <a:off x="610105" y="3719011"/>
              <a:ext cx="1467169" cy="689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 +</a:t>
              </a:r>
            </a:p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1491776" y="647110"/>
              <a:ext cx="842246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stain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3315306" y="647110"/>
              <a:ext cx="1198981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Human CD45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uppieren 30"/>
          <p:cNvGrpSpPr>
            <a:grpSpLocks noChangeAspect="1"/>
          </p:cNvGrpSpPr>
          <p:nvPr/>
        </p:nvGrpSpPr>
        <p:grpSpPr>
          <a:xfrm>
            <a:off x="3542722" y="3506611"/>
            <a:ext cx="3125932" cy="3042420"/>
            <a:chOff x="638555" y="764704"/>
            <a:chExt cx="4241783" cy="4128459"/>
          </a:xfrm>
        </p:grpSpPr>
        <p:pic>
          <p:nvPicPr>
            <p:cNvPr id="32" name="Picture 2" descr="H:\result-jmml mice\@histology\Ying_Aza_Ven\seq0501.t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816" y="2332876"/>
              <a:ext cx="1800200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3" descr="H:\result-jmml mice\@histology\Ying_Aza_Ven\seq0507.ti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816" y="3613019"/>
              <a:ext cx="1800200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H:\result-jmml mice\@histology\Ying_Aza_Ven\seq0511.ti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816" y="1052733"/>
              <a:ext cx="1800200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5" descr="H:\result-jmml mice\@histology\Ying_Aza_Ven\seq0518.tif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332877"/>
              <a:ext cx="1800200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6" descr="H:\result-jmml mice\@histology\Ying_Aza_Ven\seq0521.tif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613020"/>
              <a:ext cx="1800200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7" descr="H:\result-jmml mice\@histology\Ying_Aza_Ven\seq0526.tif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052734"/>
              <a:ext cx="1800200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feld 37"/>
            <p:cNvSpPr txBox="1"/>
            <p:nvPr/>
          </p:nvSpPr>
          <p:spPr>
            <a:xfrm>
              <a:off x="4304275" y="2114255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Gerade Verbindung 11"/>
            <p:cNvCxnSpPr/>
            <p:nvPr/>
          </p:nvCxnSpPr>
          <p:spPr>
            <a:xfrm>
              <a:off x="4428008" y="2284122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feld 39"/>
            <p:cNvSpPr txBox="1"/>
            <p:nvPr/>
          </p:nvSpPr>
          <p:spPr>
            <a:xfrm>
              <a:off x="4304275" y="3362499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1" name="Gerade Verbindung 13"/>
            <p:cNvCxnSpPr/>
            <p:nvPr/>
          </p:nvCxnSpPr>
          <p:spPr>
            <a:xfrm>
              <a:off x="4428008" y="3532366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feld 41"/>
            <p:cNvSpPr txBox="1"/>
            <p:nvPr/>
          </p:nvSpPr>
          <p:spPr>
            <a:xfrm>
              <a:off x="4304275" y="4658643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3" name="Gerade Verbindung 15"/>
            <p:cNvCxnSpPr/>
            <p:nvPr/>
          </p:nvCxnSpPr>
          <p:spPr>
            <a:xfrm>
              <a:off x="4428008" y="4828510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feld 43"/>
            <p:cNvSpPr txBox="1"/>
            <p:nvPr/>
          </p:nvSpPr>
          <p:spPr>
            <a:xfrm>
              <a:off x="2504075" y="2114255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Gerade Verbindung 19"/>
            <p:cNvCxnSpPr/>
            <p:nvPr/>
          </p:nvCxnSpPr>
          <p:spPr>
            <a:xfrm>
              <a:off x="2627808" y="2284122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feld 45"/>
            <p:cNvSpPr txBox="1"/>
            <p:nvPr/>
          </p:nvSpPr>
          <p:spPr>
            <a:xfrm>
              <a:off x="2504075" y="3362499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Gerade Verbindung 21"/>
            <p:cNvCxnSpPr/>
            <p:nvPr/>
          </p:nvCxnSpPr>
          <p:spPr>
            <a:xfrm>
              <a:off x="2627808" y="3532366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feld 47"/>
            <p:cNvSpPr txBox="1"/>
            <p:nvPr/>
          </p:nvSpPr>
          <p:spPr>
            <a:xfrm>
              <a:off x="2504075" y="4658643"/>
              <a:ext cx="576063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Gerade Verbindung 23"/>
            <p:cNvCxnSpPr/>
            <p:nvPr/>
          </p:nvCxnSpPr>
          <p:spPr>
            <a:xfrm>
              <a:off x="2627808" y="4828510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feld 49"/>
            <p:cNvSpPr txBox="1"/>
            <p:nvPr/>
          </p:nvSpPr>
          <p:spPr>
            <a:xfrm rot="16200000">
              <a:off x="224453" y="2618965"/>
              <a:ext cx="1329375" cy="501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feld 50"/>
            <p:cNvSpPr txBox="1"/>
            <p:nvPr/>
          </p:nvSpPr>
          <p:spPr>
            <a:xfrm rot="16200000">
              <a:off x="224453" y="1272776"/>
              <a:ext cx="1329375" cy="313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feld 51"/>
            <p:cNvSpPr txBox="1"/>
            <p:nvPr/>
          </p:nvSpPr>
          <p:spPr>
            <a:xfrm rot="16200000">
              <a:off x="250065" y="3791020"/>
              <a:ext cx="1467171" cy="689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 +</a:t>
              </a:r>
            </a:p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feld 52"/>
            <p:cNvSpPr txBox="1"/>
            <p:nvPr/>
          </p:nvSpPr>
          <p:spPr>
            <a:xfrm>
              <a:off x="1115616" y="791125"/>
              <a:ext cx="842246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stain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feld 53"/>
            <p:cNvSpPr txBox="1"/>
            <p:nvPr/>
          </p:nvSpPr>
          <p:spPr>
            <a:xfrm>
              <a:off x="2939145" y="791125"/>
              <a:ext cx="1198982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Human CD45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5" name="Grafik 10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3674" y="1138912"/>
            <a:ext cx="6103080" cy="1357188"/>
          </a:xfrm>
          <a:prstGeom prst="rect">
            <a:avLst/>
          </a:prstGeom>
        </p:spPr>
      </p:pic>
      <p:sp>
        <p:nvSpPr>
          <p:cNvPr id="106" name="Textfeld 105"/>
          <p:cNvSpPr txBox="1"/>
          <p:nvPr/>
        </p:nvSpPr>
        <p:spPr>
          <a:xfrm>
            <a:off x="265812" y="68080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A</a:t>
            </a:r>
            <a:endParaRPr lang="de-DE" b="1" dirty="0"/>
          </a:p>
        </p:txBody>
      </p:sp>
      <p:sp>
        <p:nvSpPr>
          <p:cNvPr id="107" name="Textfeld 106"/>
          <p:cNvSpPr txBox="1"/>
          <p:nvPr/>
        </p:nvSpPr>
        <p:spPr>
          <a:xfrm>
            <a:off x="3418536" y="320984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C</a:t>
            </a:r>
            <a:endParaRPr lang="de-DE" b="1" dirty="0"/>
          </a:p>
        </p:txBody>
      </p:sp>
      <p:sp>
        <p:nvSpPr>
          <p:cNvPr id="108" name="Textfeld 107"/>
          <p:cNvSpPr txBox="1"/>
          <p:nvPr/>
        </p:nvSpPr>
        <p:spPr>
          <a:xfrm>
            <a:off x="106311" y="3209847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B</a:t>
            </a:r>
            <a:endParaRPr lang="de-D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5687194" y="13345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95324" y="133450"/>
            <a:ext cx="1574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DE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37690" y="6766253"/>
            <a:ext cx="70257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Supplemental figure 3: </a:t>
            </a:r>
          </a:p>
          <a:p>
            <a:r>
              <a:rPr lang="en-US" b="1" dirty="0" smtClean="0"/>
              <a:t>Histology </a:t>
            </a:r>
            <a:r>
              <a:rPr lang="en-US" b="1" dirty="0"/>
              <a:t>and immunohistochemistry of sternum </a:t>
            </a:r>
            <a:r>
              <a:rPr lang="en-US" b="1" dirty="0" smtClean="0"/>
              <a:t>and lung of</a:t>
            </a:r>
            <a:endParaRPr lang="en-US" b="1" dirty="0"/>
          </a:p>
          <a:p>
            <a:r>
              <a:rPr lang="en-US" b="1" dirty="0" smtClean="0"/>
              <a:t>terminal animals: </a:t>
            </a:r>
            <a:r>
              <a:rPr lang="en-US" dirty="0"/>
              <a:t>The experimental setup is described in </a:t>
            </a:r>
            <a:r>
              <a:rPr lang="en-US" dirty="0" smtClean="0"/>
              <a:t>(A) Sterna and lungs were</a:t>
            </a:r>
            <a:r>
              <a:rPr lang="en-US" dirty="0"/>
              <a:t> </a:t>
            </a:r>
            <a:r>
              <a:rPr lang="en-US" dirty="0" smtClean="0"/>
              <a:t>collected </a:t>
            </a:r>
            <a:r>
              <a:rPr lang="en-US" dirty="0"/>
              <a:t>when terminal </a:t>
            </a:r>
            <a:r>
              <a:rPr lang="en-US" dirty="0" smtClean="0"/>
              <a:t>(termination criteria: </a:t>
            </a:r>
            <a:r>
              <a:rPr lang="de-DE" dirty="0" err="1" smtClean="0"/>
              <a:t>weight</a:t>
            </a:r>
            <a:r>
              <a:rPr lang="de-DE" dirty="0"/>
              <a:t> </a:t>
            </a:r>
            <a:r>
              <a:rPr lang="en-US" dirty="0" smtClean="0"/>
              <a:t>loss</a:t>
            </a:r>
            <a:r>
              <a:rPr lang="en-US" dirty="0"/>
              <a:t>&gt; 20%, unkempt appearance, </a:t>
            </a:r>
            <a:r>
              <a:rPr lang="en-US" dirty="0" smtClean="0"/>
              <a:t>lethargy</a:t>
            </a:r>
            <a:r>
              <a:rPr lang="en-US" dirty="0"/>
              <a:t>, respiratory </a:t>
            </a:r>
            <a:r>
              <a:rPr lang="en-US" dirty="0" smtClean="0"/>
              <a:t>problems) in </a:t>
            </a:r>
            <a:r>
              <a:rPr lang="en-US" dirty="0"/>
              <a:t>each group for histological analysis and </a:t>
            </a:r>
            <a:r>
              <a:rPr lang="en-US" dirty="0" smtClean="0"/>
              <a:t>sections</a:t>
            </a:r>
            <a:r>
              <a:rPr lang="en-US" dirty="0"/>
              <a:t> </a:t>
            </a:r>
            <a:r>
              <a:rPr lang="en-US" dirty="0" smtClean="0"/>
              <a:t>were </a:t>
            </a:r>
            <a:r>
              <a:rPr lang="en-US" dirty="0"/>
              <a:t>stained with hematoxylin and eosin (</a:t>
            </a:r>
            <a:r>
              <a:rPr lang="en-US" dirty="0" smtClean="0"/>
              <a:t>HE) </a:t>
            </a:r>
            <a:r>
              <a:rPr lang="en-US" dirty="0"/>
              <a:t>and anti-human CD45 </a:t>
            </a:r>
            <a:r>
              <a:rPr lang="en-US" dirty="0" smtClean="0"/>
              <a:t>antibody. </a:t>
            </a:r>
            <a:r>
              <a:rPr lang="en-GB" dirty="0" smtClean="0"/>
              <a:t>Human </a:t>
            </a:r>
            <a:r>
              <a:rPr lang="en-GB" dirty="0"/>
              <a:t>antibodies appear brown and murine cells blue</a:t>
            </a:r>
            <a:r>
              <a:rPr lang="en-US" dirty="0" smtClean="0"/>
              <a:t>. </a:t>
            </a:r>
            <a:r>
              <a:rPr lang="en-US" b="1" dirty="0" smtClean="0"/>
              <a:t>(B) </a:t>
            </a:r>
            <a:r>
              <a:rPr lang="en-US" dirty="0"/>
              <a:t>Sternum at 4x</a:t>
            </a:r>
            <a:r>
              <a:rPr lang="en-US" dirty="0" smtClean="0"/>
              <a:t>. </a:t>
            </a:r>
            <a:r>
              <a:rPr lang="de-DE" b="1" dirty="0" smtClean="0"/>
              <a:t>(C) </a:t>
            </a:r>
            <a:r>
              <a:rPr lang="de-DE" dirty="0"/>
              <a:t>Sternum at 40x</a:t>
            </a:r>
            <a:r>
              <a:rPr lang="de-DE" dirty="0" smtClean="0"/>
              <a:t>.</a:t>
            </a:r>
            <a:r>
              <a:rPr lang="en-US" b="1" dirty="0"/>
              <a:t> </a:t>
            </a:r>
            <a:r>
              <a:rPr lang="en-US" b="1" dirty="0" smtClean="0"/>
              <a:t>(D) </a:t>
            </a:r>
            <a:r>
              <a:rPr lang="en-US" dirty="0"/>
              <a:t>Lung at 4x</a:t>
            </a:r>
            <a:r>
              <a:rPr lang="en-US" dirty="0" smtClean="0"/>
              <a:t>. </a:t>
            </a:r>
            <a:r>
              <a:rPr lang="en-US" b="1" dirty="0" smtClean="0"/>
              <a:t>(E) </a:t>
            </a:r>
            <a:r>
              <a:rPr lang="en-US" dirty="0"/>
              <a:t>Lung at 40x.</a:t>
            </a:r>
            <a:endParaRPr lang="de-DE" dirty="0"/>
          </a:p>
        </p:txBody>
      </p:sp>
      <p:grpSp>
        <p:nvGrpSpPr>
          <p:cNvPr id="55" name="Gruppieren 54"/>
          <p:cNvGrpSpPr>
            <a:grpSpLocks noChangeAspect="1"/>
          </p:cNvGrpSpPr>
          <p:nvPr/>
        </p:nvGrpSpPr>
        <p:grpSpPr>
          <a:xfrm>
            <a:off x="256297" y="1070993"/>
            <a:ext cx="3119584" cy="3985808"/>
            <a:chOff x="638556" y="620688"/>
            <a:chExt cx="4233167" cy="5408605"/>
          </a:xfrm>
        </p:grpSpPr>
        <p:pic>
          <p:nvPicPr>
            <p:cNvPr id="56" name="Picture 2" descr="H:\result-jmml mice\@histology\Ying_Aza_Ven\seq0448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814" y="3469009"/>
              <a:ext cx="1800200" cy="12801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4" descr="H:\result-jmml mice\@histology\Ying_Aza_Ven\seq0449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4476" y="4749149"/>
              <a:ext cx="1791538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5" descr="H:\result-jmml mice\@histology\Ying_Aza_Ven\seq0453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2" y="3469006"/>
              <a:ext cx="1800202" cy="12801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H:\result-jmml mice\@histology\Ying_Aza_Ven\seq0458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4" y="4749150"/>
              <a:ext cx="1800202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7" descr="H:\result-jmml mice\@histology\Ying_Aza_Ven\seq0462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4" y="2188863"/>
              <a:ext cx="1800202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9" descr="H:\result-jmml mice\@histology\Ying_Aza_Ven\seq0465.t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2" y="908720"/>
              <a:ext cx="1800202" cy="1280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Textfeld 61"/>
            <p:cNvSpPr txBox="1"/>
            <p:nvPr/>
          </p:nvSpPr>
          <p:spPr>
            <a:xfrm>
              <a:off x="2495459" y="1949312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3" name="Gerade Verbindung 10"/>
            <p:cNvCxnSpPr/>
            <p:nvPr/>
          </p:nvCxnSpPr>
          <p:spPr>
            <a:xfrm>
              <a:off x="2650768" y="2127796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>
            <a:xfrm>
              <a:off x="2495459" y="3209867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5" name="Gerade Verbindung 12"/>
            <p:cNvCxnSpPr/>
            <p:nvPr/>
          </p:nvCxnSpPr>
          <p:spPr>
            <a:xfrm>
              <a:off x="2650768" y="3388350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feld 65"/>
            <p:cNvSpPr txBox="1"/>
            <p:nvPr/>
          </p:nvSpPr>
          <p:spPr>
            <a:xfrm>
              <a:off x="2495459" y="4474655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7" name="Gerade Verbindung 14"/>
            <p:cNvCxnSpPr/>
            <p:nvPr/>
          </p:nvCxnSpPr>
          <p:spPr>
            <a:xfrm>
              <a:off x="2650768" y="4653136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feld 67"/>
            <p:cNvSpPr txBox="1"/>
            <p:nvPr/>
          </p:nvSpPr>
          <p:spPr>
            <a:xfrm>
              <a:off x="2495459" y="5770796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9" name="Gerade Verbindung 16"/>
            <p:cNvCxnSpPr/>
            <p:nvPr/>
          </p:nvCxnSpPr>
          <p:spPr>
            <a:xfrm>
              <a:off x="2650768" y="5949280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feld 69"/>
            <p:cNvSpPr txBox="1"/>
            <p:nvPr/>
          </p:nvSpPr>
          <p:spPr>
            <a:xfrm>
              <a:off x="4295659" y="4474655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1" name="Gerade Verbindung 18"/>
            <p:cNvCxnSpPr/>
            <p:nvPr/>
          </p:nvCxnSpPr>
          <p:spPr>
            <a:xfrm>
              <a:off x="4450968" y="4653136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feld 71"/>
            <p:cNvSpPr txBox="1"/>
            <p:nvPr/>
          </p:nvSpPr>
          <p:spPr>
            <a:xfrm>
              <a:off x="4295659" y="5770796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3" name="Gerade Verbindung 20"/>
            <p:cNvCxnSpPr/>
            <p:nvPr/>
          </p:nvCxnSpPr>
          <p:spPr>
            <a:xfrm>
              <a:off x="4450968" y="5949280"/>
              <a:ext cx="193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feld 73"/>
            <p:cNvSpPr txBox="1"/>
            <p:nvPr/>
          </p:nvSpPr>
          <p:spPr>
            <a:xfrm>
              <a:off x="1115616" y="620688"/>
              <a:ext cx="842246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stain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Textfeld 74"/>
            <p:cNvSpPr txBox="1"/>
            <p:nvPr/>
          </p:nvSpPr>
          <p:spPr>
            <a:xfrm>
              <a:off x="2939145" y="620688"/>
              <a:ext cx="1198981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Human CD45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feld 75"/>
            <p:cNvSpPr txBox="1"/>
            <p:nvPr/>
          </p:nvSpPr>
          <p:spPr>
            <a:xfrm rot="16200000">
              <a:off x="511521" y="1235315"/>
              <a:ext cx="755237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Textfeld 76"/>
            <p:cNvSpPr txBox="1"/>
            <p:nvPr/>
          </p:nvSpPr>
          <p:spPr>
            <a:xfrm rot="16200000">
              <a:off x="224454" y="3699085"/>
              <a:ext cx="1329375" cy="501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feld 77"/>
            <p:cNvSpPr txBox="1"/>
            <p:nvPr/>
          </p:nvSpPr>
          <p:spPr>
            <a:xfrm rot="16200000">
              <a:off x="224453" y="2352896"/>
              <a:ext cx="1329375" cy="313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feld 78"/>
            <p:cNvSpPr txBox="1"/>
            <p:nvPr/>
          </p:nvSpPr>
          <p:spPr>
            <a:xfrm rot="16200000">
              <a:off x="250066" y="4871140"/>
              <a:ext cx="1467169" cy="689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 +</a:t>
              </a:r>
            </a:p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0" name="Gruppieren 79"/>
          <p:cNvGrpSpPr>
            <a:grpSpLocks noChangeAspect="1"/>
          </p:cNvGrpSpPr>
          <p:nvPr/>
        </p:nvGrpSpPr>
        <p:grpSpPr>
          <a:xfrm>
            <a:off x="3735164" y="1100179"/>
            <a:ext cx="3125935" cy="3982111"/>
            <a:chOff x="422531" y="620688"/>
            <a:chExt cx="4241785" cy="5403589"/>
          </a:xfrm>
        </p:grpSpPr>
        <p:pic>
          <p:nvPicPr>
            <p:cNvPr id="81" name="Picture 2" descr="H:\result-jmml mice\@histology\Ying_Aza_Ven\seq0504.t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4169" y="3463588"/>
              <a:ext cx="1796392" cy="1277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3" descr="H:\result-jmml mice\@histology\Ying_Aza_Ven\seq0508.ti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5983" y="4741022"/>
              <a:ext cx="1804577" cy="12832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4" descr="H:\result-jmml mice\@histology\Ying_Aza_Ven\seq0519.ti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463588"/>
              <a:ext cx="1796392" cy="1277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5" descr="H:\result-jmml mice\@histology\Ying_Aza_Ven\seq0524.tif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741022"/>
              <a:ext cx="1796392" cy="1277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7" descr="H:\result-jmml mice\@histology\Ying_Aza_Ven\seq0527.tif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2186154"/>
              <a:ext cx="1796392" cy="1277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8" descr="H:\result-jmml mice\@histology\Ying_Aza_Ven\seq0529.tif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908720"/>
              <a:ext cx="1796392" cy="1277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Textfeld 86"/>
            <p:cNvSpPr txBox="1"/>
            <p:nvPr/>
          </p:nvSpPr>
          <p:spPr>
            <a:xfrm>
              <a:off x="2288050" y="5770797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8" name="Gerade Verbindung 12"/>
            <p:cNvCxnSpPr/>
            <p:nvPr/>
          </p:nvCxnSpPr>
          <p:spPr>
            <a:xfrm>
              <a:off x="2411784" y="5949280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feld 88"/>
            <p:cNvSpPr txBox="1"/>
            <p:nvPr/>
          </p:nvSpPr>
          <p:spPr>
            <a:xfrm>
              <a:off x="4088252" y="5770797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0" name="Gerade Verbindung 14"/>
            <p:cNvCxnSpPr/>
            <p:nvPr/>
          </p:nvCxnSpPr>
          <p:spPr>
            <a:xfrm>
              <a:off x="4211984" y="5949280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feld 90"/>
            <p:cNvSpPr txBox="1"/>
            <p:nvPr/>
          </p:nvSpPr>
          <p:spPr>
            <a:xfrm>
              <a:off x="4088252" y="4498761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2" name="Gerade Verbindung 16"/>
            <p:cNvCxnSpPr/>
            <p:nvPr/>
          </p:nvCxnSpPr>
          <p:spPr>
            <a:xfrm>
              <a:off x="4211984" y="4677244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feld 92"/>
            <p:cNvSpPr txBox="1"/>
            <p:nvPr/>
          </p:nvSpPr>
          <p:spPr>
            <a:xfrm>
              <a:off x="2288051" y="1954372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4" name="Gerade Verbindung 18"/>
            <p:cNvCxnSpPr/>
            <p:nvPr/>
          </p:nvCxnSpPr>
          <p:spPr>
            <a:xfrm>
              <a:off x="2411784" y="2132856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feld 94"/>
            <p:cNvSpPr txBox="1"/>
            <p:nvPr/>
          </p:nvSpPr>
          <p:spPr>
            <a:xfrm>
              <a:off x="2288051" y="3202617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6" name="Gerade Verbindung 20"/>
            <p:cNvCxnSpPr/>
            <p:nvPr/>
          </p:nvCxnSpPr>
          <p:spPr>
            <a:xfrm>
              <a:off x="2411784" y="3381100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feld 96"/>
            <p:cNvSpPr txBox="1"/>
            <p:nvPr/>
          </p:nvSpPr>
          <p:spPr>
            <a:xfrm>
              <a:off x="2288051" y="4498761"/>
              <a:ext cx="576064" cy="22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20um</a:t>
              </a:r>
              <a:endParaRPr 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8" name="Gerade Verbindung 22"/>
            <p:cNvCxnSpPr/>
            <p:nvPr/>
          </p:nvCxnSpPr>
          <p:spPr>
            <a:xfrm>
              <a:off x="2411784" y="4677244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feld 98"/>
            <p:cNvSpPr txBox="1"/>
            <p:nvPr/>
          </p:nvSpPr>
          <p:spPr>
            <a:xfrm>
              <a:off x="899593" y="620688"/>
              <a:ext cx="842246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stain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feld 99"/>
            <p:cNvSpPr txBox="1"/>
            <p:nvPr/>
          </p:nvSpPr>
          <p:spPr>
            <a:xfrm>
              <a:off x="2723122" y="620688"/>
              <a:ext cx="1198981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Human CD45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feld 100"/>
            <p:cNvSpPr txBox="1"/>
            <p:nvPr/>
          </p:nvSpPr>
          <p:spPr>
            <a:xfrm rot="16200000">
              <a:off x="295494" y="1235315"/>
              <a:ext cx="755237" cy="313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Textfeld 101"/>
            <p:cNvSpPr txBox="1"/>
            <p:nvPr/>
          </p:nvSpPr>
          <p:spPr>
            <a:xfrm rot="16200000">
              <a:off x="8429" y="3699085"/>
              <a:ext cx="1329375" cy="501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Textfeld 102"/>
            <p:cNvSpPr txBox="1"/>
            <p:nvPr/>
          </p:nvSpPr>
          <p:spPr>
            <a:xfrm rot="16200000">
              <a:off x="8428" y="2352896"/>
              <a:ext cx="1329375" cy="313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Textfeld 103"/>
            <p:cNvSpPr txBox="1"/>
            <p:nvPr/>
          </p:nvSpPr>
          <p:spPr>
            <a:xfrm rot="16200000">
              <a:off x="34042" y="4871140"/>
              <a:ext cx="1467171" cy="689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67% ABT737 +</a:t>
              </a:r>
            </a:p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25%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Azacitidine</a:t>
              </a:r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6" name="Textfeld 105"/>
          <p:cNvSpPr txBox="1"/>
          <p:nvPr/>
        </p:nvSpPr>
        <p:spPr>
          <a:xfrm>
            <a:off x="265812" y="68080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D</a:t>
            </a:r>
            <a:endParaRPr lang="de-DE" b="1" dirty="0"/>
          </a:p>
        </p:txBody>
      </p:sp>
      <p:sp>
        <p:nvSpPr>
          <p:cNvPr id="107" name="Textfeld 106"/>
          <p:cNvSpPr txBox="1"/>
          <p:nvPr/>
        </p:nvSpPr>
        <p:spPr>
          <a:xfrm>
            <a:off x="3490404" y="6621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E</a:t>
            </a:r>
            <a:endParaRPr lang="de-D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59" y="1102297"/>
            <a:ext cx="1257475" cy="590632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5687194" y="133450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95324" y="133450"/>
            <a:ext cx="1574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  <a:endParaRPr lang="de-DE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37690" y="7168589"/>
            <a:ext cx="70257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Supplemental figure </a:t>
            </a:r>
            <a:r>
              <a:rPr lang="en-US" b="1" dirty="0" smtClean="0"/>
              <a:t>4: </a:t>
            </a:r>
            <a:endParaRPr lang="en-US" b="1" dirty="0" smtClean="0"/>
          </a:p>
          <a:p>
            <a:r>
              <a:rPr lang="en-US" b="1" dirty="0" smtClean="0"/>
              <a:t>RNA sequencing from </a:t>
            </a:r>
            <a:r>
              <a:rPr lang="en-US" b="1" i="1" dirty="0" smtClean="0"/>
              <a:t>ex vivo </a:t>
            </a:r>
            <a:r>
              <a:rPr lang="en-US" b="1" dirty="0" smtClean="0"/>
              <a:t>treated BM with </a:t>
            </a:r>
            <a:r>
              <a:rPr lang="en-US" b="1" dirty="0" err="1" smtClean="0"/>
              <a:t>azacitidine</a:t>
            </a:r>
            <a:r>
              <a:rPr lang="en-US" b="1" dirty="0" smtClean="0"/>
              <a:t>: </a:t>
            </a:r>
            <a:r>
              <a:rPr lang="en-GB" dirty="0"/>
              <a:t>Human cells were purified from </a:t>
            </a:r>
            <a:r>
              <a:rPr lang="en-GB" dirty="0" err="1"/>
              <a:t>xenotransplanted</a:t>
            </a:r>
            <a:r>
              <a:rPr lang="en-GB" dirty="0"/>
              <a:t> JMML mouse BM after 12 weeks of leukemic expansion, subsequently treated with </a:t>
            </a:r>
            <a:r>
              <a:rPr lang="en-GB" dirty="0" err="1"/>
              <a:t>azacitidine</a:t>
            </a:r>
            <a:r>
              <a:rPr lang="en-GB" dirty="0"/>
              <a:t> (0, 0.1 or 3µM) for 72h </a:t>
            </a:r>
            <a:r>
              <a:rPr lang="en-GB" i="1" dirty="0"/>
              <a:t>ex vivo </a:t>
            </a:r>
            <a:r>
              <a:rPr lang="en-GB" dirty="0"/>
              <a:t>and then collected for RNA sequencing. </a:t>
            </a:r>
            <a:r>
              <a:rPr lang="en-GB" dirty="0" err="1"/>
              <a:t>Heatmap</a:t>
            </a:r>
            <a:r>
              <a:rPr lang="en-GB" dirty="0"/>
              <a:t> illustrates the pairwise comparisons between </a:t>
            </a:r>
            <a:r>
              <a:rPr lang="en-GB" dirty="0" err="1"/>
              <a:t>azacitidine</a:t>
            </a:r>
            <a:r>
              <a:rPr lang="en-GB" dirty="0"/>
              <a:t>  (0.1 or 3µM) and control, as labelled on top. </a:t>
            </a:r>
            <a:r>
              <a:rPr lang="en-GB" dirty="0" err="1"/>
              <a:t>Color</a:t>
            </a:r>
            <a:r>
              <a:rPr lang="en-GB" dirty="0"/>
              <a:t> code represents the log2 fold-change (fc).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16006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b06bce4-a76b-4a2f-86c3-a09cdd6db089"/>
  <p:tag name="COMMONDATA" val="eyJoZGlkIjoiZTEzZjgwNjc1ODM3NjdjOWVkMjY3NmM5NTZmYTFmN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758</Words>
  <Application>Microsoft Office PowerPoint</Application>
  <PresentationFormat>Benutzerdefiniert</PresentationFormat>
  <Paragraphs>216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等线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Universitätsklinikum Freiburg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Dr. Sheila Bohler</dc:creator>
  <cp:lastModifiedBy>Dr. Sheila Bohler</cp:lastModifiedBy>
  <cp:revision>26</cp:revision>
  <dcterms:created xsi:type="dcterms:W3CDTF">2023-02-07T12:48:00Z</dcterms:created>
  <dcterms:modified xsi:type="dcterms:W3CDTF">2023-04-12T13:01:59Z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C9CC9FE4DBD04F4C838E2789136A2B94</vt:lpwstr>
  </property>
  <property fmtid="{D5CDD505-2E9C-101B-9397-08002B2CF9AE}" pid="3" name="KSOProductBuildVer">
    <vt:lpwstr>2052-11.1.0.12980</vt:lpwstr>
  </property>
</Properties>
</file>