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  <p:sldMasterId id="2147483684" r:id="rId5"/>
    <p:sldMasterId id="2147483696" r:id="rId6"/>
  </p:sldMasterIdLst>
  <p:sldIdLst>
    <p:sldId id="256" r:id="rId7"/>
    <p:sldId id="258" r:id="rId8"/>
    <p:sldId id="259" r:id="rId9"/>
    <p:sldId id="261" r:id="rId10"/>
    <p:sldId id="260" r:id="rId11"/>
  </p:sldIdLst>
  <p:sldSz cx="7559675" cy="1069181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66" autoAdjust="0"/>
    <p:restoredTop sz="94660"/>
  </p:normalViewPr>
  <p:slideViewPr>
    <p:cSldViewPr snapToGrid="0">
      <p:cViewPr>
        <p:scale>
          <a:sx n="106" d="100"/>
          <a:sy n="106" d="100"/>
        </p:scale>
        <p:origin x="2100" y="-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8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82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F6BF6-22C1-415E-B3B6-278AE74FB0B9}" type="datetimeFigureOut">
              <a:rPr lang="en-AU" smtClean="0"/>
              <a:t>22/02/2023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17BCF-471A-4ABA-ABF0-EE5DCB0659C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5519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F6BF6-22C1-415E-B3B6-278AE74FB0B9}" type="datetimeFigureOut">
              <a:rPr lang="en-AU" smtClean="0"/>
              <a:t>22/02/2023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17BCF-471A-4ABA-ABF0-EE5DCB0659C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32654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4"/>
            <a:ext cx="1630055" cy="90608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9" y="569244"/>
            <a:ext cx="4795669" cy="9060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F6BF6-22C1-415E-B3B6-278AE74FB0B9}" type="datetimeFigureOut">
              <a:rPr lang="en-AU" smtClean="0"/>
              <a:t>22/02/2023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17BCF-471A-4ABA-ABF0-EE5DCB0659C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336889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2A2D1-750F-4BF6-A8E9-42C9ADC44741}" type="datetimeFigureOut">
              <a:rPr lang="en-AU" smtClean="0"/>
              <a:t>22/02/2023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92DFD-9DED-4939-9DB3-8B0680D30D8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453878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2A2D1-750F-4BF6-A8E9-42C9ADC44741}" type="datetimeFigureOut">
              <a:rPr lang="en-AU" smtClean="0"/>
              <a:t>22/02/2023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92DFD-9DED-4939-9DB3-8B0680D30D8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439373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2A2D1-750F-4BF6-A8E9-42C9ADC44741}" type="datetimeFigureOut">
              <a:rPr lang="en-AU" smtClean="0"/>
              <a:t>22/02/2023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92DFD-9DED-4939-9DB3-8B0680D30D8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533590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2A2D1-750F-4BF6-A8E9-42C9ADC44741}" type="datetimeFigureOut">
              <a:rPr lang="en-AU" smtClean="0"/>
              <a:t>22/02/2023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92DFD-9DED-4939-9DB3-8B0680D30D8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450944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2A2D1-750F-4BF6-A8E9-42C9ADC44741}" type="datetimeFigureOut">
              <a:rPr lang="en-AU" smtClean="0"/>
              <a:t>22/02/2023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92DFD-9DED-4939-9DB3-8B0680D30D8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696068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2A2D1-750F-4BF6-A8E9-42C9ADC44741}" type="datetimeFigureOut">
              <a:rPr lang="en-AU" smtClean="0"/>
              <a:t>22/02/2023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92DFD-9DED-4939-9DB3-8B0680D30D8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273714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2A2D1-750F-4BF6-A8E9-42C9ADC44741}" type="datetimeFigureOut">
              <a:rPr lang="en-AU" smtClean="0"/>
              <a:t>22/02/2023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92DFD-9DED-4939-9DB3-8B0680D30D8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572813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2A2D1-750F-4BF6-A8E9-42C9ADC44741}" type="datetimeFigureOut">
              <a:rPr lang="en-AU" smtClean="0"/>
              <a:t>22/02/2023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92DFD-9DED-4939-9DB3-8B0680D30D8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79249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F6BF6-22C1-415E-B3B6-278AE74FB0B9}" type="datetimeFigureOut">
              <a:rPr lang="en-AU" smtClean="0"/>
              <a:t>22/02/2023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17BCF-471A-4ABA-ABF0-EE5DCB0659C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471484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2A2D1-750F-4BF6-A8E9-42C9ADC44741}" type="datetimeFigureOut">
              <a:rPr lang="en-AU" smtClean="0"/>
              <a:t>22/02/2023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92DFD-9DED-4939-9DB3-8B0680D30D8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457970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2A2D1-750F-4BF6-A8E9-42C9ADC44741}" type="datetimeFigureOut">
              <a:rPr lang="en-AU" smtClean="0"/>
              <a:t>22/02/2023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92DFD-9DED-4939-9DB3-8B0680D30D8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1148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2A2D1-750F-4BF6-A8E9-42C9ADC44741}" type="datetimeFigureOut">
              <a:rPr lang="en-AU" smtClean="0"/>
              <a:t>22/02/2023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92DFD-9DED-4939-9DB3-8B0680D30D8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893223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F6BF6-22C1-415E-B3B6-278AE74FB0B9}" type="datetimeFigureOut">
              <a:rPr lang="en-AU" smtClean="0"/>
              <a:t>22/02/2023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17BCF-471A-4ABA-ABF0-EE5DCB0659C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802831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F6BF6-22C1-415E-B3B6-278AE74FB0B9}" type="datetimeFigureOut">
              <a:rPr lang="en-AU" smtClean="0"/>
              <a:t>22/02/2023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17BCF-471A-4ABA-ABF0-EE5DCB0659C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772453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F6BF6-22C1-415E-B3B6-278AE74FB0B9}" type="datetimeFigureOut">
              <a:rPr lang="en-AU" smtClean="0"/>
              <a:t>22/02/2023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17BCF-471A-4ABA-ABF0-EE5DCB0659C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986486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F6BF6-22C1-415E-B3B6-278AE74FB0B9}" type="datetimeFigureOut">
              <a:rPr lang="en-AU" smtClean="0"/>
              <a:t>22/02/2023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17BCF-471A-4ABA-ABF0-EE5DCB0659C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217173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F6BF6-22C1-415E-B3B6-278AE74FB0B9}" type="datetimeFigureOut">
              <a:rPr lang="en-AU" smtClean="0"/>
              <a:t>22/02/2023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17BCF-471A-4ABA-ABF0-EE5DCB0659C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490922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F6BF6-22C1-415E-B3B6-278AE74FB0B9}" type="datetimeFigureOut">
              <a:rPr lang="en-AU" smtClean="0"/>
              <a:t>22/02/2023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17BCF-471A-4ABA-ABF0-EE5DCB0659C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080110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F6BF6-22C1-415E-B3B6-278AE74FB0B9}" type="datetimeFigureOut">
              <a:rPr lang="en-AU" smtClean="0"/>
              <a:t>22/02/2023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17BCF-471A-4ABA-ABF0-EE5DCB0659C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85321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7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F6BF6-22C1-415E-B3B6-278AE74FB0B9}" type="datetimeFigureOut">
              <a:rPr lang="en-AU" smtClean="0"/>
              <a:t>22/02/2023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17BCF-471A-4ABA-ABF0-EE5DCB0659C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461747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F6BF6-22C1-415E-B3B6-278AE74FB0B9}" type="datetimeFigureOut">
              <a:rPr lang="en-AU" smtClean="0"/>
              <a:t>22/02/2023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17BCF-471A-4ABA-ABF0-EE5DCB0659C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573143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F6BF6-22C1-415E-B3B6-278AE74FB0B9}" type="datetimeFigureOut">
              <a:rPr lang="en-AU" smtClean="0"/>
              <a:t>22/02/2023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17BCF-471A-4ABA-ABF0-EE5DCB0659C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82581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F6BF6-22C1-415E-B3B6-278AE74FB0B9}" type="datetimeFigureOut">
              <a:rPr lang="en-AU" smtClean="0"/>
              <a:t>22/02/2023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17BCF-471A-4ABA-ABF0-EE5DCB0659C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787980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F6BF6-22C1-415E-B3B6-278AE74FB0B9}" type="datetimeFigureOut">
              <a:rPr lang="en-AU" smtClean="0"/>
              <a:t>22/02/2023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17BCF-471A-4ABA-ABF0-EE5DCB0659C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56267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4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4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F6BF6-22C1-415E-B3B6-278AE74FB0B9}" type="datetimeFigureOut">
              <a:rPr lang="en-AU" smtClean="0"/>
              <a:t>22/02/2023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17BCF-471A-4ABA-ABF0-EE5DCB0659C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95429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8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8" y="3905482"/>
            <a:ext cx="3213847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F6BF6-22C1-415E-B3B6-278AE74FB0B9}" type="datetimeFigureOut">
              <a:rPr lang="en-AU" smtClean="0"/>
              <a:t>22/02/2023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17BCF-471A-4ABA-ABF0-EE5DCB0659C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82178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F6BF6-22C1-415E-B3B6-278AE74FB0B9}" type="datetimeFigureOut">
              <a:rPr lang="en-AU" smtClean="0"/>
              <a:t>22/02/2023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17BCF-471A-4ABA-ABF0-EE5DCB0659C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08443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F6BF6-22C1-415E-B3B6-278AE74FB0B9}" type="datetimeFigureOut">
              <a:rPr lang="en-AU" smtClean="0"/>
              <a:t>22/02/2023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17BCF-471A-4ABA-ABF0-EE5DCB0659C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87700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8" y="1539429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F6BF6-22C1-415E-B3B6-278AE74FB0B9}" type="datetimeFigureOut">
              <a:rPr lang="en-AU" smtClean="0"/>
              <a:t>22/02/2023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17BCF-471A-4ABA-ABF0-EE5DCB0659C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37225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8" y="1539429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F6BF6-22C1-415E-B3B6-278AE74FB0B9}" type="datetimeFigureOut">
              <a:rPr lang="en-AU" smtClean="0"/>
              <a:t>22/02/2023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17BCF-471A-4ABA-ABF0-EE5DCB0659C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72207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4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7F6BF6-22C1-415E-B3B6-278AE74FB0B9}" type="datetimeFigureOut">
              <a:rPr lang="en-AU" smtClean="0"/>
              <a:t>22/02/2023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17BCF-471A-4ABA-ABF0-EE5DCB0659C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57626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B2A2D1-750F-4BF6-A8E9-42C9ADC44741}" type="datetimeFigureOut">
              <a:rPr lang="en-AU" smtClean="0"/>
              <a:t>22/02/2023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592DFD-9DED-4939-9DB3-8B0680D30D8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54713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7F6BF6-22C1-415E-B3B6-278AE74FB0B9}" type="datetimeFigureOut">
              <a:rPr lang="en-AU" smtClean="0"/>
              <a:t>22/02/2023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17BCF-471A-4ABA-ABF0-EE5DCB0659C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49662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F50EB111-75F1-4379-8D5B-65C0263EC676}"/>
              </a:ext>
            </a:extLst>
          </p:cNvPr>
          <p:cNvSpPr txBox="1"/>
          <p:nvPr/>
        </p:nvSpPr>
        <p:spPr>
          <a:xfrm>
            <a:off x="1045029" y="7636751"/>
            <a:ext cx="46825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Supplementary Fig 1. Validation of the ridge model for the prediction of BMI in the BHS cohort (n=4,492). (A) </a:t>
            </a:r>
            <a:r>
              <a:rPr lang="en-US" sz="1200" dirty="0"/>
              <a:t>The c</a:t>
            </a:r>
            <a:r>
              <a:rPr lang="en-AU" sz="1200" dirty="0"/>
              <a:t>correlation between true BMI (x-axis) and predicted BMI using lipidomic data (y-axis). </a:t>
            </a:r>
            <a:r>
              <a:rPr lang="en-AU" sz="1200" b="1" dirty="0"/>
              <a:t>(B) </a:t>
            </a:r>
            <a:r>
              <a:rPr lang="en-US" sz="1200" dirty="0"/>
              <a:t>The c</a:t>
            </a:r>
            <a:r>
              <a:rPr lang="en-AU" sz="1200" dirty="0"/>
              <a:t>correlation between true BMI (x-axis) and metabolic BMI (y-axis)</a:t>
            </a:r>
          </a:p>
        </p:txBody>
      </p:sp>
      <p:pic>
        <p:nvPicPr>
          <p:cNvPr id="44" name="Graphic 43">
            <a:extLst>
              <a:ext uri="{FF2B5EF4-FFF2-40B4-BE49-F238E27FC236}">
                <a16:creationId xmlns:a16="http://schemas.microsoft.com/office/drawing/2014/main" id="{EAF4F1C5-19A8-4B02-9991-3943AD0FEB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45029" y="521576"/>
            <a:ext cx="5010150" cy="7115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162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5329" y="5624485"/>
            <a:ext cx="709488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77967"/>
            <a:r>
              <a:rPr lang="en-AU" sz="1200" b="1" dirty="0">
                <a:solidFill>
                  <a:prstClr val="black"/>
                </a:solidFill>
                <a:latin typeface="Calibri" panose="020F0502020204030204"/>
              </a:rPr>
              <a:t>Supplementary Fig. 2 Modelling of the metabolic BMI score and comparison of the captured lipid biology with BMI using LASSO.</a:t>
            </a:r>
            <a:r>
              <a:rPr lang="en-AU" sz="1200" dirty="0">
                <a:solidFill>
                  <a:prstClr val="black"/>
                </a:solidFill>
                <a:latin typeface="Calibri" panose="020F0502020204030204"/>
              </a:rPr>
              <a:t> (A) Correlation between measured BMI and predicted BMI in the AusDiab cohort (n = 10,339). (B) Correlation between measured BMI and metabolic BMI (mBMI) in the AusDiab cohort (n = 10,339). (C) Associations of BMI with plasma lipid species and (D) Association of mBMI</a:t>
            </a:r>
            <a:r>
              <a:rPr lang="el-GR" sz="1200" dirty="0">
                <a:solidFill>
                  <a:prstClr val="black"/>
                </a:solidFill>
                <a:latin typeface="Calibri" panose="020F0502020204030204"/>
              </a:rPr>
              <a:t>Δ </a:t>
            </a:r>
            <a:r>
              <a:rPr lang="en-AU" sz="1200" dirty="0">
                <a:solidFill>
                  <a:prstClr val="black"/>
                </a:solidFill>
                <a:latin typeface="Calibri" panose="020F0502020204030204"/>
              </a:rPr>
              <a:t>with plasma lipid species using linear regression analysis adjusting for age and sex. Grey open circles show species (p&gt;0.05), grey and dark closed circles show species with p&lt;0.05 after correction for multiple comparisons using the method of </a:t>
            </a:r>
            <a:r>
              <a:rPr lang="en-AU" sz="1200" dirty="0" err="1">
                <a:solidFill>
                  <a:prstClr val="black"/>
                </a:solidFill>
                <a:latin typeface="Calibri" panose="020F0502020204030204"/>
              </a:rPr>
              <a:t>Benjamini</a:t>
            </a:r>
            <a:r>
              <a:rPr lang="en-AU" sz="1200" dirty="0">
                <a:solidFill>
                  <a:prstClr val="black"/>
                </a:solidFill>
                <a:latin typeface="Calibri" panose="020F0502020204030204"/>
              </a:rPr>
              <a:t> and Hochberg. Blue circles and brown diamonds represent the top 15 most significant lipids associated with BMI (p&lt;10E-217) and mBMI</a:t>
            </a:r>
            <a:r>
              <a:rPr lang="el-GR" sz="1200" dirty="0">
                <a:solidFill>
                  <a:prstClr val="black"/>
                </a:solidFill>
                <a:latin typeface="Calibri" panose="020F0502020204030204"/>
              </a:rPr>
              <a:t>Δ (</a:t>
            </a:r>
            <a:r>
              <a:rPr lang="en-AU" sz="1200" dirty="0">
                <a:solidFill>
                  <a:prstClr val="black"/>
                </a:solidFill>
                <a:latin typeface="Calibri" panose="020F0502020204030204"/>
              </a:rPr>
              <a:t>p&lt;10-111) respectively. The whiskers represent 95% confidence intervals. (E) The correlation between effect sizes of each lipid associated with BMI, x-axis and with mBMI</a:t>
            </a:r>
            <a:r>
              <a:rPr lang="el-GR" sz="1200" dirty="0">
                <a:solidFill>
                  <a:prstClr val="black"/>
                </a:solidFill>
                <a:latin typeface="Calibri" panose="020F0502020204030204"/>
              </a:rPr>
              <a:t>Δ</a:t>
            </a:r>
            <a:r>
              <a:rPr lang="en-AU" sz="1200" dirty="0">
                <a:solidFill>
                  <a:prstClr val="black"/>
                </a:solidFill>
                <a:latin typeface="Calibri" panose="020F0502020204030204"/>
              </a:rPr>
              <a:t>, y-axis</a:t>
            </a:r>
            <a:r>
              <a:rPr lang="el-GR" sz="1200" dirty="0">
                <a:solidFill>
                  <a:prstClr val="black"/>
                </a:solidFill>
                <a:latin typeface="Calibri" panose="020F0502020204030204"/>
              </a:rPr>
              <a:t>. </a:t>
            </a:r>
            <a:r>
              <a:rPr lang="en-AU" sz="1200" dirty="0">
                <a:solidFill>
                  <a:prstClr val="black"/>
                </a:solidFill>
                <a:latin typeface="Calibri" panose="020F0502020204030204"/>
              </a:rPr>
              <a:t>AC = </a:t>
            </a:r>
            <a:r>
              <a:rPr lang="en-AU" sz="1200" dirty="0" err="1">
                <a:solidFill>
                  <a:prstClr val="black"/>
                </a:solidFill>
                <a:latin typeface="Calibri" panose="020F0502020204030204"/>
              </a:rPr>
              <a:t>acylcarnitine</a:t>
            </a:r>
            <a:r>
              <a:rPr lang="en-AU" sz="1200" dirty="0">
                <a:solidFill>
                  <a:prstClr val="black"/>
                </a:solidFill>
                <a:latin typeface="Calibri" panose="020F0502020204030204"/>
              </a:rPr>
              <a:t>, CE = cholesteryl ester, </a:t>
            </a:r>
            <a:r>
              <a:rPr lang="en-AU" sz="1200" dirty="0" err="1">
                <a:solidFill>
                  <a:prstClr val="black"/>
                </a:solidFill>
                <a:latin typeface="Calibri" panose="020F0502020204030204"/>
              </a:rPr>
              <a:t>Cer</a:t>
            </a:r>
            <a:r>
              <a:rPr lang="en-AU" sz="1200" dirty="0">
                <a:solidFill>
                  <a:prstClr val="black"/>
                </a:solidFill>
                <a:latin typeface="Calibri" panose="020F0502020204030204"/>
              </a:rPr>
              <a:t> = ceramide, COH = cholesterol, DE = </a:t>
            </a:r>
            <a:r>
              <a:rPr lang="en-AU" sz="1200" dirty="0" err="1">
                <a:solidFill>
                  <a:prstClr val="black"/>
                </a:solidFill>
                <a:latin typeface="Calibri" panose="020F0502020204030204"/>
              </a:rPr>
              <a:t>dehydrocholesterol</a:t>
            </a:r>
            <a:r>
              <a:rPr lang="en-AU" sz="1200" dirty="0">
                <a:solidFill>
                  <a:prstClr val="black"/>
                </a:solidFill>
                <a:latin typeface="Calibri" panose="020F0502020204030204"/>
              </a:rPr>
              <a:t>, </a:t>
            </a:r>
            <a:r>
              <a:rPr lang="en-AU" sz="1200" dirty="0" err="1">
                <a:solidFill>
                  <a:prstClr val="black"/>
                </a:solidFill>
                <a:latin typeface="Calibri" panose="020F0502020204030204"/>
              </a:rPr>
              <a:t>dhCer</a:t>
            </a:r>
            <a:r>
              <a:rPr lang="en-AU" sz="1200" dirty="0">
                <a:solidFill>
                  <a:prstClr val="black"/>
                </a:solidFill>
                <a:latin typeface="Calibri" panose="020F0502020204030204"/>
              </a:rPr>
              <a:t> = </a:t>
            </a:r>
            <a:r>
              <a:rPr lang="en-AU" sz="1200" dirty="0" err="1">
                <a:solidFill>
                  <a:prstClr val="black"/>
                </a:solidFill>
                <a:latin typeface="Calibri" panose="020F0502020204030204"/>
              </a:rPr>
              <a:t>dihydroceramide</a:t>
            </a:r>
            <a:r>
              <a:rPr lang="en-AU" sz="1200" dirty="0">
                <a:solidFill>
                  <a:prstClr val="black"/>
                </a:solidFill>
                <a:latin typeface="Calibri" panose="020F0502020204030204"/>
              </a:rPr>
              <a:t>, DG = </a:t>
            </a:r>
            <a:r>
              <a:rPr lang="en-AU" sz="1200" dirty="0" err="1">
                <a:solidFill>
                  <a:prstClr val="black"/>
                </a:solidFill>
                <a:latin typeface="Calibri" panose="020F0502020204030204"/>
              </a:rPr>
              <a:t>diacylglycerol</a:t>
            </a:r>
            <a:r>
              <a:rPr lang="en-AU" sz="1200" dirty="0">
                <a:solidFill>
                  <a:prstClr val="black"/>
                </a:solidFill>
                <a:latin typeface="Calibri" panose="020F0502020204030204"/>
              </a:rPr>
              <a:t>, GM1 = GM1 ganglioside, GM3 = GM3 ganglioside, </a:t>
            </a:r>
            <a:r>
              <a:rPr lang="en-AU" sz="1200" dirty="0" err="1">
                <a:solidFill>
                  <a:prstClr val="black"/>
                </a:solidFill>
                <a:latin typeface="Calibri" panose="020F0502020204030204"/>
              </a:rPr>
              <a:t>HexCer</a:t>
            </a:r>
            <a:r>
              <a:rPr lang="en-AU" sz="1200" dirty="0">
                <a:solidFill>
                  <a:prstClr val="black"/>
                </a:solidFill>
                <a:latin typeface="Calibri" panose="020F0502020204030204"/>
              </a:rPr>
              <a:t> = </a:t>
            </a:r>
            <a:r>
              <a:rPr lang="en-AU" sz="1200" dirty="0" err="1">
                <a:solidFill>
                  <a:prstClr val="black"/>
                </a:solidFill>
                <a:latin typeface="Calibri" panose="020F0502020204030204"/>
              </a:rPr>
              <a:t>monohexosylceramide</a:t>
            </a:r>
            <a:r>
              <a:rPr lang="en-AU" sz="1200" dirty="0">
                <a:solidFill>
                  <a:prstClr val="black"/>
                </a:solidFill>
                <a:latin typeface="Calibri" panose="020F0502020204030204"/>
              </a:rPr>
              <a:t>, Hex2Cer = </a:t>
            </a:r>
            <a:r>
              <a:rPr lang="en-AU" sz="1200" dirty="0" err="1">
                <a:solidFill>
                  <a:prstClr val="black"/>
                </a:solidFill>
                <a:latin typeface="Calibri" panose="020F0502020204030204"/>
              </a:rPr>
              <a:t>dihexosylceramide</a:t>
            </a:r>
            <a:r>
              <a:rPr lang="en-AU" sz="1200" dirty="0">
                <a:solidFill>
                  <a:prstClr val="black"/>
                </a:solidFill>
                <a:latin typeface="Calibri" panose="020F0502020204030204"/>
              </a:rPr>
              <a:t>, Hex3Cer = </a:t>
            </a:r>
            <a:r>
              <a:rPr lang="en-AU" sz="1200" dirty="0" err="1">
                <a:solidFill>
                  <a:prstClr val="black"/>
                </a:solidFill>
                <a:latin typeface="Calibri" panose="020F0502020204030204"/>
              </a:rPr>
              <a:t>trihexosylceramide</a:t>
            </a:r>
            <a:r>
              <a:rPr lang="en-AU" sz="1200" dirty="0">
                <a:solidFill>
                  <a:prstClr val="black"/>
                </a:solidFill>
                <a:latin typeface="Calibri" panose="020F0502020204030204"/>
              </a:rPr>
              <a:t>, LPC = </a:t>
            </a:r>
            <a:r>
              <a:rPr lang="en-AU" sz="1200" dirty="0" err="1">
                <a:solidFill>
                  <a:prstClr val="black"/>
                </a:solidFill>
                <a:latin typeface="Calibri" panose="020F0502020204030204"/>
              </a:rPr>
              <a:t>lysophosphatidylcholine</a:t>
            </a:r>
            <a:r>
              <a:rPr lang="en-AU" sz="1200" dirty="0">
                <a:solidFill>
                  <a:prstClr val="black"/>
                </a:solidFill>
                <a:latin typeface="Calibri" panose="020F0502020204030204"/>
              </a:rPr>
              <a:t>, LPC(O) = </a:t>
            </a:r>
            <a:r>
              <a:rPr lang="en-AU" sz="1200" dirty="0" err="1">
                <a:solidFill>
                  <a:prstClr val="black"/>
                </a:solidFill>
                <a:latin typeface="Calibri" panose="020F0502020204030204"/>
              </a:rPr>
              <a:t>lysoalkylphosphatidylcholine</a:t>
            </a:r>
            <a:r>
              <a:rPr lang="en-AU" sz="1200" dirty="0">
                <a:solidFill>
                  <a:prstClr val="black"/>
                </a:solidFill>
                <a:latin typeface="Calibri" panose="020F0502020204030204"/>
              </a:rPr>
              <a:t>, LPC(P) = </a:t>
            </a:r>
            <a:r>
              <a:rPr lang="en-AU" sz="1200" dirty="0" err="1">
                <a:solidFill>
                  <a:prstClr val="black"/>
                </a:solidFill>
                <a:latin typeface="Calibri" panose="020F0502020204030204"/>
              </a:rPr>
              <a:t>lysoalkenylphosphatidylcholine</a:t>
            </a:r>
            <a:r>
              <a:rPr lang="en-AU" sz="1200" dirty="0">
                <a:solidFill>
                  <a:prstClr val="black"/>
                </a:solidFill>
                <a:latin typeface="Calibri" panose="020F0502020204030204"/>
              </a:rPr>
              <a:t>, LPE = </a:t>
            </a:r>
            <a:r>
              <a:rPr lang="en-AU" sz="1200" dirty="0" err="1">
                <a:solidFill>
                  <a:prstClr val="black"/>
                </a:solidFill>
                <a:latin typeface="Calibri" panose="020F0502020204030204"/>
              </a:rPr>
              <a:t>lysophosphatidylethanolamine</a:t>
            </a:r>
            <a:r>
              <a:rPr lang="en-AU" sz="1200" dirty="0">
                <a:solidFill>
                  <a:prstClr val="black"/>
                </a:solidFill>
                <a:latin typeface="Calibri" panose="020F0502020204030204"/>
              </a:rPr>
              <a:t>, LPE(P) =   </a:t>
            </a:r>
            <a:r>
              <a:rPr lang="en-AU" sz="1200" dirty="0" err="1">
                <a:solidFill>
                  <a:prstClr val="black"/>
                </a:solidFill>
                <a:latin typeface="Calibri" panose="020F0502020204030204"/>
              </a:rPr>
              <a:t>lysoalkenylphosphatidylethanolamine</a:t>
            </a:r>
            <a:r>
              <a:rPr lang="en-AU" sz="1200" dirty="0">
                <a:solidFill>
                  <a:prstClr val="black"/>
                </a:solidFill>
                <a:latin typeface="Calibri" panose="020F0502020204030204"/>
              </a:rPr>
              <a:t>, LPI = </a:t>
            </a:r>
            <a:r>
              <a:rPr lang="en-AU" sz="1200" dirty="0" err="1">
                <a:solidFill>
                  <a:prstClr val="black"/>
                </a:solidFill>
                <a:latin typeface="Calibri" panose="020F0502020204030204"/>
              </a:rPr>
              <a:t>lysophosphatidylinositol</a:t>
            </a:r>
            <a:r>
              <a:rPr lang="en-AU" sz="1200" dirty="0">
                <a:solidFill>
                  <a:prstClr val="black"/>
                </a:solidFill>
                <a:latin typeface="Calibri" panose="020F0502020204030204"/>
              </a:rPr>
              <a:t>, PC = phosphatidylcholine, PC(O) = </a:t>
            </a:r>
            <a:r>
              <a:rPr lang="en-AU" sz="1200" dirty="0" err="1">
                <a:solidFill>
                  <a:prstClr val="black"/>
                </a:solidFill>
                <a:latin typeface="Calibri" panose="020F0502020204030204"/>
              </a:rPr>
              <a:t>alkylphosphatidylcholine</a:t>
            </a:r>
            <a:r>
              <a:rPr lang="en-AU" sz="1200" dirty="0">
                <a:solidFill>
                  <a:prstClr val="black"/>
                </a:solidFill>
                <a:latin typeface="Calibri" panose="020F0502020204030204"/>
              </a:rPr>
              <a:t>, PC(P) =   </a:t>
            </a:r>
            <a:r>
              <a:rPr lang="en-AU" sz="1200" dirty="0" err="1">
                <a:solidFill>
                  <a:prstClr val="black"/>
                </a:solidFill>
                <a:latin typeface="Calibri" panose="020F0502020204030204"/>
              </a:rPr>
              <a:t>alkenylphosphatidylcholine</a:t>
            </a:r>
            <a:r>
              <a:rPr lang="en-AU" sz="1200" dirty="0">
                <a:solidFill>
                  <a:prstClr val="black"/>
                </a:solidFill>
                <a:latin typeface="Calibri" panose="020F0502020204030204"/>
              </a:rPr>
              <a:t>, PE = phosphatidylethanolamine, PE(O) =   </a:t>
            </a:r>
            <a:r>
              <a:rPr lang="en-AU" sz="1200" dirty="0" err="1">
                <a:solidFill>
                  <a:prstClr val="black"/>
                </a:solidFill>
                <a:latin typeface="Calibri" panose="020F0502020204030204"/>
              </a:rPr>
              <a:t>alkylphosphatidylethanolamine</a:t>
            </a:r>
            <a:r>
              <a:rPr lang="en-AU" sz="1200" dirty="0">
                <a:solidFill>
                  <a:prstClr val="black"/>
                </a:solidFill>
                <a:latin typeface="Calibri" panose="020F0502020204030204"/>
              </a:rPr>
              <a:t>, PE(P) = </a:t>
            </a:r>
            <a:r>
              <a:rPr lang="en-AU" sz="1200" dirty="0" err="1">
                <a:solidFill>
                  <a:prstClr val="black"/>
                </a:solidFill>
                <a:latin typeface="Calibri" panose="020F0502020204030204"/>
              </a:rPr>
              <a:t>alkenylphosphatidylethanolamine</a:t>
            </a:r>
            <a:r>
              <a:rPr lang="en-AU" sz="1200" dirty="0">
                <a:solidFill>
                  <a:prstClr val="black"/>
                </a:solidFill>
                <a:latin typeface="Calibri" panose="020F0502020204030204"/>
              </a:rPr>
              <a:t>, PG = </a:t>
            </a:r>
            <a:r>
              <a:rPr lang="en-AU" sz="1200" dirty="0" err="1">
                <a:solidFill>
                  <a:prstClr val="black"/>
                </a:solidFill>
                <a:latin typeface="Calibri" panose="020F0502020204030204"/>
              </a:rPr>
              <a:t>phosphatidylglycerol</a:t>
            </a:r>
            <a:r>
              <a:rPr lang="en-AU" sz="1200" dirty="0">
                <a:solidFill>
                  <a:prstClr val="black"/>
                </a:solidFill>
                <a:latin typeface="Calibri" panose="020F0502020204030204"/>
              </a:rPr>
              <a:t>, PI = phosphatidylinositol, PS = phosphatidylserine, </a:t>
            </a:r>
            <a:r>
              <a:rPr lang="en-AU" sz="1200" dirty="0" err="1">
                <a:solidFill>
                  <a:prstClr val="black"/>
                </a:solidFill>
                <a:latin typeface="Calibri" panose="020F0502020204030204"/>
              </a:rPr>
              <a:t>SHexCer</a:t>
            </a:r>
            <a:r>
              <a:rPr lang="en-AU" sz="1200" dirty="0">
                <a:solidFill>
                  <a:prstClr val="black"/>
                </a:solidFill>
                <a:latin typeface="Calibri" panose="020F0502020204030204"/>
              </a:rPr>
              <a:t> = </a:t>
            </a:r>
            <a:r>
              <a:rPr lang="en-AU" sz="1200" dirty="0" err="1">
                <a:solidFill>
                  <a:prstClr val="black"/>
                </a:solidFill>
                <a:latin typeface="Calibri" panose="020F0502020204030204"/>
              </a:rPr>
              <a:t>sulfatide</a:t>
            </a:r>
            <a:r>
              <a:rPr lang="en-AU" sz="1200" dirty="0">
                <a:solidFill>
                  <a:prstClr val="black"/>
                </a:solidFill>
                <a:latin typeface="Calibri" panose="020F0502020204030204"/>
              </a:rPr>
              <a:t>, SM = sphingomyelin, TG = triacylglycerol, TG(O) = alkyl-</a:t>
            </a:r>
            <a:r>
              <a:rPr lang="en-AU" sz="1200" dirty="0" err="1">
                <a:solidFill>
                  <a:prstClr val="black"/>
                </a:solidFill>
                <a:latin typeface="Calibri" panose="020F0502020204030204"/>
              </a:rPr>
              <a:t>diacylglycerol</a:t>
            </a:r>
            <a:r>
              <a:rPr lang="en-AU" sz="1200" dirty="0">
                <a:solidFill>
                  <a:prstClr val="black"/>
                </a:solidFill>
                <a:latin typeface="Calibri" panose="020F0502020204030204"/>
              </a:rPr>
              <a:t>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30" y="1092325"/>
            <a:ext cx="7439365" cy="4284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167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F50EB111-75F1-4379-8D5B-65C0263EC676}"/>
              </a:ext>
            </a:extLst>
          </p:cNvPr>
          <p:cNvSpPr txBox="1"/>
          <p:nvPr/>
        </p:nvSpPr>
        <p:spPr>
          <a:xfrm>
            <a:off x="491872" y="4839067"/>
            <a:ext cx="68910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Supplementary Fig 3. The </a:t>
            </a:r>
            <a:r>
              <a:rPr kumimoji="0" lang="en-A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relationship between </a:t>
            </a:r>
            <a:r>
              <a:rPr kumimoji="0" lang="en-AU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mBMIΔ</a:t>
            </a:r>
            <a:r>
              <a:rPr kumimoji="0" lang="en-A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AU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 IGT or IFG. </a:t>
            </a:r>
            <a:r>
              <a:rPr kumimoji="0" lang="en-A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Depicted on the x-axis are the odds ratio (95% Cis) for the </a:t>
            </a:r>
            <a:r>
              <a:rPr kumimoji="0" lang="en-A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isolated IGT (</a:t>
            </a:r>
            <a:r>
              <a:rPr kumimoji="0" lang="en-A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pink circles) and </a:t>
            </a:r>
            <a:r>
              <a:rPr kumimoji="0" lang="en-A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IFG (sky-blue </a:t>
            </a:r>
            <a:r>
              <a:rPr kumimoji="0" lang="en-A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circles) across the quintiles of </a:t>
            </a:r>
            <a:r>
              <a:rPr kumimoji="0" lang="en-A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mBMIΔ</a:t>
            </a:r>
            <a:r>
              <a:rPr kumimoji="0" lang="en-A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(y-axis). The odds ratios were computed using a logistic regression </a:t>
            </a:r>
            <a:r>
              <a:rPr kumimoji="0" lang="en-A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between isolated IGT, </a:t>
            </a:r>
            <a:r>
              <a:rPr kumimoji="0" lang="en-A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 = </a:t>
            </a:r>
            <a:r>
              <a:rPr kumimoji="0" lang="en-A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988/7</a:t>
            </a:r>
            <a:r>
              <a:rPr kumimoji="0" lang="en-A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733 NGT or </a:t>
            </a:r>
            <a:r>
              <a:rPr kumimoji="0" lang="en-A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IFG, </a:t>
            </a:r>
            <a:r>
              <a:rPr kumimoji="0" lang="en-A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 = </a:t>
            </a:r>
            <a:r>
              <a:rPr kumimoji="0" lang="en-A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613/7,733 </a:t>
            </a:r>
            <a:r>
              <a:rPr kumimoji="0" lang="en-A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NGT </a:t>
            </a:r>
            <a:r>
              <a:rPr kumimoji="0" lang="en-A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 quintile </a:t>
            </a:r>
            <a:r>
              <a:rPr kumimoji="0" lang="en-A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 the </a:t>
            </a:r>
            <a:r>
              <a:rPr kumimoji="0" lang="en-A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mBMIΔ</a:t>
            </a:r>
            <a:r>
              <a:rPr kumimoji="0" lang="en-A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A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adjusting </a:t>
            </a:r>
            <a:r>
              <a:rPr kumimoji="0" lang="en-A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age, sex, and BMI.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872" y="1324656"/>
            <a:ext cx="6230652" cy="341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838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336" y="1770034"/>
            <a:ext cx="5114286" cy="520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99929" y="6970035"/>
            <a:ext cx="52831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b="1" dirty="0" smtClean="0"/>
              <a:t>Supplementary figure 4. </a:t>
            </a:r>
            <a:r>
              <a:rPr lang="en-AU" sz="1200" b="1" dirty="0" smtClean="0"/>
              <a:t>The relationship between </a:t>
            </a:r>
            <a:r>
              <a:rPr lang="en-AU" sz="1200" b="1" dirty="0" err="1" smtClean="0"/>
              <a:t>mBMI</a:t>
            </a:r>
            <a:r>
              <a:rPr lang="el-GR" sz="1200" b="1" dirty="0" smtClean="0"/>
              <a:t>Δ</a:t>
            </a:r>
            <a:r>
              <a:rPr lang="en-AU" sz="1200" b="1" dirty="0" smtClean="0"/>
              <a:t> </a:t>
            </a:r>
            <a:r>
              <a:rPr lang="en-AU" sz="1200" b="1" dirty="0"/>
              <a:t>and type 2 diabetes status at baseline in the </a:t>
            </a:r>
            <a:r>
              <a:rPr lang="en-AU" sz="1200" b="1" dirty="0" err="1"/>
              <a:t>AusDiab</a:t>
            </a:r>
            <a:r>
              <a:rPr lang="en-AU" sz="1200" b="1" dirty="0"/>
              <a:t> cohort (n=10,339). </a:t>
            </a:r>
            <a:r>
              <a:rPr lang="en-AU" sz="1200" dirty="0" smtClean="0"/>
              <a:t>Box </a:t>
            </a:r>
            <a:r>
              <a:rPr lang="en-AU" sz="1200" dirty="0" smtClean="0"/>
              <a:t>plots </a:t>
            </a:r>
            <a:r>
              <a:rPr lang="en-AU" sz="1200" dirty="0" smtClean="0"/>
              <a:t>represent the distribution of </a:t>
            </a:r>
            <a:r>
              <a:rPr lang="en-AU" sz="1200" dirty="0" err="1" smtClean="0"/>
              <a:t>mBMI</a:t>
            </a:r>
            <a:r>
              <a:rPr lang="el-GR" sz="1200" dirty="0" smtClean="0"/>
              <a:t>Δ</a:t>
            </a:r>
            <a:r>
              <a:rPr lang="en-AU" sz="1200" dirty="0" smtClean="0"/>
              <a:t> (y-axis) </a:t>
            </a:r>
            <a:r>
              <a:rPr lang="en-AU" sz="1200" dirty="0" smtClean="0"/>
              <a:t>stratified by </a:t>
            </a:r>
            <a:r>
              <a:rPr lang="en-AU" sz="1200" dirty="0" smtClean="0"/>
              <a:t>diabetes status (x-axis). Abbreviations: IFG, impaired fasting glucose; IGT, impaired glucose tolerant; KDM, known diabetes mellitus; New DM, new diabetes mellitus.</a:t>
            </a:r>
            <a:endParaRPr lang="en-AU" sz="1200" dirty="0"/>
          </a:p>
        </p:txBody>
      </p:sp>
    </p:spTree>
    <p:extLst>
      <p:ext uri="{BB962C8B-B14F-4D97-AF65-F5344CB8AC3E}">
        <p14:creationId xmlns:p14="http://schemas.microsoft.com/office/powerpoint/2010/main" val="14453961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F50EB111-75F1-4379-8D5B-65C0263EC676}"/>
              </a:ext>
            </a:extLst>
          </p:cNvPr>
          <p:cNvSpPr txBox="1"/>
          <p:nvPr/>
        </p:nvSpPr>
        <p:spPr>
          <a:xfrm>
            <a:off x="1078895" y="6270791"/>
            <a:ext cx="4682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Supplementary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Fig </a:t>
            </a:r>
            <a:r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5. </a:t>
            </a:r>
            <a:r>
              <a:rPr kumimoji="0" lang="en-AU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Percentage contribution of  of individual fruits to the total fruit intake</a:t>
            </a:r>
            <a:endParaRPr kumimoji="0" lang="en-A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331" y="1532113"/>
            <a:ext cx="6120000" cy="4027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0497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C8271BA49F5104FA82133D2A1C0E8CE" ma:contentTypeVersion="14" ma:contentTypeDescription="Create a new document." ma:contentTypeScope="" ma:versionID="f62857614972e43dfc54f331e68b6680">
  <xsd:schema xmlns:xsd="http://www.w3.org/2001/XMLSchema" xmlns:xs="http://www.w3.org/2001/XMLSchema" xmlns:p="http://schemas.microsoft.com/office/2006/metadata/properties" xmlns:ns2="75ec8808-c006-4d4c-9ec4-5b90c04787d6" xmlns:ns3="55fd8fe8-b730-47d4-9f1d-4ab8c4d61fe6" targetNamespace="http://schemas.microsoft.com/office/2006/metadata/properties" ma:root="true" ma:fieldsID="b3bee5f589d4a27bc41a33d43465d5c3" ns2:_="" ns3:_="">
    <xsd:import namespace="75ec8808-c006-4d4c-9ec4-5b90c04787d6"/>
    <xsd:import namespace="55fd8fe8-b730-47d4-9f1d-4ab8c4d61fe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ec8808-c006-4d4c-9ec4-5b90c04787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bab7b552-701d-4a28-820b-193b6d2bd1e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fd8fe8-b730-47d4-9f1d-4ab8c4d61fe6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0a658c21-8368-4496-9af1-523abc6e41cc}" ma:internalName="TaxCatchAll" ma:showField="CatchAllData" ma:web="55fd8fe8-b730-47d4-9f1d-4ab8c4d61fe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5fd8fe8-b730-47d4-9f1d-4ab8c4d61fe6" xsi:nil="true"/>
    <lcf76f155ced4ddcb4097134ff3c332f xmlns="75ec8808-c006-4d4c-9ec4-5b90c04787d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3D0EAE7-0EE8-4299-822E-471B2BE4A01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DED2FED-8B34-4F1F-AF06-97FF9EF4BA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ec8808-c006-4d4c-9ec4-5b90c04787d6"/>
    <ds:schemaRef ds:uri="55fd8fe8-b730-47d4-9f1d-4ab8c4d61fe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33799D7-E466-4D63-80BF-A571E43D171F}">
  <ds:schemaRefs>
    <ds:schemaRef ds:uri="http://purl.org/dc/dcmitype/"/>
    <ds:schemaRef ds:uri="http://www.w3.org/XML/1998/namespace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elements/1.1/"/>
    <ds:schemaRef ds:uri="55fd8fe8-b730-47d4-9f1d-4ab8c4d61fe6"/>
    <ds:schemaRef ds:uri="75ec8808-c006-4d4c-9ec4-5b90c04787d6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1970</TotalTime>
  <Words>548</Words>
  <Application>Microsoft Office PowerPoint</Application>
  <PresentationFormat>Custom</PresentationFormat>
  <Paragraphs>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Baker IDI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Habtamu Beyene</dc:creator>
  <cp:lastModifiedBy>Habtamu Beyene</cp:lastModifiedBy>
  <cp:revision>36</cp:revision>
  <dcterms:created xsi:type="dcterms:W3CDTF">2020-01-01T22:33:06Z</dcterms:created>
  <dcterms:modified xsi:type="dcterms:W3CDTF">2023-02-22T03:29:57Z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0x0101003C8271BA49F5104FA82133D2A1C0E8CE</vt:lpwstr>
  </property>
  <property fmtid="{D5CDD505-2E9C-101B-9397-08002B2CF9AE}" pid="3" name="MediaServiceImageTags">
    <vt:lpwstr/>
  </property>
</Properties>
</file>