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</p:sldIdLst>
  <p:sldSz cx="9144000" cy="6858000" type="screen4x3"/>
  <p:notesSz cx="6858000" cy="9144000"/>
  <p:custDataLst>
    <p:tags r:id="rId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1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055"/>
        <p:guide pos="2875"/>
      </p:guideLst>
    </p:cSldViewPr>
  </p:slideViewPr>
  <p:gridSpacing cx="72006" cy="7200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0388" y="2190750"/>
            <a:ext cx="1930400" cy="490538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3717925" y="2105025"/>
            <a:ext cx="331788" cy="6302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75</a:t>
            </a:r>
            <a:endParaRPr lang="zh-CN" altLang="en-US" sz="695" noProof="1" dirty="0"/>
          </a:p>
        </p:txBody>
      </p:sp>
      <p:pic>
        <p:nvPicPr>
          <p:cNvPr id="307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900" y="2205038"/>
            <a:ext cx="1930400" cy="449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884863" y="2184400"/>
            <a:ext cx="331788" cy="522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zh-CN" altLang="en-US" sz="695" noProof="1" dirty="0"/>
          </a:p>
        </p:txBody>
      </p:sp>
      <p:pic>
        <p:nvPicPr>
          <p:cNvPr id="3077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563" y="2205038"/>
            <a:ext cx="1930400" cy="449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8081963" y="2212975"/>
            <a:ext cx="331788" cy="414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zh-CN" altLang="en-US" sz="695" noProof="1" dirty="0"/>
          </a:p>
        </p:txBody>
      </p:sp>
      <p:pic>
        <p:nvPicPr>
          <p:cNvPr id="3079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388" y="2800350"/>
            <a:ext cx="1930400" cy="922338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本框 11"/>
          <p:cNvSpPr txBox="1"/>
          <p:nvPr/>
        </p:nvSpPr>
        <p:spPr>
          <a:xfrm>
            <a:off x="1547813" y="2663825"/>
            <a:ext cx="574675" cy="1195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2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>
              <a:lnSpc>
                <a:spcPct val="22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</a:t>
            </a:r>
            <a:endParaRPr lang="en-US" altLang="zh-CN" sz="695" noProof="1" dirty="0"/>
          </a:p>
        </p:txBody>
      </p:sp>
      <p:pic>
        <p:nvPicPr>
          <p:cNvPr id="3081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625" y="2795588"/>
            <a:ext cx="1954213" cy="922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/>
        </p:nvSpPr>
        <p:spPr>
          <a:xfrm>
            <a:off x="3779838" y="2654300"/>
            <a:ext cx="331788" cy="1195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2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>
              <a:lnSpc>
                <a:spcPct val="22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</a:t>
            </a:r>
            <a:endParaRPr lang="en-US" altLang="zh-CN" sz="695" noProof="1" dirty="0"/>
          </a:p>
        </p:txBody>
      </p:sp>
      <p:pic>
        <p:nvPicPr>
          <p:cNvPr id="3083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563" y="2895600"/>
            <a:ext cx="1930400" cy="806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6086475" y="2786063"/>
            <a:ext cx="282575" cy="952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/>
          </a:p>
        </p:txBody>
      </p:sp>
      <p:pic>
        <p:nvPicPr>
          <p:cNvPr id="3085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7525" y="3830638"/>
            <a:ext cx="1930400" cy="839787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8" name="文本框 17"/>
          <p:cNvSpPr txBox="1"/>
          <p:nvPr/>
        </p:nvSpPr>
        <p:spPr>
          <a:xfrm>
            <a:off x="1614488" y="3702050"/>
            <a:ext cx="330200" cy="1044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/>
          </a:p>
        </p:txBody>
      </p:sp>
      <p:pic>
        <p:nvPicPr>
          <p:cNvPr id="3087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4625" y="3830638"/>
            <a:ext cx="1954213" cy="839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3794125" y="3702050"/>
            <a:ext cx="331788" cy="10445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/>
          </a:p>
        </p:txBody>
      </p:sp>
      <p:pic>
        <p:nvPicPr>
          <p:cNvPr id="3089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563" y="3967163"/>
            <a:ext cx="1909762" cy="703262"/>
          </a:xfrm>
          <a:prstGeom prst="rect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2" name="文本框 21"/>
          <p:cNvSpPr txBox="1"/>
          <p:nvPr/>
        </p:nvSpPr>
        <p:spPr>
          <a:xfrm>
            <a:off x="6035675" y="3873500"/>
            <a:ext cx="282575" cy="889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8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18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8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en-US" altLang="zh-CN" sz="695" noProof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550863" y="2387600"/>
            <a:ext cx="1144588" cy="1822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p-PI3K   85kD</a:t>
            </a:r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p-AK</a:t>
            </a:r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   60kD</a:t>
            </a:r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RXRa    54kD</a:t>
            </a:r>
            <a:endParaRPr lang="zh-CN" altLang="en-US" sz="1245" noProof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724025" y="5280025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THC8307            HCT116</a:t>
            </a:r>
            <a:endParaRPr lang="en-US" altLang="zh-CN" sz="965" noProof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881438" y="5256213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THC8307            HCT116</a:t>
            </a:r>
            <a:endParaRPr lang="zh-CN" altLang="en-US" sz="965" noProof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78550" y="5248275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THC8307            HCT116</a:t>
            </a:r>
            <a:endParaRPr lang="zh-CN" altLang="en-US" sz="965" noProof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5" name="文本框 3"/>
          <p:cNvSpPr txBox="1"/>
          <p:nvPr/>
        </p:nvSpPr>
        <p:spPr>
          <a:xfrm>
            <a:off x="125413" y="1009650"/>
            <a:ext cx="5910262" cy="276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200" b="1">
                <a:latin typeface="Times New Roman" panose="02020603050405020304" charset="0"/>
                <a:ea typeface="宋体" panose="02010600030101010101" pitchFamily="2" charset="-122"/>
              </a:rPr>
              <a:t>Figure </a:t>
            </a:r>
            <a:r>
              <a:rPr lang="en-US" altLang="zh-CN" sz="1200" b="1">
                <a:latin typeface="Times New Roman" panose="02020603050405020304" charset="0"/>
                <a:ea typeface="宋体" panose="02010600030101010101" pitchFamily="2" charset="-122"/>
              </a:rPr>
              <a:t>4B and </a:t>
            </a:r>
            <a:r>
              <a:rPr lang="zh-CN" altLang="en-US" sz="1200" b="1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Figure </a:t>
            </a:r>
            <a:r>
              <a:rPr lang="en-US" altLang="zh-CN" sz="1200" b="1">
                <a:latin typeface="Times New Roman" panose="02020603050405020304" charset="0"/>
                <a:ea typeface="宋体" panose="02010600030101010101" pitchFamily="2" charset="-122"/>
              </a:rPr>
              <a:t>8</a:t>
            </a:r>
            <a:r>
              <a:rPr lang="zh-CN" altLang="en-US" sz="1200" b="1">
                <a:latin typeface="Times New Roman" panose="02020603050405020304" charset="0"/>
                <a:ea typeface="宋体" panose="02010600030101010101" pitchFamily="2" charset="-122"/>
              </a:rPr>
              <a:t>. Example of original western blot for three repeats</a:t>
            </a:r>
            <a:endParaRPr lang="zh-CN" altLang="en-US" sz="12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096" name="文本框 22"/>
          <p:cNvSpPr txBox="1"/>
          <p:nvPr/>
        </p:nvSpPr>
        <p:spPr>
          <a:xfrm>
            <a:off x="2352675" y="1924050"/>
            <a:ext cx="915988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</a:rPr>
              <a:t>Repeat 1</a:t>
            </a:r>
            <a:endParaRPr lang="zh-CN" altLang="en-US" sz="11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097" name="文本框 25"/>
          <p:cNvSpPr txBox="1"/>
          <p:nvPr/>
        </p:nvSpPr>
        <p:spPr>
          <a:xfrm>
            <a:off x="4565650" y="1924050"/>
            <a:ext cx="922338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Repeat 2</a:t>
            </a:r>
            <a:endParaRPr lang="zh-CN" altLang="en-US" sz="1100">
              <a:latin typeface="Times New Roman" panose="020206030504050203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98" name="文本框 26"/>
          <p:cNvSpPr txBox="1"/>
          <p:nvPr/>
        </p:nvSpPr>
        <p:spPr>
          <a:xfrm>
            <a:off x="6799263" y="1930400"/>
            <a:ext cx="889000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Repeat 3</a:t>
            </a:r>
            <a:endParaRPr lang="zh-CN" altLang="en-US" sz="1100">
              <a:latin typeface="Times New Roman" panose="0202060305040502030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99" name="文本框 27"/>
          <p:cNvSpPr txBox="1"/>
          <p:nvPr/>
        </p:nvSpPr>
        <p:spPr>
          <a:xfrm>
            <a:off x="161925" y="1343025"/>
            <a:ext cx="83693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This figure shows the whole blot after cutting membrane at molecular weight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100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kDa,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7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5 kDa, and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25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~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75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 for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p-PI3K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85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kDa),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p-AKt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60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kDa),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RXRa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54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kDa).</a:t>
            </a:r>
            <a:endParaRPr lang="zh-CN" altLang="en-US" sz="12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0" name="文本框 28"/>
          <p:cNvSpPr txBox="1"/>
          <p:nvPr/>
        </p:nvSpPr>
        <p:spPr>
          <a:xfrm rot="6960000">
            <a:off x="1604963" y="4891088"/>
            <a:ext cx="825500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1" name="文本框 32"/>
          <p:cNvSpPr txBox="1"/>
          <p:nvPr/>
        </p:nvSpPr>
        <p:spPr>
          <a:xfrm rot="6960000">
            <a:off x="1852613" y="4891088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2" name="文本框 33"/>
          <p:cNvSpPr txBox="1"/>
          <p:nvPr/>
        </p:nvSpPr>
        <p:spPr>
          <a:xfrm rot="6960000">
            <a:off x="2105025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3" name="文本框 34"/>
          <p:cNvSpPr txBox="1"/>
          <p:nvPr/>
        </p:nvSpPr>
        <p:spPr>
          <a:xfrm rot="6960000">
            <a:off x="2511425" y="4892675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4" name="文本框 35"/>
          <p:cNvSpPr txBox="1"/>
          <p:nvPr/>
        </p:nvSpPr>
        <p:spPr>
          <a:xfrm rot="6960000">
            <a:off x="2744788" y="4891088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en-US" altLang="zh-CN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5" name="文本框 36"/>
          <p:cNvSpPr txBox="1"/>
          <p:nvPr/>
        </p:nvSpPr>
        <p:spPr>
          <a:xfrm rot="6960000">
            <a:off x="2976563" y="4891088"/>
            <a:ext cx="800100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en-US" altLang="zh-CN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6" name="文本框 37"/>
          <p:cNvSpPr txBox="1"/>
          <p:nvPr/>
        </p:nvSpPr>
        <p:spPr>
          <a:xfrm rot="6960000">
            <a:off x="3779838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7" name="文本框 38"/>
          <p:cNvSpPr txBox="1"/>
          <p:nvPr/>
        </p:nvSpPr>
        <p:spPr>
          <a:xfrm rot="6960000">
            <a:off x="4035425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8" name="文本框 39"/>
          <p:cNvSpPr txBox="1"/>
          <p:nvPr/>
        </p:nvSpPr>
        <p:spPr>
          <a:xfrm rot="6960000">
            <a:off x="4314825" y="4879975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09" name="文本框 40"/>
          <p:cNvSpPr txBox="1"/>
          <p:nvPr/>
        </p:nvSpPr>
        <p:spPr>
          <a:xfrm rot="6960000">
            <a:off x="4759325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0" name="文本框 41"/>
          <p:cNvSpPr txBox="1"/>
          <p:nvPr/>
        </p:nvSpPr>
        <p:spPr>
          <a:xfrm rot="6960000">
            <a:off x="4978400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1" name="文本框 42"/>
          <p:cNvSpPr txBox="1"/>
          <p:nvPr/>
        </p:nvSpPr>
        <p:spPr>
          <a:xfrm rot="6960000">
            <a:off x="5216525" y="488315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2" name="文本框 43"/>
          <p:cNvSpPr txBox="1"/>
          <p:nvPr/>
        </p:nvSpPr>
        <p:spPr>
          <a:xfrm rot="6960000">
            <a:off x="6075363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3" name="文本框 44"/>
          <p:cNvSpPr txBox="1"/>
          <p:nvPr/>
        </p:nvSpPr>
        <p:spPr>
          <a:xfrm rot="6960000">
            <a:off x="6354763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4" name="文本框 45"/>
          <p:cNvSpPr txBox="1"/>
          <p:nvPr/>
        </p:nvSpPr>
        <p:spPr>
          <a:xfrm rot="6960000">
            <a:off x="6616700" y="4892675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5" name="文本框 46"/>
          <p:cNvSpPr txBox="1"/>
          <p:nvPr/>
        </p:nvSpPr>
        <p:spPr>
          <a:xfrm rot="6960000">
            <a:off x="7019925" y="488156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6" name="文本框 47"/>
          <p:cNvSpPr txBox="1"/>
          <p:nvPr/>
        </p:nvSpPr>
        <p:spPr>
          <a:xfrm rot="6960000">
            <a:off x="7234238" y="49022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17" name="文本框 48"/>
          <p:cNvSpPr txBox="1"/>
          <p:nvPr/>
        </p:nvSpPr>
        <p:spPr>
          <a:xfrm rot="6960000">
            <a:off x="7489825" y="49022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" name="副标题 3074"/>
          <p:cNvSpPr>
            <a:spLocks noGrp="1"/>
          </p:cNvSpPr>
          <p:nvPr>
            <p:ph idx="1"/>
          </p:nvPr>
        </p:nvSpPr>
        <p:spPr>
          <a:xfrm>
            <a:off x="2915603" y="188278"/>
            <a:ext cx="3221038" cy="396875"/>
          </a:xfrm>
        </p:spPr>
        <p:txBody>
          <a:bodyPr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sz="1600" b="1" i="0" u="none" strike="noStrike" kern="1200" cap="none" spc="0" normalizeH="0" baseline="0" noProof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Supplementary Figures</a:t>
            </a:r>
            <a:endParaRPr kumimoji="0" sz="16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sz="1600" b="1" i="0" u="none" strike="noStrike" kern="1200" cap="none" spc="0" normalizeH="0" baseline="0" noProof="1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4650" y="1960563"/>
            <a:ext cx="1903413" cy="954087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3511550" y="1854200"/>
            <a:ext cx="331788" cy="1120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2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7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3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zh-CN" altLang="en-US" sz="695" noProof="1" dirty="0"/>
          </a:p>
        </p:txBody>
      </p:sp>
      <p:pic>
        <p:nvPicPr>
          <p:cNvPr id="4099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950" y="2168525"/>
            <a:ext cx="1905000" cy="74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838575" y="2098675"/>
            <a:ext cx="331788" cy="876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29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zh-CN" altLang="en-US" sz="695" noProof="1" dirty="0"/>
          </a:p>
        </p:txBody>
      </p:sp>
      <p:pic>
        <p:nvPicPr>
          <p:cNvPr id="4101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88" y="2146300"/>
            <a:ext cx="1905000" cy="70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6165850" y="2066925"/>
            <a:ext cx="331788" cy="876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229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25</a:t>
            </a:r>
            <a:endParaRPr lang="zh-CN" altLang="en-US" sz="695" noProof="1" dirty="0"/>
          </a:p>
        </p:txBody>
      </p:sp>
      <p:sp>
        <p:nvSpPr>
          <p:cNvPr id="12" name="文本框 11"/>
          <p:cNvSpPr txBox="1"/>
          <p:nvPr/>
        </p:nvSpPr>
        <p:spPr>
          <a:xfrm>
            <a:off x="1403350" y="4052888"/>
            <a:ext cx="331788" cy="849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4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7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zh-CN" altLang="en-US" sz="695" noProof="1" dirty="0"/>
          </a:p>
        </p:txBody>
      </p:sp>
      <p:pic>
        <p:nvPicPr>
          <p:cNvPr id="4104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950" y="4225925"/>
            <a:ext cx="1905000" cy="849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/>
          <p:cNvSpPr txBox="1"/>
          <p:nvPr/>
        </p:nvSpPr>
        <p:spPr>
          <a:xfrm>
            <a:off x="3827463" y="4052888"/>
            <a:ext cx="331788" cy="849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pPr>
              <a:lnSpc>
                <a:spcPts val="14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7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zh-CN" altLang="en-US" sz="695" noProof="1" dirty="0"/>
          </a:p>
        </p:txBody>
      </p:sp>
      <p:pic>
        <p:nvPicPr>
          <p:cNvPr id="4106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475" y="4200525"/>
            <a:ext cx="1905000" cy="847725"/>
          </a:xfrm>
          <a:prstGeom prst="rect">
            <a:avLst/>
          </a:prstGeom>
          <a:noFill/>
          <a:ln w="190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6" name="文本框 15"/>
          <p:cNvSpPr txBox="1"/>
          <p:nvPr/>
        </p:nvSpPr>
        <p:spPr>
          <a:xfrm>
            <a:off x="8193088" y="4073525"/>
            <a:ext cx="282575" cy="1028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en-US" altLang="zh-CN" sz="695" noProof="1" dirty="0"/>
          </a:p>
          <a:p>
            <a:pPr>
              <a:lnSpc>
                <a:spcPct val="20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50</a:t>
            </a:r>
            <a:endParaRPr lang="en-US" altLang="zh-CN" sz="695" noProof="1" dirty="0"/>
          </a:p>
          <a:p>
            <a:pPr>
              <a:lnSpc>
                <a:spcPct val="17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37</a:t>
            </a:r>
            <a:endParaRPr lang="en-US" altLang="zh-CN" sz="695" noProof="1" dirty="0"/>
          </a:p>
          <a:p>
            <a:pPr>
              <a:lnSpc>
                <a:spcPct val="300000"/>
              </a:lnSpc>
            </a:pPr>
            <a:endParaRPr lang="zh-CN" altLang="en-US" sz="695" noProof="1" dirty="0"/>
          </a:p>
        </p:txBody>
      </p:sp>
      <p:pic>
        <p:nvPicPr>
          <p:cNvPr id="4108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7350" y="4221163"/>
            <a:ext cx="1903413" cy="84772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8" name="文本框 17"/>
          <p:cNvSpPr txBox="1"/>
          <p:nvPr/>
        </p:nvSpPr>
        <p:spPr>
          <a:xfrm>
            <a:off x="487363" y="1906588"/>
            <a:ext cx="1100138" cy="2976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AKt   60kD</a:t>
            </a:r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PI3K  85kD</a:t>
            </a:r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1245" noProof="1" dirty="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45" noProof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β-actin  43kD</a:t>
            </a:r>
            <a:endParaRPr lang="zh-CN" altLang="en-US" sz="1245" noProof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110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8138" y="3355975"/>
            <a:ext cx="1903412" cy="455613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9" name="文本框 18"/>
          <p:cNvSpPr txBox="1"/>
          <p:nvPr/>
        </p:nvSpPr>
        <p:spPr>
          <a:xfrm>
            <a:off x="5795963" y="3254375"/>
            <a:ext cx="331788" cy="520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zh-CN" altLang="en-US" sz="695" noProof="1" dirty="0"/>
          </a:p>
        </p:txBody>
      </p:sp>
      <p:pic>
        <p:nvPicPr>
          <p:cNvPr id="4112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9063" y="3343275"/>
            <a:ext cx="1905000" cy="455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3495675" y="3254375"/>
            <a:ext cx="331788" cy="522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zh-CN" altLang="en-US" sz="695" noProof="1" dirty="0"/>
          </a:p>
        </p:txBody>
      </p:sp>
      <p:pic>
        <p:nvPicPr>
          <p:cNvPr id="4114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988" y="3392488"/>
            <a:ext cx="1905000" cy="40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文本框 22"/>
          <p:cNvSpPr txBox="1"/>
          <p:nvPr/>
        </p:nvSpPr>
        <p:spPr>
          <a:xfrm>
            <a:off x="6181725" y="3309938"/>
            <a:ext cx="331788" cy="522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150</a:t>
            </a:r>
            <a:endParaRPr lang="en-US" altLang="zh-CN" sz="695" noProof="1" dirty="0"/>
          </a:p>
          <a:p>
            <a:pPr>
              <a:lnSpc>
                <a:spcPct val="150000"/>
              </a:lnSpc>
            </a:pPr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100</a:t>
            </a:r>
            <a:endParaRPr lang="en-US" altLang="zh-CN" sz="695" noProof="1" dirty="0"/>
          </a:p>
          <a:p>
            <a:r>
              <a:rPr lang="en-US" altLang="zh-CN" sz="695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75</a:t>
            </a:r>
            <a:endParaRPr lang="zh-CN" altLang="en-US" sz="695" noProof="1" dirty="0"/>
          </a:p>
        </p:txBody>
      </p:sp>
      <p:sp>
        <p:nvSpPr>
          <p:cNvPr id="24" name="文本框 23"/>
          <p:cNvSpPr txBox="1"/>
          <p:nvPr/>
        </p:nvSpPr>
        <p:spPr>
          <a:xfrm>
            <a:off x="1557338" y="5588000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THC8307            HCT116</a:t>
            </a:r>
            <a:endParaRPr lang="zh-CN" altLang="en-US" sz="965" noProof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946525" y="5588000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THC8307            HCT116</a:t>
            </a:r>
            <a:endParaRPr lang="zh-CN" altLang="en-US" sz="965" noProof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376988" y="5588000"/>
            <a:ext cx="2003425" cy="2397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5" noProof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THC8307            HCT116</a:t>
            </a:r>
            <a:endParaRPr lang="zh-CN" altLang="en-US" sz="965" noProof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19" name="文本框 28"/>
          <p:cNvSpPr txBox="1"/>
          <p:nvPr/>
        </p:nvSpPr>
        <p:spPr>
          <a:xfrm rot="6960000">
            <a:off x="1463675" y="5284788"/>
            <a:ext cx="793750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0" name="文本框 26"/>
          <p:cNvSpPr txBox="1"/>
          <p:nvPr/>
        </p:nvSpPr>
        <p:spPr>
          <a:xfrm rot="6960000">
            <a:off x="1671638" y="5291138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1" name="文本框 27"/>
          <p:cNvSpPr txBox="1"/>
          <p:nvPr/>
        </p:nvSpPr>
        <p:spPr>
          <a:xfrm rot="6960000">
            <a:off x="2030413" y="5256213"/>
            <a:ext cx="71437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2" name="文本框 29"/>
          <p:cNvSpPr txBox="1"/>
          <p:nvPr/>
        </p:nvSpPr>
        <p:spPr>
          <a:xfrm rot="6960000">
            <a:off x="2368550" y="52705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3" name="文本框 30"/>
          <p:cNvSpPr txBox="1"/>
          <p:nvPr/>
        </p:nvSpPr>
        <p:spPr>
          <a:xfrm rot="6960000">
            <a:off x="2570163" y="52705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4" name="文本框 31"/>
          <p:cNvSpPr txBox="1"/>
          <p:nvPr/>
        </p:nvSpPr>
        <p:spPr>
          <a:xfrm rot="6960000">
            <a:off x="2841625" y="5272088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5" name="文本框 32"/>
          <p:cNvSpPr txBox="1"/>
          <p:nvPr/>
        </p:nvSpPr>
        <p:spPr>
          <a:xfrm rot="6960000">
            <a:off x="3894138" y="5303838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6" name="文本框 33"/>
          <p:cNvSpPr txBox="1"/>
          <p:nvPr/>
        </p:nvSpPr>
        <p:spPr>
          <a:xfrm rot="6960000">
            <a:off x="4113213" y="5299075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7" name="文本框 34"/>
          <p:cNvSpPr txBox="1"/>
          <p:nvPr/>
        </p:nvSpPr>
        <p:spPr>
          <a:xfrm rot="6960000">
            <a:off x="4322763" y="5303838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8" name="文本框 35"/>
          <p:cNvSpPr txBox="1"/>
          <p:nvPr/>
        </p:nvSpPr>
        <p:spPr>
          <a:xfrm rot="6960000">
            <a:off x="4765675" y="5292725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29" name="文本框 36"/>
          <p:cNvSpPr txBox="1"/>
          <p:nvPr/>
        </p:nvSpPr>
        <p:spPr>
          <a:xfrm rot="6960000">
            <a:off x="5018088" y="5284788"/>
            <a:ext cx="825500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0" name="文本框 37"/>
          <p:cNvSpPr txBox="1"/>
          <p:nvPr/>
        </p:nvSpPr>
        <p:spPr>
          <a:xfrm rot="6960000">
            <a:off x="5248275" y="5307013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1" name="文本框 39"/>
          <p:cNvSpPr txBox="1"/>
          <p:nvPr/>
        </p:nvSpPr>
        <p:spPr>
          <a:xfrm>
            <a:off x="296863" y="933450"/>
            <a:ext cx="81930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This figure shows the whole blot after cutting membrane at molecular weight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100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kDa,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7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5 kDa, and 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25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~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75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 for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PI3K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85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kDa),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AKt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60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kDa), </a:t>
            </a:r>
            <a:r>
              <a:rPr lang="en-US" altLang="zh-CN" sz="1200" dirty="0">
                <a:latin typeface="Times New Roman" panose="02020603050405020304" charset="0"/>
                <a:ea typeface="宋体" panose="02010600030101010101" pitchFamily="2" charset="-122"/>
                <a:sym typeface="宋体" panose="02010600030101010101" pitchFamily="2" charset="-122"/>
              </a:rPr>
              <a:t>β-actin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(</a:t>
            </a:r>
            <a:r>
              <a:rPr lang="en-US" altLang="zh-CN" sz="1200">
                <a:latin typeface="Times New Roman" panose="02020603050405020304" charset="0"/>
                <a:ea typeface="宋体" panose="02010600030101010101" pitchFamily="2" charset="-122"/>
              </a:rPr>
              <a:t>43</a:t>
            </a:r>
            <a:r>
              <a:rPr lang="zh-CN" altLang="en-US" sz="1200">
                <a:latin typeface="Times New Roman" panose="02020603050405020304" charset="0"/>
                <a:ea typeface="宋体" panose="02010600030101010101" pitchFamily="2" charset="-122"/>
              </a:rPr>
              <a:t> kDa).</a:t>
            </a:r>
            <a:endParaRPr lang="zh-CN" altLang="en-US" sz="12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2" name="文本框 40"/>
          <p:cNvSpPr txBox="1"/>
          <p:nvPr/>
        </p:nvSpPr>
        <p:spPr>
          <a:xfrm>
            <a:off x="2162175" y="1725613"/>
            <a:ext cx="914400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</a:rPr>
              <a:t>Repeat 1</a:t>
            </a:r>
            <a:endParaRPr lang="zh-CN" altLang="en-US" sz="11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3" name="文本框 41"/>
          <p:cNvSpPr txBox="1"/>
          <p:nvPr/>
        </p:nvSpPr>
        <p:spPr>
          <a:xfrm>
            <a:off x="4491038" y="1706563"/>
            <a:ext cx="914400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</a:rPr>
              <a:t>Repeat </a:t>
            </a:r>
            <a:r>
              <a:rPr lang="en-US" altLang="zh-CN" sz="1100"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endParaRPr lang="en-US" altLang="zh-CN" sz="11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4" name="文本框 42"/>
          <p:cNvSpPr txBox="1"/>
          <p:nvPr/>
        </p:nvSpPr>
        <p:spPr>
          <a:xfrm>
            <a:off x="6838950" y="1706563"/>
            <a:ext cx="915988" cy="260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1100">
                <a:latin typeface="Times New Roman" panose="02020603050405020304" charset="0"/>
                <a:ea typeface="宋体" panose="02010600030101010101" pitchFamily="2" charset="-122"/>
              </a:rPr>
              <a:t>Repeat </a:t>
            </a:r>
            <a:r>
              <a:rPr lang="en-US" altLang="zh-CN" sz="1100">
                <a:latin typeface="Times New Roman" panose="02020603050405020304" charset="0"/>
                <a:ea typeface="宋体" panose="02010600030101010101" pitchFamily="2" charset="-122"/>
              </a:rPr>
              <a:t>3</a:t>
            </a:r>
            <a:endParaRPr lang="en-US" altLang="zh-CN" sz="11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5" name="文本框 43"/>
          <p:cNvSpPr txBox="1"/>
          <p:nvPr/>
        </p:nvSpPr>
        <p:spPr>
          <a:xfrm rot="6960000">
            <a:off x="5929313" y="52705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6" name="文本框 44"/>
          <p:cNvSpPr txBox="1"/>
          <p:nvPr/>
        </p:nvSpPr>
        <p:spPr>
          <a:xfrm rot="6960000">
            <a:off x="6119813" y="52705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7" name="文本框 45"/>
          <p:cNvSpPr txBox="1"/>
          <p:nvPr/>
        </p:nvSpPr>
        <p:spPr>
          <a:xfrm rot="6960000">
            <a:off x="6345238" y="5256213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8" name="文本框 46"/>
          <p:cNvSpPr txBox="1"/>
          <p:nvPr/>
        </p:nvSpPr>
        <p:spPr>
          <a:xfrm rot="6960000">
            <a:off x="7473950" y="5270500"/>
            <a:ext cx="822325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60μg/ml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39" name="文本框 47"/>
          <p:cNvSpPr txBox="1"/>
          <p:nvPr/>
        </p:nvSpPr>
        <p:spPr>
          <a:xfrm rot="6960000">
            <a:off x="7250113" y="5268913"/>
            <a:ext cx="825500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20μg/ml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140" name="文本框 48"/>
          <p:cNvSpPr txBox="1"/>
          <p:nvPr/>
        </p:nvSpPr>
        <p:spPr>
          <a:xfrm rot="6960000">
            <a:off x="6961188" y="5268913"/>
            <a:ext cx="823912" cy="3111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30000"/>
              </a:lnSpc>
            </a:pPr>
            <a:r>
              <a:rPr lang="en-US" altLang="zh-CN" sz="1100" dirty="0">
                <a:latin typeface="Times New Roman" panose="02020603050405020304" charset="0"/>
                <a:ea typeface="宋体" panose="02010600030101010101" pitchFamily="2" charset="-122"/>
              </a:rPr>
              <a:t>0μg/ml</a:t>
            </a:r>
            <a:endParaRPr lang="zh-CN" altLang="en-US" sz="11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mU0NzU1MzI4Zjg2ODI2MWI2Mzc4ODViYzIwN2MwNTMifQ=="/>
  <p:tag name="KSO_WPP_MARK_KEY" val="a09b679d-fe0b-40dc-9f89-7be89b902b94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1095</Words>
  <Application>WPS 演示</Application>
  <PresentationFormat/>
  <Paragraphs>225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默认设计模板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Material </dc:title>
  <dc:creator>TT</dc:creator>
  <cp:lastModifiedBy>精壹原石</cp:lastModifiedBy>
  <cp:revision>30</cp:revision>
  <dcterms:created xsi:type="dcterms:W3CDTF">2022-04-09T05:40:00Z</dcterms:created>
  <dcterms:modified xsi:type="dcterms:W3CDTF">2022-11-15T08:51:47Z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C4870AEA0FEF4FE99D97CAE141B1C507</vt:lpwstr>
  </property>
  <property fmtid="{D5CDD505-2E9C-101B-9397-08002B2CF9AE}" pid="4" name="commondata">
    <vt:lpwstr>eyJoZGlkIjoiMmU0NzU1MzI4Zjg2ODI2MWI2Mzc4ODViYzIwN2MwNTMifQ==</vt:lpwstr>
  </property>
</Properties>
</file>