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66" r:id="rId2"/>
    <p:sldId id="267" r:id="rId3"/>
    <p:sldId id="268" r:id="rId4"/>
    <p:sldId id="269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>
      <p:cViewPr varScale="1">
        <p:scale>
          <a:sx n="74" d="100"/>
          <a:sy n="74" d="100"/>
        </p:scale>
        <p:origin x="3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568E3-D641-014A-AABD-B101E9AB9CB4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420BE-2D1A-194D-A40F-81E742234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676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93988" y="1143000"/>
            <a:ext cx="14700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72D5CC-1B68-BC42-911B-326EE25769A1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86994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693988" y="1143000"/>
            <a:ext cx="1470025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72D5CC-1B68-BC42-911B-326EE25769A1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56773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562225" y="1143000"/>
            <a:ext cx="173355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72D5CC-1B68-BC42-911B-326EE25769A1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6294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693988" y="1143000"/>
            <a:ext cx="1470025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72D5CC-1B68-BC42-911B-326EE25769A1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35008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147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934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6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48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01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871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17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73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28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09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922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A8997-820C-9443-ABA4-10B3B5788969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F9AD9-B46C-A64A-BD06-05424BDFE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6DE20D09-612B-E02C-E094-51464A7EA19E}"/>
              </a:ext>
            </a:extLst>
          </p:cNvPr>
          <p:cNvSpPr txBox="1"/>
          <p:nvPr/>
        </p:nvSpPr>
        <p:spPr>
          <a:xfrm>
            <a:off x="1022442" y="1397754"/>
            <a:ext cx="3542958" cy="40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16" b="1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Table 1. Clinicopathological characters of the patients</a:t>
            </a:r>
            <a:endParaRPr lang="zh-CN" altLang="zh-CN" sz="1016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kumimoji="1" lang="zh-CN" altLang="en-US" sz="1016" dirty="0"/>
          </a:p>
        </p:txBody>
      </p:sp>
      <p:graphicFrame>
        <p:nvGraphicFramePr>
          <p:cNvPr id="2" name="表格 3">
            <a:extLst>
              <a:ext uri="{FF2B5EF4-FFF2-40B4-BE49-F238E27FC236}">
                <a16:creationId xmlns:a16="http://schemas.microsoft.com/office/drawing/2014/main" id="{3274CBB6-D055-2654-558E-C45EBB6EA8C8}"/>
              </a:ext>
            </a:extLst>
          </p:cNvPr>
          <p:cNvGraphicFramePr>
            <a:graphicFrameLocks noGrp="1"/>
          </p:cNvGraphicFramePr>
          <p:nvPr/>
        </p:nvGraphicFramePr>
        <p:xfrm>
          <a:off x="619259" y="1788624"/>
          <a:ext cx="5712918" cy="67303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1706">
                  <a:extLst>
                    <a:ext uri="{9D8B030D-6E8A-4147-A177-3AD203B41FA5}">
                      <a16:colId xmlns:a16="http://schemas.microsoft.com/office/drawing/2014/main" val="3086085400"/>
                    </a:ext>
                  </a:extLst>
                </a:gridCol>
                <a:gridCol w="1085555">
                  <a:extLst>
                    <a:ext uri="{9D8B030D-6E8A-4147-A177-3AD203B41FA5}">
                      <a16:colId xmlns:a16="http://schemas.microsoft.com/office/drawing/2014/main" val="2021722951"/>
                    </a:ext>
                  </a:extLst>
                </a:gridCol>
                <a:gridCol w="1875657">
                  <a:extLst>
                    <a:ext uri="{9D8B030D-6E8A-4147-A177-3AD203B41FA5}">
                      <a16:colId xmlns:a16="http://schemas.microsoft.com/office/drawing/2014/main" val="1726182434"/>
                    </a:ext>
                  </a:extLst>
                </a:gridCol>
              </a:tblGrid>
              <a:tr h="264298"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GB" altLang="zh-CN" sz="1000" b="1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n=108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781313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Factors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Percentage(%)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794262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age(years)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54.55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2978899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(range)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(30-79)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3327630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</a:t>
                      </a: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status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590295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1/2/3/4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20/69/5/14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18.5/ 63.9/ 4.6/ 12.7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177978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</a:t>
                      </a: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status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97504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N0/1/2/3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31/59/8/10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28.7/ 54.6/ 7.4/ 9.3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9242004"/>
                  </a:ext>
                </a:extLst>
              </a:tr>
              <a:tr h="264298"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cStage</a:t>
                      </a: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status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sz="18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3426514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I/II/III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9/71/28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8.3/ 65.7/ 25.9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001085"/>
                  </a:ext>
                </a:extLst>
              </a:tr>
              <a:tr h="263348"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 subtype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sz="18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106" marR="4106" marT="4106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409576"/>
                  </a:ext>
                </a:extLst>
              </a:tr>
              <a:tr h="26334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ER+ HER2-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41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38.0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594673"/>
                  </a:ext>
                </a:extLst>
              </a:tr>
              <a:tr h="26334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ER+ HER2+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17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15.7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707754"/>
                  </a:ext>
                </a:extLst>
              </a:tr>
              <a:tr h="26334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HER2 enriched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19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17.6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6813678"/>
                  </a:ext>
                </a:extLst>
              </a:tr>
              <a:tr h="26334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GB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TNBC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GB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31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GB" altLang="zh-CN" sz="10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28.7</a:t>
                      </a:r>
                      <a:endParaRPr lang="zh-CN" sz="10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39" marR="1739" marT="173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465300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Pre Ki-67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49%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2462417"/>
                  </a:ext>
                </a:extLst>
              </a:tr>
              <a:tr h="264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(6-91)</a:t>
                      </a:r>
                      <a:endParaRPr lang="zh-CN" sz="1000" b="1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690" marR="2690" marT="269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8485201"/>
                  </a:ext>
                </a:extLst>
              </a:tr>
              <a:tr h="261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Regimen of chemotherapy</a:t>
                      </a: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714878"/>
                  </a:ext>
                </a:extLst>
              </a:tr>
              <a:tr h="261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Anthracycline and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Taxane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69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63.9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0626876"/>
                  </a:ext>
                </a:extLst>
              </a:tr>
              <a:tr h="571281">
                <a:tc>
                  <a:txBody>
                    <a:bodyPr/>
                    <a:lstStyle/>
                    <a:p>
                      <a:pPr marL="0" marR="0" indent="0" algn="l" defTabSz="106920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Anthracycline,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Taxane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Trastuzmab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±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Pertuzumab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27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16.3</a:t>
                      </a: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077965"/>
                  </a:ext>
                </a:extLst>
              </a:tr>
              <a:tr h="57128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and unknown 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(Anthracycline only, </a:t>
                      </a:r>
                      <a:r>
                        <a:rPr lang="en-US" altLang="zh-CN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Taxane</a:t>
                      </a: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only, </a:t>
                      </a:r>
                      <a:r>
                        <a:rPr lang="en-US" altLang="zh-CN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etc</a:t>
                      </a: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)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</a:t>
                      </a: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530513"/>
                  </a:ext>
                </a:extLst>
              </a:tr>
              <a:tr h="261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FDG-PET</a:t>
                      </a: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83234"/>
                  </a:ext>
                </a:extLst>
              </a:tr>
              <a:tr h="31463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Before</a:t>
                      </a:r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NAC/ After NAC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76/65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70.4/60.1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0216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30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60DE360-DEA1-C87D-520A-0D5B1ABB8776}"/>
              </a:ext>
            </a:extLst>
          </p:cNvPr>
          <p:cNvSpPr txBox="1"/>
          <p:nvPr/>
        </p:nvSpPr>
        <p:spPr>
          <a:xfrm>
            <a:off x="645954" y="1454926"/>
            <a:ext cx="5285785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16" b="1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Table 2. Comparison of assessments between pathologic response and </a:t>
            </a:r>
            <a:r>
              <a:rPr lang="en-GB" altLang="zh-CN" sz="1016" b="1" dirty="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FDG-PET</a:t>
            </a:r>
            <a:endParaRPr lang="zh-CN" altLang="zh-CN" sz="1016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kumimoji="1" lang="zh-CN" altLang="en-US" sz="1016" dirty="0"/>
          </a:p>
        </p:txBody>
      </p:sp>
      <p:graphicFrame>
        <p:nvGraphicFramePr>
          <p:cNvPr id="3" name="表格 1">
            <a:extLst>
              <a:ext uri="{FF2B5EF4-FFF2-40B4-BE49-F238E27FC236}">
                <a16:creationId xmlns:a16="http://schemas.microsoft.com/office/drawing/2014/main" id="{698543EE-1315-6622-81AD-E5BFB0952863}"/>
              </a:ext>
            </a:extLst>
          </p:cNvPr>
          <p:cNvGraphicFramePr>
            <a:graphicFrameLocks noGrp="1"/>
          </p:cNvGraphicFramePr>
          <p:nvPr/>
        </p:nvGraphicFramePr>
        <p:xfrm>
          <a:off x="819478" y="1845796"/>
          <a:ext cx="5285786" cy="62741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4609">
                  <a:extLst>
                    <a:ext uri="{9D8B030D-6E8A-4147-A177-3AD203B41FA5}">
                      <a16:colId xmlns:a16="http://schemas.microsoft.com/office/drawing/2014/main" val="542678945"/>
                    </a:ext>
                  </a:extLst>
                </a:gridCol>
                <a:gridCol w="536261">
                  <a:extLst>
                    <a:ext uri="{9D8B030D-6E8A-4147-A177-3AD203B41FA5}">
                      <a16:colId xmlns:a16="http://schemas.microsoft.com/office/drawing/2014/main" val="795190761"/>
                    </a:ext>
                  </a:extLst>
                </a:gridCol>
                <a:gridCol w="591739">
                  <a:extLst>
                    <a:ext uri="{9D8B030D-6E8A-4147-A177-3AD203B41FA5}">
                      <a16:colId xmlns:a16="http://schemas.microsoft.com/office/drawing/2014/main" val="1375859287"/>
                    </a:ext>
                  </a:extLst>
                </a:gridCol>
                <a:gridCol w="443803">
                  <a:extLst>
                    <a:ext uri="{9D8B030D-6E8A-4147-A177-3AD203B41FA5}">
                      <a16:colId xmlns:a16="http://schemas.microsoft.com/office/drawing/2014/main" val="3074821046"/>
                    </a:ext>
                  </a:extLst>
                </a:gridCol>
                <a:gridCol w="480786">
                  <a:extLst>
                    <a:ext uri="{9D8B030D-6E8A-4147-A177-3AD203B41FA5}">
                      <a16:colId xmlns:a16="http://schemas.microsoft.com/office/drawing/2014/main" val="2941675710"/>
                    </a:ext>
                  </a:extLst>
                </a:gridCol>
                <a:gridCol w="582492">
                  <a:extLst>
                    <a:ext uri="{9D8B030D-6E8A-4147-A177-3AD203B41FA5}">
                      <a16:colId xmlns:a16="http://schemas.microsoft.com/office/drawing/2014/main" val="2738899393"/>
                    </a:ext>
                  </a:extLst>
                </a:gridCol>
                <a:gridCol w="906097">
                  <a:extLst>
                    <a:ext uri="{9D8B030D-6E8A-4147-A177-3AD203B41FA5}">
                      <a16:colId xmlns:a16="http://schemas.microsoft.com/office/drawing/2014/main" val="1181449298"/>
                    </a:ext>
                  </a:extLst>
                </a:gridCol>
              </a:tblGrid>
              <a:tr h="313707"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pCR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sz="1000" b="1" u="none" strike="noStrike" dirty="0" err="1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pCR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total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 value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9610011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sz="1000" b="1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altLang="zh-CN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%</a:t>
                      </a:r>
                      <a:endParaRPr lang="en-US" altLang="zh-CN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altLang="zh-CN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%</a:t>
                      </a:r>
                      <a:endParaRPr lang="en-US" altLang="zh-CN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099728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altLang="zh-C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77</a:t>
                      </a: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71.3</a:t>
                      </a: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28.7</a:t>
                      </a: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108</a:t>
                      </a: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944442"/>
                  </a:ext>
                </a:extLst>
              </a:tr>
              <a:tr h="313707">
                <a:tc gridSpan="7"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Pre subtype</a:t>
                      </a: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489600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ER+HER2+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15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88.2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11.8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 fontAlgn="ctr"/>
                      <a:r>
                        <a:rPr lang="en-US" altLang="zh-CN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0.003*</a:t>
                      </a:r>
                      <a:endParaRPr lang="en-US" altLang="zh-CN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002697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ER+HER2-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85.4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14.6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41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224470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HER2 enriched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8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42.1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57.9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19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491399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TNBC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19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61.3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38.7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31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204564"/>
                  </a:ext>
                </a:extLst>
              </a:tr>
              <a:tr h="313707">
                <a:tc gridSpan="7"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SUV max</a:t>
                      </a: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415391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Pre-</a:t>
                      </a:r>
                      <a:r>
                        <a:rPr lang="en-US" sz="1000" b="0" u="none" strike="noStrike" dirty="0" err="1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SUVmax</a:t>
                      </a: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&gt;10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23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69.7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30.3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0.296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520896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Pre-SUVmax</a:t>
                      </a:r>
                      <a:r>
                        <a:rPr lang="en-US" altLang="ja-JP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≤10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69.8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30.2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43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568688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Post-</a:t>
                      </a:r>
                      <a:r>
                        <a:rPr lang="en-US" sz="1000" b="0" u="none" strike="noStrike" dirty="0" err="1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SUVmax</a:t>
                      </a: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&gt;2.5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18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81.8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18.2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altLang="zh-CN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0.036*</a:t>
                      </a:r>
                      <a:endParaRPr lang="en-US" altLang="zh-CN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628285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Post-SUVmax≤2.5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60.5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39.5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43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078862"/>
                  </a:ext>
                </a:extLst>
              </a:tr>
              <a:tr h="313707">
                <a:tc gridSpan="7"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en-US" altLang="zh-CN" sz="1000" b="1" dirty="0"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Others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336073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Tumor&gt;=T3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15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78.9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21.1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19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0.297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293080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          &lt;T3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69.7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30.3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89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547018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pN0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57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74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77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0.749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13716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N+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64.5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35.5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49000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Ki67&gt;20%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65.9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34.1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91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altLang="zh-CN" sz="1000" b="1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0.012*</a:t>
                      </a:r>
                      <a:endParaRPr lang="en-US" altLang="zh-CN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458690"/>
                  </a:ext>
                </a:extLst>
              </a:tr>
              <a:tr h="313707"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zh-CN" altLang="en-US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≤</a:t>
                      </a:r>
                      <a:r>
                        <a:rPr lang="en-US" altLang="zh-CN" sz="1000" b="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20%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17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ea typeface="Meiryo" panose="020B0604030504040204" pitchFamily="34" charset="-128"/>
                          <a:cs typeface="Arial" panose="020B0604020202020204" pitchFamily="34" charset="0"/>
                        </a:rPr>
                        <a:t>17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eiryo" panose="020B0604030504040204" pitchFamily="34" charset="-128"/>
                        <a:cs typeface="Arial" panose="020B0604020202020204" pitchFamily="34" charset="0"/>
                      </a:endParaRPr>
                    </a:p>
                  </a:txBody>
                  <a:tcPr marL="4035" marR="4035" marT="403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336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15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937C143E-71CE-3CDF-3D21-7163EAD32B05}"/>
              </a:ext>
            </a:extLst>
          </p:cNvPr>
          <p:cNvGraphicFramePr>
            <a:graphicFrameLocks noGrp="1"/>
          </p:cNvGraphicFramePr>
          <p:nvPr/>
        </p:nvGraphicFramePr>
        <p:xfrm>
          <a:off x="870461" y="3282460"/>
          <a:ext cx="5354933" cy="38153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7465">
                  <a:extLst>
                    <a:ext uri="{9D8B030D-6E8A-4147-A177-3AD203B41FA5}">
                      <a16:colId xmlns:a16="http://schemas.microsoft.com/office/drawing/2014/main" val="1547774161"/>
                    </a:ext>
                  </a:extLst>
                </a:gridCol>
                <a:gridCol w="854269">
                  <a:extLst>
                    <a:ext uri="{9D8B030D-6E8A-4147-A177-3AD203B41FA5}">
                      <a16:colId xmlns:a16="http://schemas.microsoft.com/office/drawing/2014/main" val="1349126921"/>
                    </a:ext>
                  </a:extLst>
                </a:gridCol>
                <a:gridCol w="745573">
                  <a:extLst>
                    <a:ext uri="{9D8B030D-6E8A-4147-A177-3AD203B41FA5}">
                      <a16:colId xmlns:a16="http://schemas.microsoft.com/office/drawing/2014/main" val="3089104078"/>
                    </a:ext>
                  </a:extLst>
                </a:gridCol>
                <a:gridCol w="1363401">
                  <a:extLst>
                    <a:ext uri="{9D8B030D-6E8A-4147-A177-3AD203B41FA5}">
                      <a16:colId xmlns:a16="http://schemas.microsoft.com/office/drawing/2014/main" val="3617435345"/>
                    </a:ext>
                  </a:extLst>
                </a:gridCol>
                <a:gridCol w="814225">
                  <a:extLst>
                    <a:ext uri="{9D8B030D-6E8A-4147-A177-3AD203B41FA5}">
                      <a16:colId xmlns:a16="http://schemas.microsoft.com/office/drawing/2014/main" val="3613462718"/>
                    </a:ext>
                  </a:extLst>
                </a:gridCol>
              </a:tblGrid>
              <a:tr h="59000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Pre-DRP1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Post-DRP1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210779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Age≥50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9.53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0.022</a:t>
                      </a: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9.13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0.145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8716778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indent="304800"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&lt;50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12.27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 algn="ctr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11.37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07763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(-) 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12.70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*</a:t>
                      </a:r>
                      <a:endParaRPr lang="en-US" sz="1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9.92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0.982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343580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indent="457200"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(+)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8.90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 algn="ctr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9.96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0707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TNBC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9.64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0.009</a:t>
                      </a: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*</a:t>
                      </a:r>
                      <a:endParaRPr lang="en-US" sz="1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10.27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0.456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809257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indent="304800"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TNBC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 algn="ctr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193278"/>
                  </a:ext>
                </a:extLst>
              </a:tr>
              <a:tr h="261609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Pathological response 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GB" altLang="zh-CN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9.18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0.100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GB" altLang="zh-CN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9.80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GB" altLang="zh-CN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0.592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6573722"/>
                  </a:ext>
                </a:extLst>
              </a:tr>
              <a:tr h="261609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GB" altLang="zh-CN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11.77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GB" altLang="zh-CN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10.73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892975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Ki67≥20%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11.23</a:t>
                      </a:r>
                      <a:endParaRPr lang="zh-CN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0.016</a:t>
                      </a: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*</a:t>
                      </a:r>
                      <a:endParaRPr lang="en-US" sz="1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10.93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0.004*</a:t>
                      </a: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1695128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indent="304800" algn="r"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&lt;20%</a:t>
                      </a:r>
                      <a:endParaRPr lang="zh-CN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7.07</a:t>
                      </a:r>
                      <a:endParaRPr lang="zh-CN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 algn="ctr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5.69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 algn="ctr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6179344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Tumor stage&gt;2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0.0004*</a:t>
                      </a: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11.14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0.338</a:t>
                      </a: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338055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indent="381000" algn="r">
                        <a:lnSpc>
                          <a:spcPct val="200000"/>
                        </a:lnSpc>
                      </a:pPr>
                      <a:r>
                        <a:rPr lang="en-US" altLang="zh-CN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</a:t>
                      </a:r>
                      <a:r>
                        <a:rPr lang="zh-CN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</a:t>
                      </a: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11.345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 algn="ctr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9.39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 algn="ctr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221019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4511F01B-4F88-B67A-E2B7-BB11A9674845}"/>
              </a:ext>
            </a:extLst>
          </p:cNvPr>
          <p:cNvSpPr txBox="1"/>
          <p:nvPr/>
        </p:nvSpPr>
        <p:spPr>
          <a:xfrm>
            <a:off x="693887" y="2167140"/>
            <a:ext cx="5531507" cy="248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016" b="1" kern="0" dirty="0">
                <a:latin typeface="Arial" panose="020B0604020202020204" pitchFamily="34" charset="0"/>
                <a:ea typeface="宋体" panose="02010600030101010101" pitchFamily="2" charset="-122"/>
              </a:rPr>
              <a:t>Table 3. Clinicopathological features and association with the status of DRP1</a:t>
            </a:r>
            <a:endParaRPr lang="zh-CN" altLang="en-US" sz="1016" dirty="0"/>
          </a:p>
        </p:txBody>
      </p:sp>
    </p:spTree>
    <p:extLst>
      <p:ext uri="{BB962C8B-B14F-4D97-AF65-F5344CB8AC3E}">
        <p14:creationId xmlns:p14="http://schemas.microsoft.com/office/powerpoint/2010/main" val="540404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18577F32-A08B-29E9-D11D-76DA1F1FE66F}"/>
              </a:ext>
            </a:extLst>
          </p:cNvPr>
          <p:cNvGraphicFramePr>
            <a:graphicFrameLocks noGrp="1"/>
          </p:cNvGraphicFramePr>
          <p:nvPr/>
        </p:nvGraphicFramePr>
        <p:xfrm>
          <a:off x="804871" y="1071251"/>
          <a:ext cx="5393826" cy="2372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1986">
                  <a:extLst>
                    <a:ext uri="{9D8B030D-6E8A-4147-A177-3AD203B41FA5}">
                      <a16:colId xmlns:a16="http://schemas.microsoft.com/office/drawing/2014/main" val="3944202776"/>
                    </a:ext>
                  </a:extLst>
                </a:gridCol>
                <a:gridCol w="1042429">
                  <a:extLst>
                    <a:ext uri="{9D8B030D-6E8A-4147-A177-3AD203B41FA5}">
                      <a16:colId xmlns:a16="http://schemas.microsoft.com/office/drawing/2014/main" val="44521454"/>
                    </a:ext>
                  </a:extLst>
                </a:gridCol>
                <a:gridCol w="683162">
                  <a:extLst>
                    <a:ext uri="{9D8B030D-6E8A-4147-A177-3AD203B41FA5}">
                      <a16:colId xmlns:a16="http://schemas.microsoft.com/office/drawing/2014/main" val="1885847122"/>
                    </a:ext>
                  </a:extLst>
                </a:gridCol>
                <a:gridCol w="1207914">
                  <a:extLst>
                    <a:ext uri="{9D8B030D-6E8A-4147-A177-3AD203B41FA5}">
                      <a16:colId xmlns:a16="http://schemas.microsoft.com/office/drawing/2014/main" val="1841914490"/>
                    </a:ext>
                  </a:extLst>
                </a:gridCol>
                <a:gridCol w="618336">
                  <a:extLst>
                    <a:ext uri="{9D8B030D-6E8A-4147-A177-3AD203B41FA5}">
                      <a16:colId xmlns:a16="http://schemas.microsoft.com/office/drawing/2014/main" val="2796775113"/>
                    </a:ext>
                  </a:extLst>
                </a:gridCol>
              </a:tblGrid>
              <a:tr h="26361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Pre-Parkin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Post-Parkin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126260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Age≥50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0.791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11.38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0.329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375743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indent="228600"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&lt;50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10.90</a:t>
                      </a:r>
                      <a:endParaRPr lang="zh-CN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086593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(-)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12.04</a:t>
                      </a:r>
                      <a:endParaRPr lang="zh-CN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0.014*</a:t>
                      </a: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11.67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0.354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606483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(+)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10.65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562546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Pathological response 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0.795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10.89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0.581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14159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10.20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11.45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629290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Ki67≥20%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11.15</a:t>
                      </a:r>
                      <a:endParaRPr lang="zh-CN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0.005*</a:t>
                      </a: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11.02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0.620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552067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indent="304800"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&lt;20%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7.14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/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10.33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539158"/>
                  </a:ext>
                </a:extLst>
              </a:tr>
            </a:tbl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0770C062-3187-454E-1DB8-13189236E147}"/>
              </a:ext>
            </a:extLst>
          </p:cNvPr>
          <p:cNvSpPr txBox="1"/>
          <p:nvPr/>
        </p:nvSpPr>
        <p:spPr>
          <a:xfrm>
            <a:off x="928254" y="764466"/>
            <a:ext cx="5163661" cy="264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83"/>
              </a:lnSpc>
            </a:pPr>
            <a:r>
              <a:rPr lang="en-US" altLang="zh-CN" sz="1016" b="1" dirty="0">
                <a:latin typeface="Arial" panose="020B0604020202020204" pitchFamily="34" charset="0"/>
                <a:ea typeface="DengXian" panose="02010600030101010101" pitchFamily="2" charset="-122"/>
                <a:cs typeface="宋体" panose="02010600030101010101" pitchFamily="2" charset="-122"/>
              </a:rPr>
              <a:t>Table 4. </a:t>
            </a:r>
            <a:r>
              <a:rPr lang="en-US" altLang="zh-CN" sz="1016" b="1" kern="0" dirty="0">
                <a:latin typeface="Arial" panose="020B0604020202020204" pitchFamily="34" charset="0"/>
                <a:ea typeface="宋体" panose="02010600030101010101" pitchFamily="2" charset="-122"/>
              </a:rPr>
              <a:t>Clinicopathological features and association with the status of Parkin</a:t>
            </a:r>
            <a:endParaRPr lang="zh-CN" altLang="zh-CN" sz="1016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C4A8E6F-5FDB-48F5-B796-BFBABBDC56C0}"/>
              </a:ext>
            </a:extLst>
          </p:cNvPr>
          <p:cNvGraphicFramePr>
            <a:graphicFrameLocks noGrp="1"/>
          </p:cNvGraphicFramePr>
          <p:nvPr/>
        </p:nvGraphicFramePr>
        <p:xfrm>
          <a:off x="804870" y="4834051"/>
          <a:ext cx="5393826" cy="30896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4896">
                  <a:extLst>
                    <a:ext uri="{9D8B030D-6E8A-4147-A177-3AD203B41FA5}">
                      <a16:colId xmlns:a16="http://schemas.microsoft.com/office/drawing/2014/main" val="3354114129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3469549145"/>
                    </a:ext>
                  </a:extLst>
                </a:gridCol>
                <a:gridCol w="975893">
                  <a:extLst>
                    <a:ext uri="{9D8B030D-6E8A-4147-A177-3AD203B41FA5}">
                      <a16:colId xmlns:a16="http://schemas.microsoft.com/office/drawing/2014/main" val="3822078467"/>
                    </a:ext>
                  </a:extLst>
                </a:gridCol>
                <a:gridCol w="1064176">
                  <a:extLst>
                    <a:ext uri="{9D8B030D-6E8A-4147-A177-3AD203B41FA5}">
                      <a16:colId xmlns:a16="http://schemas.microsoft.com/office/drawing/2014/main" val="302324185"/>
                    </a:ext>
                  </a:extLst>
                </a:gridCol>
                <a:gridCol w="1041961">
                  <a:extLst>
                    <a:ext uri="{9D8B030D-6E8A-4147-A177-3AD203B41FA5}">
                      <a16:colId xmlns:a16="http://schemas.microsoft.com/office/drawing/2014/main" val="3802216577"/>
                    </a:ext>
                  </a:extLst>
                </a:gridCol>
              </a:tblGrid>
              <a:tr h="273722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Pre-p62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Post-p62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729901"/>
                  </a:ext>
                </a:extLst>
              </a:tr>
              <a:tr h="27372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Age≥50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13.64</a:t>
                      </a:r>
                      <a:endParaRPr lang="zh-CN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0.558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12.19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0.641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075250"/>
                  </a:ext>
                </a:extLst>
              </a:tr>
              <a:tr h="273722">
                <a:tc>
                  <a:txBody>
                    <a:bodyPr/>
                    <a:lstStyle/>
                    <a:p>
                      <a:pPr indent="228600"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&lt;50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12.83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351499"/>
                  </a:ext>
                </a:extLst>
              </a:tr>
              <a:tr h="27372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(-)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0.134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12.81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0.634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107585"/>
                  </a:ext>
                </a:extLst>
              </a:tr>
              <a:tr h="27372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(+)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12.82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12.16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829683"/>
                  </a:ext>
                </a:extLst>
              </a:tr>
              <a:tr h="364524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Pathological response 1</a:t>
                      </a:r>
                      <a:endParaRPr lang="zh-CN" altLang="ja-JP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13.69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0.055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13.64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0.005*</a:t>
                      </a:r>
                      <a:endParaRPr lang="zh-CN" sz="1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9921"/>
                  </a:ext>
                </a:extLst>
              </a:tr>
              <a:tr h="261609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2</a:t>
                      </a:r>
                      <a:endParaRPr lang="zh-CN" altLang="ja-JP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12.48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9.62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27417852"/>
                  </a:ext>
                </a:extLst>
              </a:tr>
              <a:tr h="27372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Ki67≥20%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14.11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0.003*</a:t>
                      </a:r>
                      <a:endParaRPr lang="zh-CN" sz="1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0.819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4930630"/>
                  </a:ext>
                </a:extLst>
              </a:tr>
              <a:tr h="273722">
                <a:tc>
                  <a:txBody>
                    <a:bodyPr/>
                    <a:lstStyle/>
                    <a:p>
                      <a:pPr indent="304800"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&lt;20%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10.29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indent="152400"/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12.18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418938"/>
                  </a:ext>
                </a:extLst>
              </a:tr>
              <a:tr h="27372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pN0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15.40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0.010*</a:t>
                      </a: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14.60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0.101</a:t>
                      </a: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100642"/>
                  </a:ext>
                </a:extLst>
              </a:tr>
              <a:tr h="273722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N+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12.37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r>
                        <a:rPr lang="zh-CN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10.37</a:t>
                      </a:r>
                      <a:endParaRPr lang="zh-CN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0" marR="2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r>
                        <a:rPr lang="zh-CN" sz="18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endParaRPr lang="zh-CN" sz="1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50914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DFDA5E0E-4CAC-2976-29AB-B9F05FB87ADC}"/>
              </a:ext>
            </a:extLst>
          </p:cNvPr>
          <p:cNvSpPr txBox="1"/>
          <p:nvPr/>
        </p:nvSpPr>
        <p:spPr>
          <a:xfrm>
            <a:off x="804871" y="3946731"/>
            <a:ext cx="5393826" cy="264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83"/>
              </a:lnSpc>
            </a:pPr>
            <a:r>
              <a:rPr lang="en-US" altLang="zh-CN" sz="1016" b="1" dirty="0">
                <a:latin typeface="Arial" panose="020B0604020202020204" pitchFamily="34" charset="0"/>
                <a:ea typeface="DengXian" panose="02010600030101010101" pitchFamily="2" charset="-122"/>
                <a:cs typeface="宋体" panose="02010600030101010101" pitchFamily="2" charset="-122"/>
              </a:rPr>
              <a:t>Table 5. </a:t>
            </a:r>
            <a:r>
              <a:rPr lang="en-US" altLang="zh-CN" sz="1016" b="1" kern="0" dirty="0">
                <a:latin typeface="Arial" panose="020B0604020202020204" pitchFamily="34" charset="0"/>
                <a:ea typeface="宋体" panose="02010600030101010101" pitchFamily="2" charset="-122"/>
              </a:rPr>
              <a:t>Clinicopathological features and association with the status of p62</a:t>
            </a:r>
            <a:endParaRPr lang="zh-CN" altLang="zh-CN" sz="1016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6621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511</Words>
  <Application>Microsoft Macintosh PowerPoint</Application>
  <PresentationFormat>ワイド画面</PresentationFormat>
  <Paragraphs>301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宋体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成美 原田</dc:creator>
  <cp:lastModifiedBy>成美 原田</cp:lastModifiedBy>
  <cp:revision>1</cp:revision>
  <dcterms:created xsi:type="dcterms:W3CDTF">2023-04-11T12:13:03Z</dcterms:created>
  <dcterms:modified xsi:type="dcterms:W3CDTF">2023-04-11T12:13:35Z</dcterms:modified>
</cp:coreProperties>
</file>