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2"/>
  </p:notesMasterIdLst>
  <p:sldIdLst>
    <p:sldId id="275" r:id="rId2"/>
    <p:sldId id="276" r:id="rId3"/>
    <p:sldId id="277" r:id="rId4"/>
    <p:sldId id="278" r:id="rId5"/>
    <p:sldId id="269" r:id="rId6"/>
    <p:sldId id="283" r:id="rId7"/>
    <p:sldId id="274" r:id="rId8"/>
    <p:sldId id="282" r:id="rId9"/>
    <p:sldId id="280" r:id="rId10"/>
    <p:sldId id="281" r:id="rId11"/>
  </p:sldIdLst>
  <p:sldSz cx="6858000" cy="99028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721" autoAdjust="0"/>
    <p:restoredTop sz="96405"/>
  </p:normalViewPr>
  <p:slideViewPr>
    <p:cSldViewPr snapToGrid="0">
      <p:cViewPr varScale="1">
        <p:scale>
          <a:sx n="79" d="100"/>
          <a:sy n="79" d="100"/>
        </p:scale>
        <p:origin x="29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engclab\LAB_MEMBER_CENTRAL\Rose%20shinchung%20Kang\iPSCs\manuscript\Quantification%20\Excel%20data\FB%20early%20WB%20GSK3B%20pAKT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engclab\LAB_MEMBER_CENTRAL\Rose%20shinchung%20Kang\iPSCs\manuscript\Quantification%20\Excel%20data\fig%205%20wb%20pten%20Circularit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Volumes\engclab\LAB_MEMBER_CENTRAL\Rose%20shinchung%20Kang\iPSCs\manuscript\Quantification%20\Excel%20data\fig%205%20wb%20pten%20Circularit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81738341454984"/>
          <c:y val="7.7169597406615414E-2"/>
          <c:w val="0.65047849524059964"/>
          <c:h val="0.52766737675524122"/>
        </c:manualLayout>
      </c:layout>
      <c:lineChart>
        <c:grouping val="standard"/>
        <c:varyColors val="0"/>
        <c:ser>
          <c:idx val="0"/>
          <c:order val="0"/>
          <c:tx>
            <c:strRef>
              <c:f>gsk3b!$L$58</c:f>
              <c:strCache>
                <c:ptCount val="1"/>
                <c:pt idx="0">
                  <c:v>WT/WT</c:v>
                </c:pt>
              </c:strCache>
            </c:strRef>
          </c:tx>
          <c:spPr>
            <a:ln w="158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gsk3b!$M$57:$Q$57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gsk3b!$M$58:$Q$58</c:f>
              <c:numCache>
                <c:formatCode>General</c:formatCode>
                <c:ptCount val="5"/>
                <c:pt idx="0">
                  <c:v>0.73662335395739575</c:v>
                </c:pt>
                <c:pt idx="1">
                  <c:v>1.0013094344840352</c:v>
                </c:pt>
                <c:pt idx="2">
                  <c:v>0.46408434060439235</c:v>
                </c:pt>
                <c:pt idx="3">
                  <c:v>0.34123687090272853</c:v>
                </c:pt>
                <c:pt idx="4">
                  <c:v>0.46750282891205353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B39E-C940-8888-19C0A9F510F0}"/>
            </c:ext>
          </c:extLst>
        </c:ser>
        <c:ser>
          <c:idx val="1"/>
          <c:order val="1"/>
          <c:tx>
            <c:strRef>
              <c:f>gsk3b!$L$59</c:f>
              <c:strCache>
                <c:ptCount val="1"/>
                <c:pt idx="0">
                  <c:v>GD/WT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gsk3b!$M$57:$Q$57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gsk3b!$M$59:$Q$59</c:f>
              <c:numCache>
                <c:formatCode>General</c:formatCode>
                <c:ptCount val="5"/>
                <c:pt idx="0">
                  <c:v>1.4670508909101225</c:v>
                </c:pt>
                <c:pt idx="1">
                  <c:v>1.3342432833335025</c:v>
                </c:pt>
                <c:pt idx="2">
                  <c:v>1.3613528393174841</c:v>
                </c:pt>
                <c:pt idx="3">
                  <c:v>1.9147624183393197</c:v>
                </c:pt>
                <c:pt idx="4">
                  <c:v>1.46794840460946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B39E-C940-8888-19C0A9F510F0}"/>
            </c:ext>
          </c:extLst>
        </c:ser>
        <c:ser>
          <c:idx val="2"/>
          <c:order val="2"/>
          <c:tx>
            <c:strRef>
              <c:f>gsk3b!$L$60</c:f>
              <c:strCache>
                <c:ptCount val="1"/>
                <c:pt idx="0">
                  <c:v>MR/WT</c:v>
                </c:pt>
              </c:strCache>
            </c:strRef>
          </c:tx>
          <c:spPr>
            <a:ln w="158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gsk3b!$M$57:$Q$57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gsk3b!$M$60:$Q$60</c:f>
              <c:numCache>
                <c:formatCode>General</c:formatCode>
                <c:ptCount val="5"/>
                <c:pt idx="0">
                  <c:v>1.052453001035488</c:v>
                </c:pt>
                <c:pt idx="1">
                  <c:v>0.32598424817202232</c:v>
                </c:pt>
                <c:pt idx="2">
                  <c:v>0.14262914068587901</c:v>
                </c:pt>
                <c:pt idx="3">
                  <c:v>0.39351850469321398</c:v>
                </c:pt>
                <c:pt idx="4">
                  <c:v>0.18430565277126246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B39E-C940-8888-19C0A9F510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3817992"/>
        <c:axId val="203818384"/>
      </c:lineChart>
      <c:catAx>
        <c:axId val="203817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818384"/>
        <c:crosses val="autoZero"/>
        <c:auto val="1"/>
        <c:lblAlgn val="ctr"/>
        <c:lblOffset val="100"/>
        <c:noMultiLvlLbl val="0"/>
      </c:catAx>
      <c:valAx>
        <c:axId val="203818384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817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45017159300656873"/>
          <c:y val="0.74758958939596565"/>
          <c:w val="0.45366710074021693"/>
          <c:h val="0.2266872114684959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N-CDH</a:t>
            </a:r>
          </a:p>
        </c:rich>
      </c:tx>
      <c:layout>
        <c:manualLayout>
          <c:xMode val="edge"/>
          <c:yMode val="edge"/>
          <c:x val="0.34495009770551799"/>
          <c:y val="5.151750639043083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7024333569651373"/>
          <c:y val="0.21322268041693504"/>
          <c:w val="0.65718482371700782"/>
          <c:h val="0.3644779549694111"/>
        </c:manualLayout>
      </c:layout>
      <c:lineChart>
        <c:grouping val="standard"/>
        <c:varyColors val="0"/>
        <c:ser>
          <c:idx val="0"/>
          <c:order val="0"/>
          <c:tx>
            <c:strRef>
              <c:f>'ncdh ecdh '!$B$21</c:f>
              <c:strCache>
                <c:ptCount val="1"/>
                <c:pt idx="0">
                  <c:v>WT/WT</c:v>
                </c:pt>
              </c:strCache>
            </c:strRef>
          </c:tx>
          <c:spPr>
            <a:ln w="158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'ncdh ecdh '!$C$20:$G$20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'ncdh ecdh '!$C$21:$G$21</c:f>
              <c:numCache>
                <c:formatCode>General</c:formatCode>
                <c:ptCount val="5"/>
                <c:pt idx="0">
                  <c:v>3.5747035890020921E-2</c:v>
                </c:pt>
                <c:pt idx="1">
                  <c:v>0.61705887386545466</c:v>
                </c:pt>
                <c:pt idx="2">
                  <c:v>0.97047318057172272</c:v>
                </c:pt>
                <c:pt idx="3">
                  <c:v>0.50893850240805893</c:v>
                </c:pt>
                <c:pt idx="4">
                  <c:v>0.39623387741536303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CC26-1048-BFFB-FE3B5DEA3F5A}"/>
            </c:ext>
          </c:extLst>
        </c:ser>
        <c:ser>
          <c:idx val="1"/>
          <c:order val="1"/>
          <c:tx>
            <c:strRef>
              <c:f>'ncdh ecdh '!$B$22</c:f>
              <c:strCache>
                <c:ptCount val="1"/>
                <c:pt idx="0">
                  <c:v>GD/WT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'ncdh ecdh '!$C$20:$G$20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'ncdh ecdh '!$C$22:$G$22</c:f>
              <c:numCache>
                <c:formatCode>General</c:formatCode>
                <c:ptCount val="5"/>
                <c:pt idx="0">
                  <c:v>2.150152704487265E-2</c:v>
                </c:pt>
                <c:pt idx="1">
                  <c:v>3.3439443398621677E-2</c:v>
                </c:pt>
                <c:pt idx="2">
                  <c:v>0.44036635083208853</c:v>
                </c:pt>
                <c:pt idx="3">
                  <c:v>0.15587941106461692</c:v>
                </c:pt>
                <c:pt idx="4">
                  <c:v>7.9311528274284504E-2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CC26-1048-BFFB-FE3B5DEA3F5A}"/>
            </c:ext>
          </c:extLst>
        </c:ser>
        <c:ser>
          <c:idx val="2"/>
          <c:order val="2"/>
          <c:tx>
            <c:strRef>
              <c:f>'ncdh ecdh '!$B$23</c:f>
              <c:strCache>
                <c:ptCount val="1"/>
                <c:pt idx="0">
                  <c:v>MR/WT</c:v>
                </c:pt>
              </c:strCache>
            </c:strRef>
          </c:tx>
          <c:spPr>
            <a:ln w="158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'ncdh ecdh '!$C$20:$G$20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'ncdh ecdh '!$C$23:$G$23</c:f>
              <c:numCache>
                <c:formatCode>General</c:formatCode>
                <c:ptCount val="5"/>
                <c:pt idx="0">
                  <c:v>5.2520349759034857E-2</c:v>
                </c:pt>
                <c:pt idx="1">
                  <c:v>0.44748015166582167</c:v>
                </c:pt>
                <c:pt idx="2">
                  <c:v>0.93675324055180231</c:v>
                </c:pt>
                <c:pt idx="3">
                  <c:v>1.3337064932382006</c:v>
                </c:pt>
                <c:pt idx="4">
                  <c:v>0.48423232132539756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CC26-1048-BFFB-FE3B5DEA3F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4055520"/>
        <c:axId val="204054736"/>
      </c:lineChart>
      <c:catAx>
        <c:axId val="20405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54736"/>
        <c:crosses val="autoZero"/>
        <c:auto val="1"/>
        <c:lblAlgn val="ctr"/>
        <c:lblOffset val="100"/>
        <c:noMultiLvlLbl val="0"/>
      </c:catAx>
      <c:valAx>
        <c:axId val="204054736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55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091096560629054"/>
          <c:y val="0.70454371284581452"/>
          <c:w val="0.49907566400426995"/>
          <c:h val="0.2954562871541854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E-CDH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3289304497141272"/>
          <c:y val="0.14294678964878377"/>
          <c:w val="0.70278055578768039"/>
          <c:h val="0.42520137325603796"/>
        </c:manualLayout>
      </c:layout>
      <c:lineChart>
        <c:grouping val="standard"/>
        <c:varyColors val="0"/>
        <c:ser>
          <c:idx val="0"/>
          <c:order val="0"/>
          <c:tx>
            <c:strRef>
              <c:f>'ncdh ecdh '!$B$27</c:f>
              <c:strCache>
                <c:ptCount val="1"/>
                <c:pt idx="0">
                  <c:v>WT/WT</c:v>
                </c:pt>
              </c:strCache>
            </c:strRef>
          </c:tx>
          <c:spPr>
            <a:ln w="15875" cap="rnd">
              <a:solidFill>
                <a:schemeClr val="tx1"/>
              </a:solidFill>
              <a:round/>
            </a:ln>
            <a:effectLst/>
          </c:spPr>
          <c:marker>
            <c:symbol val="none"/>
          </c:marker>
          <c:cat>
            <c:numRef>
              <c:f>'ncdh ecdh '!$C$26:$G$26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'ncdh ecdh '!$C$27:$G$27</c:f>
              <c:numCache>
                <c:formatCode>General</c:formatCode>
                <c:ptCount val="5"/>
                <c:pt idx="0">
                  <c:v>1.0191999093189783</c:v>
                </c:pt>
                <c:pt idx="1">
                  <c:v>0.32123112889307115</c:v>
                </c:pt>
                <c:pt idx="2">
                  <c:v>0.11347228252706108</c:v>
                </c:pt>
                <c:pt idx="3">
                  <c:v>0.10513611008244658</c:v>
                </c:pt>
                <c:pt idx="4">
                  <c:v>4.2724824290874243E-2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5809-0E40-95F6-44AFFF7EC8CF}"/>
            </c:ext>
          </c:extLst>
        </c:ser>
        <c:ser>
          <c:idx val="1"/>
          <c:order val="1"/>
          <c:tx>
            <c:strRef>
              <c:f>'ncdh ecdh '!$B$28</c:f>
              <c:strCache>
                <c:ptCount val="1"/>
                <c:pt idx="0">
                  <c:v>GD/WT</c:v>
                </c:pt>
              </c:strCache>
            </c:strRef>
          </c:tx>
          <c:spPr>
            <a:ln w="15875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cat>
            <c:numRef>
              <c:f>'ncdh ecdh '!$C$26:$G$26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'ncdh ecdh '!$C$28:$G$28</c:f>
              <c:numCache>
                <c:formatCode>General</c:formatCode>
                <c:ptCount val="5"/>
                <c:pt idx="0">
                  <c:v>1.1358551150219571</c:v>
                </c:pt>
                <c:pt idx="1">
                  <c:v>1.318332468608542</c:v>
                </c:pt>
                <c:pt idx="2">
                  <c:v>2.1812448688209551</c:v>
                </c:pt>
                <c:pt idx="3">
                  <c:v>1.66360977346248</c:v>
                </c:pt>
                <c:pt idx="4">
                  <c:v>0.77353385305538624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5809-0E40-95F6-44AFFF7EC8CF}"/>
            </c:ext>
          </c:extLst>
        </c:ser>
        <c:ser>
          <c:idx val="2"/>
          <c:order val="2"/>
          <c:tx>
            <c:strRef>
              <c:f>'ncdh ecdh '!$B$29</c:f>
              <c:strCache>
                <c:ptCount val="1"/>
                <c:pt idx="0">
                  <c:v>MR/WT</c:v>
                </c:pt>
              </c:strCache>
            </c:strRef>
          </c:tx>
          <c:spPr>
            <a:ln w="15875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cat>
            <c:numRef>
              <c:f>'ncdh ecdh '!$C$26:$G$26</c:f>
              <c:numCache>
                <c:formatCode>General</c:formatCode>
                <c:ptCount val="5"/>
                <c:pt idx="0">
                  <c:v>0</c:v>
                </c:pt>
                <c:pt idx="1">
                  <c:v>3</c:v>
                </c:pt>
                <c:pt idx="2">
                  <c:v>5</c:v>
                </c:pt>
                <c:pt idx="3">
                  <c:v>6</c:v>
                </c:pt>
                <c:pt idx="4">
                  <c:v>7</c:v>
                </c:pt>
              </c:numCache>
            </c:numRef>
          </c:cat>
          <c:val>
            <c:numRef>
              <c:f>'ncdh ecdh '!$C$29:$G$29</c:f>
              <c:numCache>
                <c:formatCode>General</c:formatCode>
                <c:ptCount val="5"/>
                <c:pt idx="0">
                  <c:v>2.2624966450134245</c:v>
                </c:pt>
                <c:pt idx="1">
                  <c:v>1.9805342250314648</c:v>
                </c:pt>
                <c:pt idx="2">
                  <c:v>0.35332804234191101</c:v>
                </c:pt>
                <c:pt idx="3">
                  <c:v>0.35562823653289083</c:v>
                </c:pt>
                <c:pt idx="4">
                  <c:v>4.8195209830786678E-2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5809-0E40-95F6-44AFFF7EC8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4053168"/>
        <c:axId val="204055912"/>
      </c:lineChart>
      <c:catAx>
        <c:axId val="2040531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55912"/>
        <c:crosses val="autoZero"/>
        <c:auto val="1"/>
        <c:lblAlgn val="ctr"/>
        <c:lblOffset val="100"/>
        <c:noMultiLvlLbl val="0"/>
      </c:catAx>
      <c:valAx>
        <c:axId val="204055912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053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667629909776828"/>
          <c:y val="0.73118247438425932"/>
          <c:w val="0.62232046343495007"/>
          <c:h val="0.268817525615740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95000"/>
                  <a:lumOff val="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0.10239</cdr:y>
    </cdr:from>
    <cdr:to>
      <cdr:x>0.10724</cdr:x>
      <cdr:y>0.52708</cdr:y>
    </cdr:to>
    <cdr:sp macro="" textlink="">
      <cdr:nvSpPr>
        <cdr:cNvPr id="2" name="TextBox 6">
          <a:extLst xmlns:a="http://schemas.openxmlformats.org/drawingml/2006/main">
            <a:ext uri="{FF2B5EF4-FFF2-40B4-BE49-F238E27FC236}">
              <a16:creationId xmlns:a16="http://schemas.microsoft.com/office/drawing/2014/main" xmlns="" id="{4B8A08ED-447E-D22D-F5EE-27F241115F7E}"/>
            </a:ext>
          </a:extLst>
        </cdr:cNvPr>
        <cdr:cNvSpPr txBox="1"/>
      </cdr:nvSpPr>
      <cdr:spPr>
        <a:xfrm xmlns:a="http://schemas.openxmlformats.org/drawingml/2006/main" rot="16200000">
          <a:off x="-311624" y="506145"/>
          <a:ext cx="838691" cy="2308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900" dirty="0">
              <a:latin typeface="Arial" panose="020B0604020202020204" pitchFamily="34" charset="0"/>
              <a:cs typeface="Arial" panose="020B0604020202020204" pitchFamily="34" charset="0"/>
            </a:rPr>
            <a:t>Arbitrary unit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76F50B-91E2-AA48-8165-621473DE7F7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7D2098-41E9-A744-9DB0-EA21994D73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793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7D2098-41E9-A744-9DB0-EA21994D73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315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0671"/>
            <a:ext cx="5829300" cy="344765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1276"/>
            <a:ext cx="5143500" cy="2390890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879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482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234"/>
            <a:ext cx="1478756" cy="83921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234"/>
            <a:ext cx="4350544" cy="83921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48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857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8832"/>
            <a:ext cx="5915025" cy="411929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7102"/>
            <a:ext cx="5915025" cy="216624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169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6169"/>
            <a:ext cx="2914650" cy="62832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6169"/>
            <a:ext cx="2914650" cy="62832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912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236"/>
            <a:ext cx="5915025" cy="19140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7568"/>
            <a:ext cx="2901255" cy="118971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7282"/>
            <a:ext cx="2901255" cy="53204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7568"/>
            <a:ext cx="2915543" cy="118971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7282"/>
            <a:ext cx="2915543" cy="532047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5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672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006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188"/>
            <a:ext cx="2211884" cy="231065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5826"/>
            <a:ext cx="3471863" cy="703742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0848"/>
            <a:ext cx="2211884" cy="550386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64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188"/>
            <a:ext cx="2211884" cy="2310659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5826"/>
            <a:ext cx="3471863" cy="703742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0848"/>
            <a:ext cx="2211884" cy="5503862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722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236"/>
            <a:ext cx="5915025" cy="1914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6169"/>
            <a:ext cx="5915025" cy="62832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78454"/>
            <a:ext cx="1543050" cy="52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85F2AF-F600-D047-8A52-D3168D2E7B5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78454"/>
            <a:ext cx="2314575" cy="52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78454"/>
            <a:ext cx="1543050" cy="5272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FE22FC-6743-1A4B-9519-9FC6A974F3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47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1.xml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CE6F362-772B-13E2-3177-159EC65CBCA2}"/>
              </a:ext>
            </a:extLst>
          </p:cNvPr>
          <p:cNvSpPr txBox="1"/>
          <p:nvPr/>
        </p:nvSpPr>
        <p:spPr>
          <a:xfrm>
            <a:off x="229693" y="262055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Figure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34889B4-E898-5047-820B-6242BFF5A5A5}"/>
              </a:ext>
            </a:extLst>
          </p:cNvPr>
          <p:cNvSpPr txBox="1"/>
          <p:nvPr/>
        </p:nvSpPr>
        <p:spPr>
          <a:xfrm>
            <a:off x="516395" y="929051"/>
            <a:ext cx="19447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     </a:t>
            </a:r>
            <a:r>
              <a:rPr lang="en-US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ZO-1                     </a:t>
            </a:r>
            <a:r>
              <a:rPr lang="en-US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𝛃-CATENIN  </a:t>
            </a:r>
            <a:endParaRPr lang="en-US" sz="9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1FAE492-54E9-D470-43DA-4DD74ED31550}"/>
              </a:ext>
            </a:extLst>
          </p:cNvPr>
          <p:cNvSpPr txBox="1"/>
          <p:nvPr/>
        </p:nvSpPr>
        <p:spPr>
          <a:xfrm>
            <a:off x="2354423" y="944842"/>
            <a:ext cx="15408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FF0000"/>
                </a:solidFill>
              </a:rPr>
              <a:t>     </a:t>
            </a:r>
            <a:r>
              <a:rPr lang="en-US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ZO-1 </a:t>
            </a:r>
            <a:r>
              <a:rPr lang="en-US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𝛃-CATENIN </a:t>
            </a:r>
            <a:r>
              <a:rPr lang="en-US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6131AB48-B1AB-CAD8-8615-8E064124EC45}"/>
              </a:ext>
            </a:extLst>
          </p:cNvPr>
          <p:cNvSpPr txBox="1"/>
          <p:nvPr/>
        </p:nvSpPr>
        <p:spPr>
          <a:xfrm rot="16200000">
            <a:off x="-860890" y="2373810"/>
            <a:ext cx="277191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r>
              <a:rPr lang="en-US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M134R/WT      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r>
              <a:rPr lang="en-US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G132D/WT       </a:t>
            </a:r>
            <a:r>
              <a:rPr lang="en-US" sz="1000" i="1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r>
              <a:rPr lang="en-US" sz="10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WT/WT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37098850-A2F7-48FD-32D6-026049351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805" y="1152637"/>
            <a:ext cx="914400" cy="91440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FC45C704-2F86-8F6F-C528-CADBA1B8E6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76625" y="2088195"/>
            <a:ext cx="914400" cy="9144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3E90861C-E7D1-57F1-A8CC-30AAC74DC0F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732" y="2089320"/>
            <a:ext cx="914400" cy="914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62EC993D-B851-CF9E-C497-D4DC07DC9A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7715" y="3023140"/>
            <a:ext cx="914400" cy="9144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xmlns="" id="{4BCFE5E3-C286-9070-FCE9-7B0582B04A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8732" y="3025394"/>
            <a:ext cx="914400" cy="9144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DC12B31B-0FD7-F22D-55E5-B7685D4CAE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8732" y="1155047"/>
            <a:ext cx="914400" cy="9144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xmlns="" id="{51DB3DD9-03B6-F6A2-3BF4-35961010201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17237" y="2090833"/>
            <a:ext cx="911762" cy="91176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xmlns="" id="{4A5268DB-891D-C611-A00F-FE466A10996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14599" y="3023140"/>
            <a:ext cx="914400" cy="914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A66F5C8-D2A5-95A9-1947-1A299E0C16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14599" y="1152637"/>
            <a:ext cx="914400" cy="914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81088" y="4179845"/>
            <a:ext cx="5891763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Supplementary Figure 1.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VZ-like lumen morphology, co-expressing of ZO-1 and β-Catenin in the lumen surface.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IF staining of ZO-1 and β-Catenin in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WT/WT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G132ED/WT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, and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M134R/WT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organoids at day 7, related to Fig 4a.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Scale bars indicate 50 µm.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454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xmlns="" id="{975D5F23-479D-6D97-94CC-CD412CFFCA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088322"/>
              </p:ext>
            </p:extLst>
          </p:nvPr>
        </p:nvGraphicFramePr>
        <p:xfrm>
          <a:off x="253218" y="872172"/>
          <a:ext cx="6428935" cy="7888438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128911">
                  <a:extLst>
                    <a:ext uri="{9D8B030D-6E8A-4147-A177-3AD203B41FA5}">
                      <a16:colId xmlns:a16="http://schemas.microsoft.com/office/drawing/2014/main" xmlns="" val="1222549454"/>
                    </a:ext>
                  </a:extLst>
                </a:gridCol>
                <a:gridCol w="2150012">
                  <a:extLst>
                    <a:ext uri="{9D8B030D-6E8A-4147-A177-3AD203B41FA5}">
                      <a16:colId xmlns:a16="http://schemas.microsoft.com/office/drawing/2014/main" xmlns="" val="1894634214"/>
                    </a:ext>
                  </a:extLst>
                </a:gridCol>
                <a:gridCol w="2150012">
                  <a:extLst>
                    <a:ext uri="{9D8B030D-6E8A-4147-A177-3AD203B41FA5}">
                      <a16:colId xmlns:a16="http://schemas.microsoft.com/office/drawing/2014/main" xmlns="" val="1450278647"/>
                    </a:ext>
                  </a:extLst>
                </a:gridCol>
              </a:tblGrid>
              <a:tr h="37157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Antibodies</a:t>
                      </a:r>
                    </a:p>
                  </a:txBody>
                  <a:tcPr marL="54864" marR="54864" marT="27432" marB="27432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Cat. no. </a:t>
                      </a:r>
                    </a:p>
                  </a:txBody>
                  <a:tcPr marL="54864" marR="54864" marT="27432" marB="27432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Vendor </a:t>
                      </a:r>
                    </a:p>
                  </a:txBody>
                  <a:tcPr marL="54864" marR="54864" marT="27432" marB="27432"/>
                </a:tc>
                <a:extLst>
                  <a:ext uri="{0D108BD9-81ED-4DB2-BD59-A6C34878D82A}">
                    <a16:rowId xmlns:a16="http://schemas.microsoft.com/office/drawing/2014/main" xmlns="" val="3653709114"/>
                  </a:ext>
                </a:extLst>
              </a:tr>
              <a:tr h="30565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SOX2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MAB2018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R&amp;D systems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52175191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PAX6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561462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 Biosciences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31231192"/>
                  </a:ext>
                </a:extLst>
              </a:tr>
              <a:tr h="32173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NESTIN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656802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Biolegend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9577291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TUJ1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801201 , 802001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Biolegend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989657073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TBR1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ab31940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Abcam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77166752"/>
                  </a:ext>
                </a:extLst>
              </a:tr>
              <a:tr h="321734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CTIP2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ab18465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Abcam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21402675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SATB2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ab51502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Abcam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06530896"/>
                  </a:ext>
                </a:extLst>
              </a:tr>
              <a:tr h="31326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PTEN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ABM-2052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Cascade Bioscience Inc.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49684445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pVIMENTIN (Ser 56)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7391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Signaling Technology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847266927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AKT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9272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Signaling Technology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14435895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pAKT</a:t>
                      </a:r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S473 (D9E)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4060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Signaling Technology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88287329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E-CADHERIN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4065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Signaling Technology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520952553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N-CADHERIN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13116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Signaling Technology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68721816"/>
                  </a:ext>
                </a:extLst>
              </a:tr>
              <a:tr h="33020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𝛃 CATENIN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c19220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BD Biosciences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97486754"/>
                  </a:ext>
                </a:extLst>
              </a:tr>
              <a:tr h="33866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LAMININ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SAB4200719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MilliporeSigma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22659886"/>
                  </a:ext>
                </a:extLst>
              </a:tr>
              <a:tr h="30045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ZO-1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PA5-28858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Invitrogen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Scientific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58274547"/>
                  </a:ext>
                </a:extLst>
              </a:tr>
              <a:tr h="37157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𝛃 ACTIN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AM4302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Invitrogen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Scientific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72425293"/>
                  </a:ext>
                </a:extLst>
              </a:tr>
              <a:tr h="331893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GAPDH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2118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Cell Signaling Technology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78588619"/>
                  </a:ext>
                </a:extLst>
              </a:tr>
              <a:tr h="50391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ALEXA FLUOR® 488, 594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A11006, A11008, A32740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Invitrogen,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Scientific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16883031"/>
                  </a:ext>
                </a:extLst>
              </a:tr>
              <a:tr h="37157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Cy3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712-165-153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Jackson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ImmunoResearch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Laboratories, Inc.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04515247"/>
                  </a:ext>
                </a:extLst>
              </a:tr>
              <a:tr h="37157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Horse radish peroxides anti-Mouse, Rabbit IgG(H+L) 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PRW4021, 4011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Promega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37302934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A955399-E1E5-BA3E-C844-896AE887518A}"/>
              </a:ext>
            </a:extLst>
          </p:cNvPr>
          <p:cNvSpPr txBox="1"/>
          <p:nvPr/>
        </p:nvSpPr>
        <p:spPr>
          <a:xfrm>
            <a:off x="154745" y="267286"/>
            <a:ext cx="37328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Table 3 Antibodies </a:t>
            </a:r>
          </a:p>
        </p:txBody>
      </p:sp>
    </p:spTree>
    <p:extLst>
      <p:ext uri="{BB962C8B-B14F-4D97-AF65-F5344CB8AC3E}">
        <p14:creationId xmlns:p14="http://schemas.microsoft.com/office/powerpoint/2010/main" val="5251913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51712A7-94CA-1861-768C-4D87BBBFF3B8}"/>
              </a:ext>
            </a:extLst>
          </p:cNvPr>
          <p:cNvSpPr txBox="1"/>
          <p:nvPr/>
        </p:nvSpPr>
        <p:spPr>
          <a:xfrm>
            <a:off x="707694" y="1477058"/>
            <a:ext cx="639919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000" dirty="0"/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pGSK3𝛃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GSK3𝛃</a:t>
            </a:r>
          </a:p>
          <a:p>
            <a:endParaRPr 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AF71E62C-038E-B008-7014-4DF19FC4315A}"/>
              </a:ext>
            </a:extLst>
          </p:cNvPr>
          <p:cNvCxnSpPr>
            <a:cxnSpLocks/>
          </p:cNvCxnSpPr>
          <p:nvPr/>
        </p:nvCxnSpPr>
        <p:spPr>
          <a:xfrm>
            <a:off x="1428609" y="1644143"/>
            <a:ext cx="745491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21A15A29-C360-9FA5-BE35-797699706F61}"/>
              </a:ext>
            </a:extLst>
          </p:cNvPr>
          <p:cNvCxnSpPr>
            <a:cxnSpLocks/>
          </p:cNvCxnSpPr>
          <p:nvPr/>
        </p:nvCxnSpPr>
        <p:spPr>
          <a:xfrm>
            <a:off x="3171474" y="1634865"/>
            <a:ext cx="814031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7540F7D-AF13-AF7F-90AC-4EDD97E86EBF}"/>
              </a:ext>
            </a:extLst>
          </p:cNvPr>
          <p:cNvSpPr txBox="1"/>
          <p:nvPr/>
        </p:nvSpPr>
        <p:spPr>
          <a:xfrm>
            <a:off x="789689" y="1364219"/>
            <a:ext cx="35317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     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Day        0   3    5    6    7    0    3     5    6   7     0    3    5    6    7  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738C67E-BF2F-E8E1-2908-CBC65FEAC762}"/>
              </a:ext>
            </a:extLst>
          </p:cNvPr>
          <p:cNvSpPr txBox="1"/>
          <p:nvPr/>
        </p:nvSpPr>
        <p:spPr>
          <a:xfrm>
            <a:off x="1403299" y="1241986"/>
            <a:ext cx="252505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r>
              <a:rPr lang="en-US" sz="8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WT/WT                 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r>
              <a:rPr lang="en-US" sz="8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G132D/WT             </a:t>
            </a:r>
            <a:r>
              <a:rPr lang="en-US" sz="800" i="1" dirty="0">
                <a:latin typeface="Arial" panose="020B0604020202020204" pitchFamily="34" charset="0"/>
                <a:cs typeface="Arial" panose="020B0604020202020204" pitchFamily="34" charset="0"/>
              </a:rPr>
              <a:t>PTEN</a:t>
            </a:r>
            <a:r>
              <a:rPr lang="en-US" sz="800" i="1" baseline="30000" dirty="0">
                <a:latin typeface="Arial" panose="020B0604020202020204" pitchFamily="34" charset="0"/>
                <a:cs typeface="Arial" panose="020B0604020202020204" pitchFamily="34" charset="0"/>
              </a:rPr>
              <a:t>M134R/WT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737439C-7BFF-84AA-72A7-BCC9C1F50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299" y="1709520"/>
            <a:ext cx="2632096" cy="18845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26F2CA46-0C88-9C92-503E-30EE19C1DDC4}"/>
              </a:ext>
            </a:extLst>
          </p:cNvPr>
          <p:cNvCxnSpPr>
            <a:cxnSpLocks/>
          </p:cNvCxnSpPr>
          <p:nvPr/>
        </p:nvCxnSpPr>
        <p:spPr>
          <a:xfrm>
            <a:off x="2268361" y="1634865"/>
            <a:ext cx="837478" cy="0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xmlns="" id="{DFEE00F1-09AC-D540-DB70-4F4996119A06}"/>
              </a:ext>
            </a:extLst>
          </p:cNvPr>
          <p:cNvCxnSpPr>
            <a:endCxn id="9" idx="1"/>
          </p:cNvCxnSpPr>
          <p:nvPr/>
        </p:nvCxnSpPr>
        <p:spPr>
          <a:xfrm>
            <a:off x="1355157" y="1803747"/>
            <a:ext cx="4814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2EE23E97-991E-B237-B4EE-86C32A68D4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4009" y="1916280"/>
            <a:ext cx="2632096" cy="251657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380D05C7-9255-6E4A-FA07-E4CD93DF3B79}"/>
              </a:ext>
            </a:extLst>
          </p:cNvPr>
          <p:cNvSpPr txBox="1"/>
          <p:nvPr/>
        </p:nvSpPr>
        <p:spPr>
          <a:xfrm>
            <a:off x="105170" y="313075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Figure 2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1012AFDD-C513-5D9C-AF7D-3D77C3D020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2057" y="2185408"/>
            <a:ext cx="2632096" cy="190972"/>
          </a:xfrm>
          <a:prstGeom prst="rect">
            <a:avLst/>
          </a:prstGeom>
        </p:spPr>
      </p:pic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9F955EC1-2BC8-7D46-15B8-C1ED9E6946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3879312"/>
              </p:ext>
            </p:extLst>
          </p:nvPr>
        </p:nvGraphicFramePr>
        <p:xfrm>
          <a:off x="4195569" y="940776"/>
          <a:ext cx="2152477" cy="19748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40CF172-6936-A29E-CB72-B83101F280EE}"/>
              </a:ext>
            </a:extLst>
          </p:cNvPr>
          <p:cNvSpPr txBox="1"/>
          <p:nvPr/>
        </p:nvSpPr>
        <p:spPr>
          <a:xfrm>
            <a:off x="4906108" y="932329"/>
            <a:ext cx="94128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 err="1">
                <a:latin typeface="Arial" panose="020B0604020202020204" pitchFamily="34" charset="0"/>
                <a:cs typeface="Arial" panose="020B0604020202020204" pitchFamily="34" charset="0"/>
              </a:rPr>
              <a:t>pGSK</a:t>
            </a:r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𝛃 /GSK𝛃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1C5C77F-EF22-895D-11D8-0FEE7560C15F}"/>
              </a:ext>
            </a:extLst>
          </p:cNvPr>
          <p:cNvSpPr txBox="1"/>
          <p:nvPr/>
        </p:nvSpPr>
        <p:spPr>
          <a:xfrm>
            <a:off x="4301373" y="2147627"/>
            <a:ext cx="41229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56504" y="3210428"/>
            <a:ext cx="579154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Supplementary Figure 2.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change of GSK3 β signaling at the early stage of forebrain organoids, related to Fig 4d.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(a)</a:t>
            </a:r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Representative Western blot for GSK3 β signaling at the early stage of forebrain organoid development.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(b) Quantification Western blots for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pGSK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β;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WT/WT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(WT/WT),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G132D/WT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(GD/WT),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M134R/WT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(MR/WT).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323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F41D7BC-08F7-C7F9-4D99-7260F2A41803}"/>
              </a:ext>
            </a:extLst>
          </p:cNvPr>
          <p:cNvSpPr txBox="1"/>
          <p:nvPr/>
        </p:nvSpPr>
        <p:spPr>
          <a:xfrm>
            <a:off x="123553" y="218964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Figure 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B8A08ED-447E-D22D-F5EE-27F241115F7E}"/>
              </a:ext>
            </a:extLst>
          </p:cNvPr>
          <p:cNvSpPr txBox="1"/>
          <p:nvPr/>
        </p:nvSpPr>
        <p:spPr>
          <a:xfrm rot="16200000">
            <a:off x="618835" y="1375879"/>
            <a:ext cx="8386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latin typeface="Arial" panose="020B0604020202020204" pitchFamily="34" charset="0"/>
                <a:cs typeface="Arial" panose="020B0604020202020204" pitchFamily="34" charset="0"/>
              </a:rPr>
              <a:t>Arbitrary unit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019695F-F24E-5E22-373A-DCDDC5EB8334}"/>
              </a:ext>
            </a:extLst>
          </p:cNvPr>
          <p:cNvSpPr txBox="1"/>
          <p:nvPr/>
        </p:nvSpPr>
        <p:spPr>
          <a:xfrm>
            <a:off x="1110378" y="1965154"/>
            <a:ext cx="3898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xmlns="" id="{B6C0D31E-12C8-4595-EAA0-5C08D39AF6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2870009"/>
              </p:ext>
            </p:extLst>
          </p:nvPr>
        </p:nvGraphicFramePr>
        <p:xfrm>
          <a:off x="2770432" y="927316"/>
          <a:ext cx="1854845" cy="1807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xmlns="" id="{C81BBB67-927E-4AB9-3742-976EECA3D5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19934753"/>
              </p:ext>
            </p:extLst>
          </p:nvPr>
        </p:nvGraphicFramePr>
        <p:xfrm>
          <a:off x="1305303" y="927316"/>
          <a:ext cx="1854845" cy="18070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angle 5"/>
          <p:cNvSpPr/>
          <p:nvPr/>
        </p:nvSpPr>
        <p:spPr>
          <a:xfrm>
            <a:off x="726948" y="2803403"/>
            <a:ext cx="56007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Supplementary Figure 3.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Quantification Western blots for E-CDH and N-CDH during organoid induction at days 0, 3, 5, 6, and 7, related to Fig 4g;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WT/WT</a:t>
            </a:r>
            <a:r>
              <a:rPr lang="en-US" sz="1100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(WT/WT),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G132D/WT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(GD/WT), </a:t>
            </a:r>
            <a:r>
              <a:rPr lang="en-US" sz="1100" i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M134R/WT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(MR/WT).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9882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07A8DCF-6101-98A8-4636-702A2143CB4F}"/>
              </a:ext>
            </a:extLst>
          </p:cNvPr>
          <p:cNvSpPr txBox="1"/>
          <p:nvPr/>
        </p:nvSpPr>
        <p:spPr>
          <a:xfrm>
            <a:off x="250807" y="389087"/>
            <a:ext cx="2646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Figure 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E2FCADF-3D2C-6312-9327-7A4F1BF96DE1}"/>
              </a:ext>
            </a:extLst>
          </p:cNvPr>
          <p:cNvSpPr txBox="1"/>
          <p:nvPr/>
        </p:nvSpPr>
        <p:spPr>
          <a:xfrm>
            <a:off x="414634" y="1314189"/>
            <a:ext cx="181972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Lumen morphology</a:t>
            </a:r>
          </a:p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Radial glial cell alignment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2C5544-6867-538A-6EE6-ACCAFDA86B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1" t="10036" r="28386" b="47595"/>
          <a:stretch/>
        </p:blipFill>
        <p:spPr>
          <a:xfrm>
            <a:off x="2339832" y="895680"/>
            <a:ext cx="1982439" cy="1058541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E92FA84C-F361-2575-922A-8209824EDC3D}"/>
              </a:ext>
            </a:extLst>
          </p:cNvPr>
          <p:cNvCxnSpPr/>
          <p:nvPr/>
        </p:nvCxnSpPr>
        <p:spPr>
          <a:xfrm>
            <a:off x="1814716" y="1413353"/>
            <a:ext cx="756281" cy="1449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xmlns="" id="{08F325A2-B23D-2807-A6B9-89E53337BF89}"/>
              </a:ext>
            </a:extLst>
          </p:cNvPr>
          <p:cNvCxnSpPr/>
          <p:nvPr/>
        </p:nvCxnSpPr>
        <p:spPr>
          <a:xfrm>
            <a:off x="2108667" y="1655201"/>
            <a:ext cx="4623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3D64A32C-FE3E-5B57-5F57-A7CA19A395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0344" y="1047118"/>
            <a:ext cx="514472" cy="87742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B5409F5-94E5-5460-2F6F-0895FA7B55AA}"/>
              </a:ext>
            </a:extLst>
          </p:cNvPr>
          <p:cNvSpPr txBox="1"/>
          <p:nvPr/>
        </p:nvSpPr>
        <p:spPr>
          <a:xfrm rot="10800000" flipV="1">
            <a:off x="4657218" y="591150"/>
            <a:ext cx="936061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pVIM </a:t>
            </a:r>
          </a:p>
          <a:p>
            <a:r>
              <a:rPr lang="en-US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𝛃 –CATENIN </a:t>
            </a:r>
            <a:r>
              <a:rPr lang="en-US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D95D60A-9388-6F95-FFF7-95D84661229A}"/>
              </a:ext>
            </a:extLst>
          </p:cNvPr>
          <p:cNvSpPr txBox="1"/>
          <p:nvPr/>
        </p:nvSpPr>
        <p:spPr>
          <a:xfrm>
            <a:off x="258181" y="216761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6B19FE3-11C9-615B-156C-F289B38C77A2}"/>
              </a:ext>
            </a:extLst>
          </p:cNvPr>
          <p:cNvSpPr txBox="1"/>
          <p:nvPr/>
        </p:nvSpPr>
        <p:spPr>
          <a:xfrm rot="10800000" flipV="1">
            <a:off x="841849" y="2345878"/>
            <a:ext cx="221933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pVIM </a:t>
            </a:r>
            <a:r>
              <a:rPr lang="en-US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𝛃 –CATENIN </a:t>
            </a:r>
            <a:r>
              <a:rPr lang="en-US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CC15CC4-1E50-6549-907E-D1DC327027D5}"/>
              </a:ext>
            </a:extLst>
          </p:cNvPr>
          <p:cNvSpPr txBox="1"/>
          <p:nvPr/>
        </p:nvSpPr>
        <p:spPr>
          <a:xfrm>
            <a:off x="3505871" y="2332892"/>
            <a:ext cx="124906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ZO-1 </a:t>
            </a:r>
            <a:r>
              <a:rPr lang="en-US" sz="9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LAMININ </a:t>
            </a:r>
            <a:r>
              <a:rPr lang="en-US" sz="9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DAPI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49DD2D15-FA92-9AD4-7BF2-47C345794B5B}"/>
              </a:ext>
            </a:extLst>
          </p:cNvPr>
          <p:cNvCxnSpPr>
            <a:cxnSpLocks/>
          </p:cNvCxnSpPr>
          <p:nvPr/>
        </p:nvCxnSpPr>
        <p:spPr>
          <a:xfrm>
            <a:off x="4305346" y="2870452"/>
            <a:ext cx="0" cy="149129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E76E3631-4803-A45C-6B2A-3DAA9BD6F7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148" y="2561605"/>
            <a:ext cx="867879" cy="867879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xmlns="" id="{45A223C5-E55E-6249-118C-CF8905870A01}"/>
              </a:ext>
            </a:extLst>
          </p:cNvPr>
          <p:cNvSpPr/>
          <p:nvPr/>
        </p:nvSpPr>
        <p:spPr>
          <a:xfrm rot="2348358">
            <a:off x="1156820" y="2860954"/>
            <a:ext cx="376190" cy="355633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51411385-9EEB-A098-2F1D-FAD9E8050D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8148" y="3444899"/>
            <a:ext cx="867879" cy="867879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xmlns="" id="{18B1F57C-90F9-EB0B-D36C-067D3050108E}"/>
              </a:ext>
            </a:extLst>
          </p:cNvPr>
          <p:cNvSpPr/>
          <p:nvPr/>
        </p:nvSpPr>
        <p:spPr>
          <a:xfrm rot="2348358">
            <a:off x="1079429" y="3682866"/>
            <a:ext cx="558574" cy="541688"/>
          </a:xfrm>
          <a:prstGeom prst="ellipse">
            <a:avLst/>
          </a:prstGeom>
          <a:noFill/>
          <a:ln>
            <a:solidFill>
              <a:schemeClr val="bg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440840DE-AD51-031E-3D88-D31B1EA5804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2832" y="3454277"/>
            <a:ext cx="868680" cy="86868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06468208-3140-B668-62EF-9C01B193254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42123" y="3446773"/>
            <a:ext cx="867880" cy="86788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1B1B6122-6601-9840-60E2-FE837FC842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2465" y="2554995"/>
            <a:ext cx="867881" cy="86788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6CB04806-B398-746F-A708-4088DC6204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8241" y="2556079"/>
            <a:ext cx="867880" cy="86788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6B1637EF-693F-88FE-49B9-0797051EEA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78954" y="3454277"/>
            <a:ext cx="868680" cy="86868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58A6737A-9697-5EE3-AA15-426C86AE0C1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68008" y="2554996"/>
            <a:ext cx="867880" cy="8678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CB75ED1D-7F6F-7A54-04B8-F830B18153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27333" y="3446773"/>
            <a:ext cx="868680" cy="86868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xmlns="" id="{08FB2D5C-77B9-0363-E318-BE273FFD9D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55054" y="3454713"/>
            <a:ext cx="868680" cy="86868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D0FD3AE2-F2F0-1E1C-8E32-8A760DEAFC1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55054" y="2562000"/>
            <a:ext cx="868680" cy="86868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1986819F-CA7C-0B30-2360-48E5CFEAE7B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94880" y="2555758"/>
            <a:ext cx="868680" cy="86868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2AEFAA0-4B59-9986-778E-44AB2271235D}"/>
              </a:ext>
            </a:extLst>
          </p:cNvPr>
          <p:cNvSpPr txBox="1"/>
          <p:nvPr/>
        </p:nvSpPr>
        <p:spPr>
          <a:xfrm>
            <a:off x="3499479" y="2536735"/>
            <a:ext cx="245932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WT/WT                   GD/WT                   MR/WT  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3A7E9184-3ABA-77F7-F4BE-3381DB1837CC}"/>
              </a:ext>
            </a:extLst>
          </p:cNvPr>
          <p:cNvSpPr txBox="1"/>
          <p:nvPr/>
        </p:nvSpPr>
        <p:spPr>
          <a:xfrm>
            <a:off x="862660" y="2531620"/>
            <a:ext cx="243047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WT/WT                   GD/WT                   MR/WT  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42C79D95-D8A8-9355-7397-3798D8A94E19}"/>
              </a:ext>
            </a:extLst>
          </p:cNvPr>
          <p:cNvSpPr txBox="1"/>
          <p:nvPr/>
        </p:nvSpPr>
        <p:spPr>
          <a:xfrm>
            <a:off x="360308" y="2531620"/>
            <a:ext cx="492443" cy="14619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   +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1EE1C737-5B57-EA6E-A0A8-12A8C9F9B11D}"/>
              </a:ext>
            </a:extLst>
          </p:cNvPr>
          <p:cNvSpPr txBox="1"/>
          <p:nvPr/>
        </p:nvSpPr>
        <p:spPr>
          <a:xfrm>
            <a:off x="266997" y="86245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" name="Rectangle 1"/>
          <p:cNvSpPr/>
          <p:nvPr/>
        </p:nvSpPr>
        <p:spPr>
          <a:xfrm>
            <a:off x="423450" y="4623398"/>
            <a:ext cx="6016107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Supplementary Figure 4.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change of 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lumen morphology and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</a:rPr>
              <a:t>neuroepithelial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cell alignment in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G132D/WT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organoids by AKT signaling inhibition at the early time of formation of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</a:rPr>
              <a:t>corticogenesis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unit.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(a) Illustration showing changes of VZ-like lumen morphology and radial glial cell (red circles) alignment in the presence of AKT inhibitor. Sample image showing radial glial cell alignment (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</a:rPr>
              <a:t>pVIM</a:t>
            </a:r>
            <a:r>
              <a:rPr lang="en-US" sz="1100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+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) in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WT/WT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organoid at day 7 around lumen surface (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β-Catenin).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(b) IF staining of the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</a:rPr>
              <a:t>pVIM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 and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β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–CATENIN, as well as ZO-1 and LAMININ at day 7 with and without AKT inhibitor in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WT/WT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G132ED/WT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, and </a:t>
            </a:r>
            <a:r>
              <a:rPr lang="en-US" sz="1100" i="1" dirty="0">
                <a:latin typeface="Arial" panose="020B0604020202020204" pitchFamily="34" charset="0"/>
                <a:ea typeface="Times New Roman" panose="02020603050405020304" pitchFamily="18" charset="0"/>
              </a:rPr>
              <a:t>PTEN</a:t>
            </a:r>
            <a:r>
              <a:rPr lang="en-US" sz="1100" i="1" baseline="30000" dirty="0">
                <a:latin typeface="Arial" panose="020B0604020202020204" pitchFamily="34" charset="0"/>
                <a:ea typeface="Times New Roman" panose="02020603050405020304" pitchFamily="18" charset="0"/>
              </a:rPr>
              <a:t>M134R/WT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organoids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. Dotted lines indicate the circular luminal shape and alignment of </a:t>
            </a:r>
            <a:r>
              <a:rPr lang="en-US" sz="1100" dirty="0" err="1">
                <a:latin typeface="Arial" panose="020B0604020202020204" pitchFamily="34" charset="0"/>
                <a:ea typeface="Times New Roman" panose="02020603050405020304" pitchFamily="18" charset="0"/>
              </a:rPr>
              <a:t>pVIM</a:t>
            </a:r>
            <a:r>
              <a:rPr lang="en-US" sz="1100" dirty="0">
                <a:latin typeface="Arial" panose="020B0604020202020204" pitchFamily="34" charset="0"/>
                <a:ea typeface="Times New Roman" panose="02020603050405020304" pitchFamily="18" charset="0"/>
              </a:rPr>
              <a:t>+ cells. Scale bars indicate 50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µm.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9213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68" y="-645581"/>
            <a:ext cx="6999765" cy="1914088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5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7" y="1603954"/>
            <a:ext cx="3793401" cy="275455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503" y="1625331"/>
            <a:ext cx="3328729" cy="275455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15"/>
          <a:stretch/>
        </p:blipFill>
        <p:spPr>
          <a:xfrm>
            <a:off x="3529271" y="5468260"/>
            <a:ext cx="3328729" cy="30661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58"/>
          <a:stretch/>
        </p:blipFill>
        <p:spPr>
          <a:xfrm>
            <a:off x="61412" y="5590523"/>
            <a:ext cx="3558580" cy="2940938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2352886" y="5242193"/>
            <a:ext cx="2404047" cy="2918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574" y="5280632"/>
            <a:ext cx="2404047" cy="4151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48768" y="1558203"/>
            <a:ext cx="2404047" cy="180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783805" y="1558203"/>
            <a:ext cx="2404047" cy="1802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50337" y="141181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74460" y="5248876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3681695" y="1409739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3681695" y="52674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44370" y="5341322"/>
            <a:ext cx="19562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MR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vs entire dataset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252" y="5310253"/>
            <a:ext cx="15937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MR vs entire dataset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57048" y="1495808"/>
            <a:ext cx="19550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WT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vs entire dataset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2967" y="1468000"/>
            <a:ext cx="15925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WT vs entire dataset</a:t>
            </a:r>
          </a:p>
        </p:txBody>
      </p:sp>
    </p:spTree>
    <p:extLst>
      <p:ext uri="{BB962C8B-B14F-4D97-AF65-F5344CB8AC3E}">
        <p14:creationId xmlns:p14="http://schemas.microsoft.com/office/powerpoint/2010/main" val="1889745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66" b="2735"/>
          <a:stretch/>
        </p:blipFill>
        <p:spPr>
          <a:xfrm>
            <a:off x="555265" y="1293330"/>
            <a:ext cx="3199789" cy="2867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6" b="5272"/>
          <a:stretch/>
        </p:blipFill>
        <p:spPr>
          <a:xfrm>
            <a:off x="3662114" y="1476672"/>
            <a:ext cx="3195886" cy="25492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82253" y="952983"/>
            <a:ext cx="21389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Upregulated pathways in GD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 compared to MR </a:t>
            </a:r>
            <a:r>
              <a:rPr lang="en-US" sz="1100" dirty="0" err="1">
                <a:latin typeface="Arial" panose="020B0604020202020204" pitchFamily="34" charset="0"/>
                <a:cs typeface="Arial" panose="020B0604020202020204" pitchFamily="34" charset="0"/>
              </a:rPr>
              <a:t>AKTi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1895" y="1045785"/>
            <a:ext cx="204058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Arial" panose="020B0604020202020204" pitchFamily="34" charset="0"/>
                <a:cs typeface="Arial" panose="020B0604020202020204" pitchFamily="34" charset="0"/>
              </a:rPr>
              <a:t>Upregulated pathways in GD compared to MR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143015" y="1016714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3779163" y="975581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8768" y="-645581"/>
            <a:ext cx="6999765" cy="1914088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</a:t>
            </a:r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 Continued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1769" y="4253195"/>
            <a:ext cx="62820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Supplement Figure 5. 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IPA up and down regulated pathways. 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(a) WT/WT vs entire dataset. (b) MR/WT vs entire dataset (c) GD/WT vs to MR/WT (d) WT/WT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AKTi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vs entire dataset (e) MR/WT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AKTi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vs entire dataset (f) Upregulated pathways in GD/WT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AKTi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vs MR/WT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AKTi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Orange represents upregulated pathways and blue downregulated. 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4190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438" y="70793"/>
            <a:ext cx="4521426" cy="1914088"/>
          </a:xfrm>
        </p:spPr>
        <p:txBody>
          <a:bodyPr>
            <a:norm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Supplementary Figure 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62743" y="4085995"/>
            <a:ext cx="6873883" cy="1670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5" y="4679580"/>
            <a:ext cx="4864458" cy="24981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5" y="1880882"/>
            <a:ext cx="4717276" cy="24200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24607" y="1484280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22381" y="4330981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5B826AFE-809A-0637-EE68-61E0CFDFA948}"/>
              </a:ext>
            </a:extLst>
          </p:cNvPr>
          <p:cNvSpPr txBox="1"/>
          <p:nvPr/>
        </p:nvSpPr>
        <p:spPr>
          <a:xfrm>
            <a:off x="4560823" y="1484280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</a:p>
        </p:txBody>
      </p:sp>
      <p:sp>
        <p:nvSpPr>
          <p:cNvPr id="3" name="Rectangle 2"/>
          <p:cNvSpPr/>
          <p:nvPr/>
        </p:nvSpPr>
        <p:spPr>
          <a:xfrm>
            <a:off x="189438" y="8442686"/>
            <a:ext cx="643452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Supplement Figure 6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.  DEG analysis of the GD genotype sub-sample.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(a) UMAP of GD/WT and GD/WT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AKTi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samples and k means clustering (b) Dot plot of top 5 upregulated genes in each cluster by Logfold2 expression method. (c) Heat map of the top 30 differentially expressed genes, Logfold2, between GD and GD </a:t>
            </a:r>
            <a:r>
              <a:rPr lang="en-US" sz="11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AKTi</a:t>
            </a:r>
            <a:r>
              <a:rPr lang="en-US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samples.</a:t>
            </a: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046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B70D67C-2F09-F014-F515-415E40D56B80}"/>
              </a:ext>
            </a:extLst>
          </p:cNvPr>
          <p:cNvSpPr txBox="1"/>
          <p:nvPr/>
        </p:nvSpPr>
        <p:spPr>
          <a:xfrm>
            <a:off x="558921" y="567098"/>
            <a:ext cx="57401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Table 1 Culture media for forebrain organoid induction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xmlns="" id="{57401E52-35AB-6634-DDEF-A7F2B0C4B9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8774559"/>
              </p:ext>
            </p:extLst>
          </p:nvPr>
        </p:nvGraphicFramePr>
        <p:xfrm>
          <a:off x="638175" y="1381918"/>
          <a:ext cx="4572000" cy="318135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24000">
                  <a:extLst>
                    <a:ext uri="{9D8B030D-6E8A-4147-A177-3AD203B41FA5}">
                      <a16:colId xmlns:a16="http://schemas.microsoft.com/office/drawing/2014/main" xmlns="" val="315413304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602978229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xmlns="" val="341364872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First Medium</a:t>
                      </a:r>
                    </a:p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(Day 0-7)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Second Medium</a:t>
                      </a:r>
                    </a:p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(Day 7-14)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Third Medium</a:t>
                      </a:r>
                    </a:p>
                    <a:p>
                      <a:r>
                        <a:rPr lang="en-US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(Day 14+)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46064844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Essential 6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DMEM/F12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DMEM/F12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23382031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GlutaMax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GlutaMax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GlutaMax</a:t>
                      </a:r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7484070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MEM-NEAA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MEM-NEAA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MEM-NEAA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567470468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Pen/Strep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Pen/Strep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Pen/Strep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90843289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2-Mercaptoethanol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N-2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N-2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41472571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Dorsomorphine</a:t>
                      </a:r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(2𝛍M)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SB431541 (1𝛍M)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1xB-27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30683208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A83-1 (2𝛍M)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CHIR-99021(1𝛍M)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1x Insulin solution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690160597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Perifosine</a:t>
                      </a:r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(1𝛍M)*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Perifosine</a:t>
                      </a:r>
                      <a:r>
                        <a:rPr lang="en-US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(1𝛍M)*</a:t>
                      </a: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85725" marT="42863" marB="4286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99518349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15730E2-203B-CB21-144B-5122127D6CE7}"/>
              </a:ext>
            </a:extLst>
          </p:cNvPr>
          <p:cNvSpPr txBox="1"/>
          <p:nvPr/>
        </p:nvSpPr>
        <p:spPr>
          <a:xfrm>
            <a:off x="638175" y="4691921"/>
            <a:ext cx="16450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*Only for inhibition of AKT</a:t>
            </a:r>
          </a:p>
        </p:txBody>
      </p:sp>
    </p:spTree>
    <p:extLst>
      <p:ext uri="{BB962C8B-B14F-4D97-AF65-F5344CB8AC3E}">
        <p14:creationId xmlns:p14="http://schemas.microsoft.com/office/powerpoint/2010/main" val="35968523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5">
            <a:extLst>
              <a:ext uri="{FF2B5EF4-FFF2-40B4-BE49-F238E27FC236}">
                <a16:creationId xmlns:a16="http://schemas.microsoft.com/office/drawing/2014/main" xmlns="" id="{755E0CB2-707C-7932-9A1C-A2F01FC1BF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86792"/>
              </p:ext>
            </p:extLst>
          </p:nvPr>
        </p:nvGraphicFramePr>
        <p:xfrm>
          <a:off x="304802" y="976879"/>
          <a:ext cx="5926913" cy="6302461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1986739">
                  <a:extLst>
                    <a:ext uri="{9D8B030D-6E8A-4147-A177-3AD203B41FA5}">
                      <a16:colId xmlns:a16="http://schemas.microsoft.com/office/drawing/2014/main" xmlns="" val="3480754788"/>
                    </a:ext>
                  </a:extLst>
                </a:gridCol>
                <a:gridCol w="1970087">
                  <a:extLst>
                    <a:ext uri="{9D8B030D-6E8A-4147-A177-3AD203B41FA5}">
                      <a16:colId xmlns:a16="http://schemas.microsoft.com/office/drawing/2014/main" xmlns="" val="2813423363"/>
                    </a:ext>
                  </a:extLst>
                </a:gridCol>
                <a:gridCol w="1970087">
                  <a:extLst>
                    <a:ext uri="{9D8B030D-6E8A-4147-A177-3AD203B41FA5}">
                      <a16:colId xmlns:a16="http://schemas.microsoft.com/office/drawing/2014/main" xmlns="" val="1838474696"/>
                    </a:ext>
                  </a:extLst>
                </a:gridCol>
              </a:tblGrid>
              <a:tr h="26093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Reagents</a:t>
                      </a:r>
                    </a:p>
                  </a:txBody>
                  <a:tcPr marL="54864" marR="54864" marT="27432" marB="27432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Cat. no. </a:t>
                      </a:r>
                    </a:p>
                  </a:txBody>
                  <a:tcPr marL="54864" marR="54864" marT="27432" marB="27432"/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Vendor</a:t>
                      </a:r>
                    </a:p>
                  </a:txBody>
                  <a:tcPr marL="54864" marR="54864" marT="27432" marB="27432"/>
                </a:tc>
                <a:extLst>
                  <a:ext uri="{0D108BD9-81ED-4DB2-BD59-A6C34878D82A}">
                    <a16:rowId xmlns:a16="http://schemas.microsoft.com/office/drawing/2014/main" xmlns="" val="94486939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StemFlex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™ basal media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A3349401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873197351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Essential 6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A1516401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78909998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DMEM/F12, HEPES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11330032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9594090"/>
                  </a:ext>
                </a:extLst>
              </a:tr>
              <a:tr h="662361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MEM non-essential amino acids solution (MEM-NEAA)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11140050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05819212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Penicillin-Streptomycin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15140122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67084966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s-CO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2-Mercaptoethanol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M6250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CO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MilliporeSigma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776149361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N-2 supplement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17502048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12314253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B-27 supplement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17504044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7688373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Insulin solution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19278-5ML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MilliporeSigma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7846413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Collagenase type IV solution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17104019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MilliporeSigma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26828676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Geltrex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™ LDEV-Free Reduced Growth Factor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A1413202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Gibco™,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ThermoFisher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35110821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Matrigel® Matrix</a:t>
                      </a: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356234</a:t>
                      </a: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Corning® </a:t>
                      </a: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293993492"/>
                  </a:ext>
                </a:extLst>
              </a:tr>
              <a:tr h="260930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A83-01</a:t>
                      </a: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71022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Stem Cell Technologies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51949957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Dorsomorphin</a:t>
                      </a: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72102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Stem Cell Technologies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47474410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SB431542</a:t>
                      </a: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72232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Stem Cell Technologies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296933092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CHIR99021</a:t>
                      </a: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72052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Stem Cell Technologies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65847251"/>
                  </a:ext>
                </a:extLst>
              </a:tr>
              <a:tr h="461645">
                <a:tc>
                  <a:txBody>
                    <a:bodyPr/>
                    <a:lstStyle/>
                    <a:p>
                      <a:r>
                        <a:rPr lang="en-US" sz="1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Perifosine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10008112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kern="1200" dirty="0">
                          <a:solidFill>
                            <a:schemeClr val="dk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Cayman Chemical Company</a:t>
                      </a:r>
                      <a:r>
                        <a:rPr lang="en-US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4864" marR="54864" marT="27432" marB="27432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744502274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6140DF8-EE57-E26B-DEA7-2A6D8A599EFD}"/>
              </a:ext>
            </a:extLst>
          </p:cNvPr>
          <p:cNvSpPr txBox="1"/>
          <p:nvPr/>
        </p:nvSpPr>
        <p:spPr>
          <a:xfrm>
            <a:off x="172788" y="256031"/>
            <a:ext cx="3732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Supplementary Table 2 Reagents </a:t>
            </a:r>
          </a:p>
        </p:txBody>
      </p:sp>
    </p:spTree>
    <p:extLst>
      <p:ext uri="{BB962C8B-B14F-4D97-AF65-F5344CB8AC3E}">
        <p14:creationId xmlns:p14="http://schemas.microsoft.com/office/powerpoint/2010/main" val="9669842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Office Theme 2013 -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37221</TotalTime>
  <Words>892</Words>
  <Application>Microsoft Office PowerPoint</Application>
  <PresentationFormat>Custom</PresentationFormat>
  <Paragraphs>224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 2013 - 2022</vt:lpstr>
      <vt:lpstr>PowerPoint Presentation</vt:lpstr>
      <vt:lpstr>PowerPoint Presentation</vt:lpstr>
      <vt:lpstr>PowerPoint Presentation</vt:lpstr>
      <vt:lpstr>PowerPoint Presentation</vt:lpstr>
      <vt:lpstr>Supplementary Figure 5</vt:lpstr>
      <vt:lpstr>Supplementary Figure 5 Continued</vt:lpstr>
      <vt:lpstr>Supplementary Figure 6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Kang, Shinchung</dc:creator>
  <cp:lastModifiedBy>Venegas, Juan</cp:lastModifiedBy>
  <cp:revision>156</cp:revision>
  <cp:lastPrinted>2023-03-09T15:33:44Z</cp:lastPrinted>
  <dcterms:created xsi:type="dcterms:W3CDTF">2023-01-04T20:28:58Z</dcterms:created>
  <dcterms:modified xsi:type="dcterms:W3CDTF">2023-04-05T18:11:19Z</dcterms:modified>
</cp:coreProperties>
</file>