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57" r:id="rId3"/>
    <p:sldId id="259" r:id="rId4"/>
    <p:sldId id="260" r:id="rId5"/>
  </p:sldIdLst>
  <p:sldSz cx="9144000" cy="6858000" type="screen4x3"/>
  <p:notesSz cx="6950075" cy="9167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 snapToObjects="1">
      <p:cViewPr>
        <p:scale>
          <a:sx n="80" d="100"/>
          <a:sy n="80" d="100"/>
        </p:scale>
        <p:origin x="1450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6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4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0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9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9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3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3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9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9CD7F-61E4-E44F-8A99-794DF0DDCFD3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D8477-ACF7-A041-933D-A131B0CA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2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phone&#10;&#10;Description automatically generated with low confidence">
            <a:extLst>
              <a:ext uri="{FF2B5EF4-FFF2-40B4-BE49-F238E27FC236}">
                <a16:creationId xmlns:a16="http://schemas.microsoft.com/office/drawing/2014/main" id="{2CED8C40-AB5D-EB4E-A748-76E4D37ACC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581" y="1839912"/>
            <a:ext cx="6673850" cy="5018088"/>
          </a:xfr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EA0C09D6-DF8C-4AD7-A696-377737BE5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206"/>
          </a:xfrm>
        </p:spPr>
        <p:txBody>
          <a:bodyPr>
            <a:normAutofit/>
          </a:bodyPr>
          <a:lstStyle/>
          <a:p>
            <a:r>
              <a:rPr lang="en-US" sz="4000" b="1" dirty="0"/>
              <a:t>Original Western Blot Raw Images</a:t>
            </a:r>
          </a:p>
        </p:txBody>
      </p:sp>
    </p:spTree>
    <p:extLst>
      <p:ext uri="{BB962C8B-B14F-4D97-AF65-F5344CB8AC3E}">
        <p14:creationId xmlns:p14="http://schemas.microsoft.com/office/powerpoint/2010/main" val="288343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phone&#10;&#10;Description automatically generated with low confidence">
            <a:extLst>
              <a:ext uri="{FF2B5EF4-FFF2-40B4-BE49-F238E27FC236}">
                <a16:creationId xmlns:a16="http://schemas.microsoft.com/office/drawing/2014/main" id="{2CED8C40-AB5D-EB4E-A748-76E4D37ACC7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376" y="2039938"/>
            <a:ext cx="6665398" cy="5018087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456399-B323-4F9A-89A6-FBCEAB4E926A}"/>
              </a:ext>
            </a:extLst>
          </p:cNvPr>
          <p:cNvGrpSpPr/>
          <p:nvPr/>
        </p:nvGrpSpPr>
        <p:grpSpPr>
          <a:xfrm>
            <a:off x="6105515" y="579869"/>
            <a:ext cx="1461403" cy="2052084"/>
            <a:chOff x="5412484" y="-386918"/>
            <a:chExt cx="1461403" cy="20520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4FE276-27ED-D243-A20E-2465363E1E6D}"/>
                </a:ext>
              </a:extLst>
            </p:cNvPr>
            <p:cNvSpPr txBox="1"/>
            <p:nvPr/>
          </p:nvSpPr>
          <p:spPr>
            <a:xfrm rot="18838552">
              <a:off x="4555719" y="469847"/>
              <a:ext cx="20520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Transfected cells - 1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FB2F8C-B66E-904E-8A8C-45749A4FECD5}"/>
                </a:ext>
              </a:extLst>
            </p:cNvPr>
            <p:cNvSpPr txBox="1"/>
            <p:nvPr/>
          </p:nvSpPr>
          <p:spPr>
            <a:xfrm rot="18838552">
              <a:off x="4930002" y="469847"/>
              <a:ext cx="20520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Transfected cells - 2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8E1B0A-5386-CE41-96A6-491DC5BB4247}"/>
                </a:ext>
              </a:extLst>
            </p:cNvPr>
            <p:cNvSpPr txBox="1"/>
            <p:nvPr/>
          </p:nvSpPr>
          <p:spPr>
            <a:xfrm rot="18838552">
              <a:off x="5343074" y="497761"/>
              <a:ext cx="19745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Negative control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825348-92C5-784F-A547-C0D4BEA75520}"/>
                </a:ext>
              </a:extLst>
            </p:cNvPr>
            <p:cNvSpPr txBox="1"/>
            <p:nvPr/>
          </p:nvSpPr>
          <p:spPr>
            <a:xfrm rot="18838552">
              <a:off x="5717357" y="497761"/>
              <a:ext cx="19745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Control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843C11-4273-454B-BDF2-0CD804824D92}"/>
              </a:ext>
            </a:extLst>
          </p:cNvPr>
          <p:cNvGrpSpPr/>
          <p:nvPr/>
        </p:nvGrpSpPr>
        <p:grpSpPr>
          <a:xfrm>
            <a:off x="5844673" y="3201149"/>
            <a:ext cx="1461403" cy="2052084"/>
            <a:chOff x="5412484" y="-386918"/>
            <a:chExt cx="1461403" cy="20520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4478F7-B66B-4088-842B-5F20C65186B3}"/>
                </a:ext>
              </a:extLst>
            </p:cNvPr>
            <p:cNvSpPr txBox="1"/>
            <p:nvPr/>
          </p:nvSpPr>
          <p:spPr>
            <a:xfrm rot="18838552">
              <a:off x="4555719" y="469847"/>
              <a:ext cx="20520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Transfected cells - 1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74C3584-48B1-4F67-B404-6B7DBAEA1814}"/>
                </a:ext>
              </a:extLst>
            </p:cNvPr>
            <p:cNvSpPr txBox="1"/>
            <p:nvPr/>
          </p:nvSpPr>
          <p:spPr>
            <a:xfrm rot="18838552">
              <a:off x="4930002" y="469847"/>
              <a:ext cx="20520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Transfected cells  - 2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21D762-1290-4ECD-A86B-9273A4ADA41B}"/>
                </a:ext>
              </a:extLst>
            </p:cNvPr>
            <p:cNvSpPr txBox="1"/>
            <p:nvPr/>
          </p:nvSpPr>
          <p:spPr>
            <a:xfrm rot="18838552">
              <a:off x="5343074" y="497761"/>
              <a:ext cx="19745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Negative control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6A4081-5455-4D59-A958-3E716CC91C1D}"/>
                </a:ext>
              </a:extLst>
            </p:cNvPr>
            <p:cNvSpPr txBox="1"/>
            <p:nvPr/>
          </p:nvSpPr>
          <p:spPr>
            <a:xfrm rot="18838552">
              <a:off x="5717357" y="497761"/>
              <a:ext cx="19745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/>
                <a:t>Control</a:t>
              </a: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940686E-7442-4972-A162-0D5742BAC624}"/>
              </a:ext>
            </a:extLst>
          </p:cNvPr>
          <p:cNvCxnSpPr>
            <a:cxnSpLocks/>
          </p:cNvCxnSpPr>
          <p:nvPr/>
        </p:nvCxnSpPr>
        <p:spPr>
          <a:xfrm flipH="1">
            <a:off x="7296768" y="2554438"/>
            <a:ext cx="914400" cy="0"/>
          </a:xfrm>
          <a:prstGeom prst="straightConnector1">
            <a:avLst/>
          </a:prstGeom>
          <a:ln w="34925">
            <a:headEnd w="med" len="med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F6D84F4-273C-4572-9060-92C1175C8A5B}"/>
              </a:ext>
            </a:extLst>
          </p:cNvPr>
          <p:cNvSpPr txBox="1"/>
          <p:nvPr/>
        </p:nvSpPr>
        <p:spPr>
          <a:xfrm>
            <a:off x="8211168" y="2385161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ym typeface="Symbol" panose="05050102010706020507" pitchFamily="18" charset="2"/>
              </a:rPr>
              <a:t>-actin</a:t>
            </a:r>
            <a:endParaRPr lang="en-US" sz="1600" b="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BBF37AD-67E9-4533-B0CF-BB8DD6FAB314}"/>
              </a:ext>
            </a:extLst>
          </p:cNvPr>
          <p:cNvCxnSpPr>
            <a:cxnSpLocks/>
          </p:cNvCxnSpPr>
          <p:nvPr/>
        </p:nvCxnSpPr>
        <p:spPr>
          <a:xfrm flipH="1">
            <a:off x="6848205" y="5724174"/>
            <a:ext cx="914400" cy="0"/>
          </a:xfrm>
          <a:prstGeom prst="straightConnector1">
            <a:avLst/>
          </a:prstGeom>
          <a:ln w="34925">
            <a:headEnd w="med" len="med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1B7A9AA-E5D2-491C-A0E6-9A9452D1CD94}"/>
              </a:ext>
            </a:extLst>
          </p:cNvPr>
          <p:cNvSpPr txBox="1"/>
          <p:nvPr/>
        </p:nvSpPr>
        <p:spPr>
          <a:xfrm>
            <a:off x="7757692" y="5554897"/>
            <a:ext cx="134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Cleaved PARP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40E11BB9-2277-4595-9ADE-9554971C2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206"/>
          </a:xfrm>
        </p:spPr>
        <p:txBody>
          <a:bodyPr>
            <a:normAutofit/>
          </a:bodyPr>
          <a:lstStyle/>
          <a:p>
            <a:r>
              <a:rPr lang="en-US" sz="4000" b="1" dirty="0"/>
              <a:t>Original Western Blot Raw Images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F5820D-B76E-4E21-8BF4-FE991AC0C05F}"/>
              </a:ext>
            </a:extLst>
          </p:cNvPr>
          <p:cNvSpPr txBox="1"/>
          <p:nvPr/>
        </p:nvSpPr>
        <p:spPr>
          <a:xfrm>
            <a:off x="257175" y="2039937"/>
            <a:ext cx="421840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Transfected cells – 1 and -2 are data from independent trials.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expression level of </a:t>
            </a:r>
            <a:r>
              <a:rPr lang="en-US" dirty="0">
                <a:sym typeface="Symbol" panose="05050102010706020507" pitchFamily="18" charset="2"/>
              </a:rPr>
              <a:t>-actin housekeeping gene was used as the loading control.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ym typeface="Symbol" panose="05050102010706020507" pitchFamily="18" charset="2"/>
              </a:rPr>
              <a:t>Due to low -actin signal of the transfected cells – 2 sample, it is excluded from the final image to avoid confusion.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1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BA8F2F9-426C-40EA-81A0-5C06A985DB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223243"/>
              </p:ext>
            </p:extLst>
          </p:nvPr>
        </p:nvGraphicFramePr>
        <p:xfrm>
          <a:off x="4438968" y="5452745"/>
          <a:ext cx="2727325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27720" imgH="1319760" progId="Photoshop.Image.21">
                  <p:embed/>
                </p:oleObj>
              </mc:Choice>
              <mc:Fallback>
                <p:oleObj name="Image" r:id="rId2" imgW="2727720" imgH="1319760" progId="Photoshop.Image.2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38968" y="5452745"/>
                        <a:ext cx="2727325" cy="131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7221FAB-B525-416C-88D4-6D1860F3F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342304"/>
              </p:ext>
            </p:extLst>
          </p:nvPr>
        </p:nvGraphicFramePr>
        <p:xfrm>
          <a:off x="4171315" y="1962150"/>
          <a:ext cx="2925763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926080" imgH="3410640" progId="Photoshop.Image.21">
                  <p:embed/>
                </p:oleObj>
              </mc:Choice>
              <mc:Fallback>
                <p:oleObj name="Image" r:id="rId4" imgW="2926080" imgH="3410640" progId="Photoshop.Image.2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1315" y="1962150"/>
                        <a:ext cx="2925763" cy="340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52BCA664-67E2-4CF2-BF39-3A6D1272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206"/>
          </a:xfrm>
        </p:spPr>
        <p:txBody>
          <a:bodyPr>
            <a:noAutofit/>
          </a:bodyPr>
          <a:lstStyle/>
          <a:p>
            <a:r>
              <a:rPr lang="en-US" sz="2800" b="1" dirty="0"/>
              <a:t>Western Blot Images with – </a:t>
            </a:r>
            <a:br>
              <a:rPr lang="en-US" sz="2800" b="1" dirty="0"/>
            </a:br>
            <a:r>
              <a:rPr lang="en-US" sz="2800" b="1" dirty="0"/>
              <a:t>Transfected cells - 2 lane removed and realigned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824ED5-C236-41C1-B7E7-D96EEAC5CF38}"/>
              </a:ext>
            </a:extLst>
          </p:cNvPr>
          <p:cNvSpPr txBox="1"/>
          <p:nvPr/>
        </p:nvSpPr>
        <p:spPr>
          <a:xfrm>
            <a:off x="3782459" y="3101110"/>
            <a:ext cx="872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100 </a:t>
            </a:r>
            <a:r>
              <a:rPr lang="en-US" sz="1600" b="1" dirty="0" err="1"/>
              <a:t>kDa</a:t>
            </a:r>
            <a:endParaRPr lang="en-US" sz="1600" b="1" dirty="0"/>
          </a:p>
          <a:p>
            <a:pPr algn="r"/>
            <a:r>
              <a:rPr lang="en-US" sz="1600" b="1" dirty="0"/>
              <a:t>75 </a:t>
            </a:r>
            <a:r>
              <a:rPr lang="en-US" sz="1600" b="1" dirty="0" err="1"/>
              <a:t>kDa</a:t>
            </a:r>
            <a:endParaRPr lang="en-US" sz="1600" b="1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519003-CB37-4D38-BA76-522CCDE2F8DE}"/>
              </a:ext>
            </a:extLst>
          </p:cNvPr>
          <p:cNvCxnSpPr>
            <a:cxnSpLocks/>
          </p:cNvCxnSpPr>
          <p:nvPr/>
        </p:nvCxnSpPr>
        <p:spPr>
          <a:xfrm flipH="1">
            <a:off x="6840538" y="3300494"/>
            <a:ext cx="914400" cy="0"/>
          </a:xfrm>
          <a:prstGeom prst="straightConnector1">
            <a:avLst/>
          </a:prstGeom>
          <a:ln w="34925">
            <a:headEnd w="med" len="med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B470A2B-2021-4861-9665-154A6B7BA48D}"/>
              </a:ext>
            </a:extLst>
          </p:cNvPr>
          <p:cNvSpPr txBox="1"/>
          <p:nvPr/>
        </p:nvSpPr>
        <p:spPr>
          <a:xfrm>
            <a:off x="7750025" y="3131217"/>
            <a:ext cx="1344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Cleaved PARP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F870D-E459-4651-8168-400052B99B90}"/>
              </a:ext>
            </a:extLst>
          </p:cNvPr>
          <p:cNvSpPr txBox="1"/>
          <p:nvPr/>
        </p:nvSpPr>
        <p:spPr>
          <a:xfrm rot="18838552">
            <a:off x="4372982" y="1673660"/>
            <a:ext cx="205208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Ladders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6B6BB-B945-470F-8025-5E536EF169BF}"/>
              </a:ext>
            </a:extLst>
          </p:cNvPr>
          <p:cNvSpPr txBox="1"/>
          <p:nvPr/>
        </p:nvSpPr>
        <p:spPr>
          <a:xfrm rot="18838552">
            <a:off x="4910315" y="1673660"/>
            <a:ext cx="205208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Transfected cells - 1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51025-F35A-4A0E-9FC2-F2E6D69BDDB5}"/>
              </a:ext>
            </a:extLst>
          </p:cNvPr>
          <p:cNvSpPr txBox="1"/>
          <p:nvPr/>
        </p:nvSpPr>
        <p:spPr>
          <a:xfrm rot="18838552">
            <a:off x="5486437" y="1701574"/>
            <a:ext cx="197450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Negative 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1AAD81-3854-4602-B571-E1C9E237C319}"/>
              </a:ext>
            </a:extLst>
          </p:cNvPr>
          <p:cNvSpPr txBox="1"/>
          <p:nvPr/>
        </p:nvSpPr>
        <p:spPr>
          <a:xfrm rot="18838552">
            <a:off x="6023770" y="1701574"/>
            <a:ext cx="197450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Control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1DD7F70-E811-40CC-A55D-B98B79AB29B1}"/>
              </a:ext>
            </a:extLst>
          </p:cNvPr>
          <p:cNvCxnSpPr>
            <a:cxnSpLocks/>
          </p:cNvCxnSpPr>
          <p:nvPr/>
        </p:nvCxnSpPr>
        <p:spPr>
          <a:xfrm flipH="1">
            <a:off x="6912810" y="6097738"/>
            <a:ext cx="914400" cy="0"/>
          </a:xfrm>
          <a:prstGeom prst="straightConnector1">
            <a:avLst/>
          </a:prstGeom>
          <a:ln w="34925">
            <a:headEnd w="med" len="med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C19C6B9-348E-49EC-AFD5-E9C3002B4639}"/>
              </a:ext>
            </a:extLst>
          </p:cNvPr>
          <p:cNvSpPr txBox="1"/>
          <p:nvPr/>
        </p:nvSpPr>
        <p:spPr>
          <a:xfrm>
            <a:off x="7827210" y="5928461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ym typeface="Symbol" panose="05050102010706020507" pitchFamily="18" charset="2"/>
              </a:rPr>
              <a:t>-actin</a:t>
            </a:r>
            <a:endParaRPr lang="en-US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2F6218-7927-4919-846E-5CAA1CE88E53}"/>
              </a:ext>
            </a:extLst>
          </p:cNvPr>
          <p:cNvSpPr txBox="1"/>
          <p:nvPr/>
        </p:nvSpPr>
        <p:spPr>
          <a:xfrm>
            <a:off x="257176" y="2039937"/>
            <a:ext cx="3505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ym typeface="Symbol" panose="05050102010706020507" pitchFamily="18" charset="2"/>
              </a:rPr>
              <a:t>Due to low -actin signal of the transfected cells – 2 sample, it is excluded from the final image to avoid confusion.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6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A78AD97-FC00-4914-924F-AA87EDC1CAD4}"/>
              </a:ext>
            </a:extLst>
          </p:cNvPr>
          <p:cNvGrpSpPr/>
          <p:nvPr/>
        </p:nvGrpSpPr>
        <p:grpSpPr>
          <a:xfrm>
            <a:off x="2093120" y="1590513"/>
            <a:ext cx="5635567" cy="4331221"/>
            <a:chOff x="2982359" y="1289482"/>
            <a:chExt cx="5635567" cy="4331221"/>
          </a:xfrm>
        </p:grpSpPr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10D845D5-F109-4D14-83AC-522C394C35A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9223860"/>
                </p:ext>
              </p:extLst>
            </p:nvPr>
          </p:nvGraphicFramePr>
          <p:xfrm>
            <a:off x="3770313" y="3020378"/>
            <a:ext cx="2593975" cy="2600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2593800" imgH="2599920" progId="Photoshop.Image.21">
                    <p:embed/>
                  </p:oleObj>
                </mc:Choice>
                <mc:Fallback>
                  <p:oleObj name="Image" r:id="rId2" imgW="2593800" imgH="2599920" progId="Photoshop.Image.2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770313" y="3020378"/>
                          <a:ext cx="2593975" cy="2600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7FC324F-E40B-4814-B020-A48059C3523B}"/>
                </a:ext>
              </a:extLst>
            </p:cNvPr>
            <p:cNvSpPr txBox="1"/>
            <p:nvPr/>
          </p:nvSpPr>
          <p:spPr>
            <a:xfrm>
              <a:off x="2982359" y="3840397"/>
              <a:ext cx="872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/>
                <a:t>100 </a:t>
              </a:r>
              <a:r>
                <a:rPr lang="en-US" sz="1600" b="1" dirty="0" err="1"/>
                <a:t>kDa</a:t>
              </a:r>
              <a:endParaRPr lang="en-US" sz="1600" b="1" dirty="0"/>
            </a:p>
            <a:p>
              <a:pPr algn="r"/>
              <a:r>
                <a:rPr lang="en-US" sz="1600" b="1" dirty="0"/>
                <a:t>75 </a:t>
              </a:r>
              <a:r>
                <a:rPr lang="en-US" sz="1600" b="1" dirty="0" err="1"/>
                <a:t>kDa</a:t>
              </a:r>
              <a:endParaRPr lang="en-US" sz="1600" b="1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ABB175E-B528-4CA1-8E53-A7FB173D4A14}"/>
                </a:ext>
              </a:extLst>
            </p:cNvPr>
            <p:cNvGrpSpPr/>
            <p:nvPr/>
          </p:nvGrpSpPr>
          <p:grpSpPr>
            <a:xfrm>
              <a:off x="6364288" y="3870504"/>
              <a:ext cx="2253638" cy="338554"/>
              <a:chOff x="6364288" y="3801924"/>
              <a:chExt cx="2253638" cy="338554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F482BA3-C68D-4E1E-84A1-97036F6958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64288" y="3971201"/>
                <a:ext cx="914400" cy="0"/>
              </a:xfrm>
              <a:prstGeom prst="straightConnector1">
                <a:avLst/>
              </a:prstGeom>
              <a:ln w="34925">
                <a:headEnd w="med" len="med"/>
                <a:tailEnd type="triangle" w="lg" len="lg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6CCCE4-AD71-4CB5-B6D6-D27AC42C9405}"/>
                  </a:ext>
                </a:extLst>
              </p:cNvPr>
              <p:cNvSpPr txBox="1"/>
              <p:nvPr/>
            </p:nvSpPr>
            <p:spPr>
              <a:xfrm>
                <a:off x="7273775" y="3801924"/>
                <a:ext cx="13441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Cleaved PARP</a:t>
                </a:r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F21AC03-ABC1-4243-9EFA-83E5DE13E0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9410" y="5274925"/>
              <a:ext cx="914400" cy="0"/>
            </a:xfrm>
            <a:prstGeom prst="straightConnector1">
              <a:avLst/>
            </a:prstGeom>
            <a:ln w="34925">
              <a:headEnd w="med" len="med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EEBC01-9D96-44DB-B5E4-0D08E17B2F43}"/>
                </a:ext>
              </a:extLst>
            </p:cNvPr>
            <p:cNvSpPr txBox="1"/>
            <p:nvPr/>
          </p:nvSpPr>
          <p:spPr>
            <a:xfrm>
              <a:off x="7293810" y="5105648"/>
              <a:ext cx="7777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ym typeface="Symbol" panose="05050102010706020507" pitchFamily="18" charset="2"/>
                </a:rPr>
                <a:t>-actin</a:t>
              </a:r>
              <a:endParaRPr lang="en-US" sz="1600" b="1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9720C5-0568-43F9-8E76-F8052934A450}"/>
                </a:ext>
              </a:extLst>
            </p:cNvPr>
            <p:cNvGrpSpPr/>
            <p:nvPr/>
          </p:nvGrpSpPr>
          <p:grpSpPr>
            <a:xfrm>
              <a:off x="4562997" y="1289482"/>
              <a:ext cx="1950553" cy="2052084"/>
              <a:chOff x="4562997" y="1289482"/>
              <a:chExt cx="1950553" cy="205208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FAC516-6842-4951-B616-7209E7CB7F06}"/>
                  </a:ext>
                </a:extLst>
              </p:cNvPr>
              <p:cNvSpPr txBox="1"/>
              <p:nvPr/>
            </p:nvSpPr>
            <p:spPr>
              <a:xfrm rot="18838552">
                <a:off x="3706232" y="2146247"/>
                <a:ext cx="2052084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Ladders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347EEC-05A5-4A4A-B10F-FA3A7D23B027}"/>
                  </a:ext>
                </a:extLst>
              </p:cNvPr>
              <p:cNvSpPr txBox="1"/>
              <p:nvPr/>
            </p:nvSpPr>
            <p:spPr>
              <a:xfrm rot="18838552">
                <a:off x="4243565" y="2146247"/>
                <a:ext cx="2052084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Transfected cells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8F822B4-68BE-4F3A-B943-4796149C2A59}"/>
                  </a:ext>
                </a:extLst>
              </p:cNvPr>
              <p:cNvSpPr txBox="1"/>
              <p:nvPr/>
            </p:nvSpPr>
            <p:spPr>
              <a:xfrm rot="18838552">
                <a:off x="4819687" y="2174161"/>
                <a:ext cx="197450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Negative control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EF5CF60-862F-4A78-94B6-EDC5AD42F9EA}"/>
                  </a:ext>
                </a:extLst>
              </p:cNvPr>
              <p:cNvSpPr txBox="1"/>
              <p:nvPr/>
            </p:nvSpPr>
            <p:spPr>
              <a:xfrm rot="18838552">
                <a:off x="5357020" y="2174161"/>
                <a:ext cx="197450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Control</a:t>
                </a:r>
              </a:p>
            </p:txBody>
          </p:sp>
        </p:grpSp>
      </p:grpSp>
      <p:sp>
        <p:nvSpPr>
          <p:cNvPr id="24" name="Title 2">
            <a:extLst>
              <a:ext uri="{FF2B5EF4-FFF2-40B4-BE49-F238E27FC236}">
                <a16:creationId xmlns:a16="http://schemas.microsoft.com/office/drawing/2014/main" id="{D43D291A-0B87-4BAD-BC60-F65EA4D5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206"/>
          </a:xfrm>
        </p:spPr>
        <p:txBody>
          <a:bodyPr>
            <a:normAutofit/>
          </a:bodyPr>
          <a:lstStyle/>
          <a:p>
            <a:r>
              <a:rPr lang="en-US" sz="4000" b="1" dirty="0"/>
              <a:t>Final Edited Figure 4</a:t>
            </a:r>
          </a:p>
        </p:txBody>
      </p:sp>
    </p:spTree>
    <p:extLst>
      <p:ext uri="{BB962C8B-B14F-4D97-AF65-F5344CB8AC3E}">
        <p14:creationId xmlns:p14="http://schemas.microsoft.com/office/powerpoint/2010/main" val="1077165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168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Adobe Photoshop Image</vt:lpstr>
      <vt:lpstr>Original Western Blot Raw Images</vt:lpstr>
      <vt:lpstr>Original Western Blot Raw Images</vt:lpstr>
      <vt:lpstr>Western Blot Images with –  Transfected cells - 2 lane removed and realigned</vt:lpstr>
      <vt:lpstr>Final Edited Figure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Saffarian</dc:creator>
  <cp:lastModifiedBy>Tzuen-Rong Jeremy Tzeng</cp:lastModifiedBy>
  <cp:revision>11</cp:revision>
  <dcterms:created xsi:type="dcterms:W3CDTF">2021-02-28T20:36:51Z</dcterms:created>
  <dcterms:modified xsi:type="dcterms:W3CDTF">2021-03-09T05:15:35Z</dcterms:modified>
</cp:coreProperties>
</file>