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317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64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2807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358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1325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527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16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50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515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003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4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878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99DAA-8468-4E2B-9F8E-F7014160FDBA}" type="datetimeFigureOut">
              <a:rPr lang="zh-CN" altLang="en-US" smtClean="0"/>
              <a:t>2023/4/5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30F14-3398-4E2A-890C-EDC42987EC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658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7" Type="http://schemas.microsoft.com/office/2007/relationships/hdphoto" Target="../media/hdphoto1.wdp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tif"/><Relationship Id="rId4" Type="http://schemas.openxmlformats.org/officeDocument/2006/relationships/image" Target="../media/image6.t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3C59B0F3-E02A-CD55-6A02-78F511B41686}"/>
              </a:ext>
            </a:extLst>
          </p:cNvPr>
          <p:cNvGrpSpPr/>
          <p:nvPr/>
        </p:nvGrpSpPr>
        <p:grpSpPr>
          <a:xfrm>
            <a:off x="0" y="0"/>
            <a:ext cx="3640380" cy="3610031"/>
            <a:chOff x="0" y="0"/>
            <a:chExt cx="3640380" cy="3610031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4D7CEA4B-2DEF-0090-AAF2-A3975F0E8B31}"/>
                </a:ext>
              </a:extLst>
            </p:cNvPr>
            <p:cNvSpPr txBox="1"/>
            <p:nvPr/>
          </p:nvSpPr>
          <p:spPr>
            <a:xfrm>
              <a:off x="0" y="0"/>
              <a:ext cx="979755" cy="321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90" dirty="0">
                  <a:latin typeface="Arial" panose="020B0604020202020204" pitchFamily="34" charset="0"/>
                  <a:cs typeface="Arial" panose="020B0604020202020204" pitchFamily="34" charset="0"/>
                </a:rPr>
                <a:t>Figure 1c</a:t>
              </a:r>
              <a:endParaRPr lang="zh-CN" altLang="en-US" sz="149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E880DA06-D11A-21CA-BA69-885EC3A179B7}"/>
                </a:ext>
              </a:extLst>
            </p:cNvPr>
            <p:cNvSpPr txBox="1"/>
            <p:nvPr/>
          </p:nvSpPr>
          <p:spPr>
            <a:xfrm>
              <a:off x="61056" y="1762069"/>
              <a:ext cx="734496" cy="219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ALDH18A1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9BE91A9B-5E1F-5DE8-8DE0-C1C8D3FBFFB5}"/>
                </a:ext>
              </a:extLst>
            </p:cNvPr>
            <p:cNvSpPr txBox="1"/>
            <p:nvPr/>
          </p:nvSpPr>
          <p:spPr>
            <a:xfrm>
              <a:off x="61056" y="1074885"/>
              <a:ext cx="402674" cy="219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GLS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725413FB-B273-40F0-E3F4-6BB69AE2BDA9}"/>
                </a:ext>
              </a:extLst>
            </p:cNvPr>
            <p:cNvSpPr txBox="1"/>
            <p:nvPr/>
          </p:nvSpPr>
          <p:spPr>
            <a:xfrm>
              <a:off x="61056" y="2303545"/>
              <a:ext cx="538930" cy="219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PYCR1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9D1F7BBC-132E-1C1A-BE74-2725DA37383A}"/>
                </a:ext>
              </a:extLst>
            </p:cNvPr>
            <p:cNvCxnSpPr>
              <a:cxnSpLocks/>
            </p:cNvCxnSpPr>
            <p:nvPr/>
          </p:nvCxnSpPr>
          <p:spPr>
            <a:xfrm>
              <a:off x="1046290" y="586018"/>
              <a:ext cx="107848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8EF4097A-AE14-5353-DED5-283938AEE853}"/>
                </a:ext>
              </a:extLst>
            </p:cNvPr>
            <p:cNvCxnSpPr>
              <a:cxnSpLocks/>
            </p:cNvCxnSpPr>
            <p:nvPr/>
          </p:nvCxnSpPr>
          <p:spPr>
            <a:xfrm>
              <a:off x="2153529" y="588709"/>
              <a:ext cx="105990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5E2BA4A-37D4-5AD9-EED5-B3B77CC598D7}"/>
                </a:ext>
              </a:extLst>
            </p:cNvPr>
            <p:cNvSpPr txBox="1"/>
            <p:nvPr/>
          </p:nvSpPr>
          <p:spPr>
            <a:xfrm>
              <a:off x="1040160" y="324490"/>
              <a:ext cx="108461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Carcinoma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1141B334-4FDC-924D-4B80-576C179D1306}"/>
                </a:ext>
              </a:extLst>
            </p:cNvPr>
            <p:cNvSpPr txBox="1"/>
            <p:nvPr/>
          </p:nvSpPr>
          <p:spPr>
            <a:xfrm>
              <a:off x="2153529" y="324490"/>
              <a:ext cx="1048962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Para-Carcinoma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28A9C28B-C799-14A0-C14B-1648677F8FF3}"/>
                </a:ext>
              </a:extLst>
            </p:cNvPr>
            <p:cNvSpPr txBox="1"/>
            <p:nvPr/>
          </p:nvSpPr>
          <p:spPr>
            <a:xfrm>
              <a:off x="1046290" y="613468"/>
              <a:ext cx="1078484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dist"/>
              <a:r>
                <a:rPr lang="en-US" altLang="zh-CN" sz="828" b="1" dirty="0"/>
                <a:t>1 2 3 4 5 6</a:t>
              </a:r>
              <a:endParaRPr lang="zh-CN" altLang="en-US" sz="828" b="1" dirty="0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0A75B7A9-B675-51AD-E103-E7799A12BF1D}"/>
                </a:ext>
              </a:extLst>
            </p:cNvPr>
            <p:cNvSpPr txBox="1"/>
            <p:nvPr/>
          </p:nvSpPr>
          <p:spPr>
            <a:xfrm>
              <a:off x="61056" y="3062097"/>
              <a:ext cx="548548" cy="219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E8A30DC-7001-38D8-A50C-9A264FC3F0BC}"/>
                </a:ext>
              </a:extLst>
            </p:cNvPr>
            <p:cNvSpPr txBox="1"/>
            <p:nvPr/>
          </p:nvSpPr>
          <p:spPr>
            <a:xfrm>
              <a:off x="2131729" y="613468"/>
              <a:ext cx="1078484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dist"/>
              <a:r>
                <a:rPr lang="en-US" altLang="zh-CN" sz="828" b="1" dirty="0"/>
                <a:t>1 2 3 4 5 6</a:t>
              </a:r>
              <a:endParaRPr lang="zh-CN" altLang="en-US" sz="828" b="1" dirty="0"/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2FC26916-4ACB-3D38-C94B-E118CF10D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7950" y="769049"/>
              <a:ext cx="2932430" cy="28409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938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6018C9A9-8E0E-BC19-8E79-53042F1D001F}"/>
              </a:ext>
            </a:extLst>
          </p:cNvPr>
          <p:cNvGrpSpPr/>
          <p:nvPr/>
        </p:nvGrpSpPr>
        <p:grpSpPr>
          <a:xfrm>
            <a:off x="-112180" y="0"/>
            <a:ext cx="4616524" cy="5761507"/>
            <a:chOff x="-112180" y="0"/>
            <a:chExt cx="4616524" cy="5761507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4D7CEA4B-2DEF-0090-AAF2-A3975F0E8B31}"/>
                </a:ext>
              </a:extLst>
            </p:cNvPr>
            <p:cNvSpPr txBox="1"/>
            <p:nvPr/>
          </p:nvSpPr>
          <p:spPr>
            <a:xfrm>
              <a:off x="10794" y="0"/>
              <a:ext cx="979755" cy="321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90" dirty="0">
                  <a:latin typeface="Arial" panose="020B0604020202020204" pitchFamily="34" charset="0"/>
                  <a:cs typeface="Arial" panose="020B0604020202020204" pitchFamily="34" charset="0"/>
                </a:rPr>
                <a:t>Figure 3c</a:t>
              </a:r>
              <a:endParaRPr lang="zh-CN" altLang="en-US" sz="149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78" name="直接连接符 777">
              <a:extLst>
                <a:ext uri="{FF2B5EF4-FFF2-40B4-BE49-F238E27FC236}">
                  <a16:creationId xmlns:a16="http://schemas.microsoft.com/office/drawing/2014/main" id="{A647563C-C875-F36A-1570-FD3D57AAD8EB}"/>
                </a:ext>
              </a:extLst>
            </p:cNvPr>
            <p:cNvCxnSpPr>
              <a:cxnSpLocks/>
            </p:cNvCxnSpPr>
            <p:nvPr/>
          </p:nvCxnSpPr>
          <p:spPr>
            <a:xfrm>
              <a:off x="1066540" y="426043"/>
              <a:ext cx="13745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79" name="文本框 778">
              <a:extLst>
                <a:ext uri="{FF2B5EF4-FFF2-40B4-BE49-F238E27FC236}">
                  <a16:creationId xmlns:a16="http://schemas.microsoft.com/office/drawing/2014/main" id="{C4F0B04C-050D-2CB2-A9B1-551E0DDE4875}"/>
                </a:ext>
              </a:extLst>
            </p:cNvPr>
            <p:cNvSpPr txBox="1"/>
            <p:nvPr/>
          </p:nvSpPr>
          <p:spPr>
            <a:xfrm>
              <a:off x="1066539" y="265897"/>
              <a:ext cx="137452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SNU-398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0" name="文本框 779">
              <a:extLst>
                <a:ext uri="{FF2B5EF4-FFF2-40B4-BE49-F238E27FC236}">
                  <a16:creationId xmlns:a16="http://schemas.microsoft.com/office/drawing/2014/main" id="{1A2B9FFE-1E0C-08D6-0DBF-DD96483FAFC4}"/>
                </a:ext>
              </a:extLst>
            </p:cNvPr>
            <p:cNvSpPr txBox="1"/>
            <p:nvPr/>
          </p:nvSpPr>
          <p:spPr>
            <a:xfrm>
              <a:off x="480061" y="649217"/>
              <a:ext cx="586480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CB-839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1" name="文本框 780">
              <a:extLst>
                <a:ext uri="{FF2B5EF4-FFF2-40B4-BE49-F238E27FC236}">
                  <a16:creationId xmlns:a16="http://schemas.microsoft.com/office/drawing/2014/main" id="{8A6B93BE-5553-98CF-11BA-86F8CDDD96D6}"/>
                </a:ext>
              </a:extLst>
            </p:cNvPr>
            <p:cNvSpPr txBox="1"/>
            <p:nvPr/>
          </p:nvSpPr>
          <p:spPr>
            <a:xfrm>
              <a:off x="1095793" y="600227"/>
              <a:ext cx="195134" cy="451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782" name="文本框 781">
              <a:extLst>
                <a:ext uri="{FF2B5EF4-FFF2-40B4-BE49-F238E27FC236}">
                  <a16:creationId xmlns:a16="http://schemas.microsoft.com/office/drawing/2014/main" id="{CDEB277A-68D2-3641-89B1-DBFF84C9CDF0}"/>
                </a:ext>
              </a:extLst>
            </p:cNvPr>
            <p:cNvSpPr txBox="1"/>
            <p:nvPr/>
          </p:nvSpPr>
          <p:spPr>
            <a:xfrm>
              <a:off x="1375898" y="600227"/>
              <a:ext cx="195134" cy="451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3" name="文本框 782">
              <a:extLst>
                <a:ext uri="{FF2B5EF4-FFF2-40B4-BE49-F238E27FC236}">
                  <a16:creationId xmlns:a16="http://schemas.microsoft.com/office/drawing/2014/main" id="{10BDEBE9-6EC5-5E9B-81F1-10132E3D5EC3}"/>
                </a:ext>
              </a:extLst>
            </p:cNvPr>
            <p:cNvSpPr txBox="1"/>
            <p:nvPr/>
          </p:nvSpPr>
          <p:spPr>
            <a:xfrm>
              <a:off x="1640846" y="600227"/>
              <a:ext cx="195134" cy="451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4" name="文本框 783">
              <a:extLst>
                <a:ext uri="{FF2B5EF4-FFF2-40B4-BE49-F238E27FC236}">
                  <a16:creationId xmlns:a16="http://schemas.microsoft.com/office/drawing/2014/main" id="{BF540A5B-9177-864A-091A-44EAEB295E58}"/>
                </a:ext>
              </a:extLst>
            </p:cNvPr>
            <p:cNvSpPr txBox="1"/>
            <p:nvPr/>
          </p:nvSpPr>
          <p:spPr>
            <a:xfrm>
              <a:off x="134273" y="462441"/>
              <a:ext cx="932269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Glucose (mM)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5" name="文本框 784">
              <a:extLst>
                <a:ext uri="{FF2B5EF4-FFF2-40B4-BE49-F238E27FC236}">
                  <a16:creationId xmlns:a16="http://schemas.microsoft.com/office/drawing/2014/main" id="{9D6AC181-1F7F-05A8-320E-A0F84FB5024B}"/>
                </a:ext>
              </a:extLst>
            </p:cNvPr>
            <p:cNvSpPr txBox="1"/>
            <p:nvPr/>
          </p:nvSpPr>
          <p:spPr>
            <a:xfrm>
              <a:off x="1910595" y="600227"/>
              <a:ext cx="195134" cy="451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6" name="文本框 785">
              <a:extLst>
                <a:ext uri="{FF2B5EF4-FFF2-40B4-BE49-F238E27FC236}">
                  <a16:creationId xmlns:a16="http://schemas.microsoft.com/office/drawing/2014/main" id="{A613E300-CF00-72D2-744A-C29DF1C1A44E}"/>
                </a:ext>
              </a:extLst>
            </p:cNvPr>
            <p:cNvSpPr txBox="1"/>
            <p:nvPr/>
          </p:nvSpPr>
          <p:spPr>
            <a:xfrm>
              <a:off x="2179743" y="600227"/>
              <a:ext cx="195134" cy="451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7" name="文本框 786">
              <a:extLst>
                <a:ext uri="{FF2B5EF4-FFF2-40B4-BE49-F238E27FC236}">
                  <a16:creationId xmlns:a16="http://schemas.microsoft.com/office/drawing/2014/main" id="{F2A818DB-ADBC-11F4-222D-CCC9A49A3215}"/>
                </a:ext>
              </a:extLst>
            </p:cNvPr>
            <p:cNvSpPr txBox="1"/>
            <p:nvPr/>
          </p:nvSpPr>
          <p:spPr>
            <a:xfrm>
              <a:off x="-112180" y="2675456"/>
              <a:ext cx="67884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8" name="文本框 787">
              <a:extLst>
                <a:ext uri="{FF2B5EF4-FFF2-40B4-BE49-F238E27FC236}">
                  <a16:creationId xmlns:a16="http://schemas.microsoft.com/office/drawing/2014/main" id="{C692364F-2460-36CA-80AA-87C17F712120}"/>
                </a:ext>
              </a:extLst>
            </p:cNvPr>
            <p:cNvSpPr txBox="1"/>
            <p:nvPr/>
          </p:nvSpPr>
          <p:spPr>
            <a:xfrm>
              <a:off x="1087837" y="451923"/>
              <a:ext cx="303288" cy="219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9" name="文本框 788">
              <a:extLst>
                <a:ext uri="{FF2B5EF4-FFF2-40B4-BE49-F238E27FC236}">
                  <a16:creationId xmlns:a16="http://schemas.microsoft.com/office/drawing/2014/main" id="{EE5AD68F-A061-6593-CCD0-1C5CCAB78BF9}"/>
                </a:ext>
              </a:extLst>
            </p:cNvPr>
            <p:cNvSpPr txBox="1"/>
            <p:nvPr/>
          </p:nvSpPr>
          <p:spPr>
            <a:xfrm>
              <a:off x="1376512" y="452045"/>
              <a:ext cx="95095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90" name="直接连接符 789">
              <a:extLst>
                <a:ext uri="{FF2B5EF4-FFF2-40B4-BE49-F238E27FC236}">
                  <a16:creationId xmlns:a16="http://schemas.microsoft.com/office/drawing/2014/main" id="{62CBD625-6D7B-FCC0-8B4B-6F9F90AAC04B}"/>
                </a:ext>
              </a:extLst>
            </p:cNvPr>
            <p:cNvCxnSpPr>
              <a:cxnSpLocks/>
            </p:cNvCxnSpPr>
            <p:nvPr/>
          </p:nvCxnSpPr>
          <p:spPr>
            <a:xfrm>
              <a:off x="1376512" y="614893"/>
              <a:ext cx="105426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91" name="文本框 790">
              <a:extLst>
                <a:ext uri="{FF2B5EF4-FFF2-40B4-BE49-F238E27FC236}">
                  <a16:creationId xmlns:a16="http://schemas.microsoft.com/office/drawing/2014/main" id="{A1904BFF-5D1F-EE8F-76FF-E7294E238AA6}"/>
                </a:ext>
              </a:extLst>
            </p:cNvPr>
            <p:cNvSpPr txBox="1"/>
            <p:nvPr/>
          </p:nvSpPr>
          <p:spPr>
            <a:xfrm>
              <a:off x="450809" y="804355"/>
              <a:ext cx="615731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Proline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2" name="文本框 791">
              <a:extLst>
                <a:ext uri="{FF2B5EF4-FFF2-40B4-BE49-F238E27FC236}">
                  <a16:creationId xmlns:a16="http://schemas.microsoft.com/office/drawing/2014/main" id="{8E750E88-3293-3009-3A26-696B23FFCCCC}"/>
                </a:ext>
              </a:extLst>
            </p:cNvPr>
            <p:cNvSpPr txBox="1"/>
            <p:nvPr/>
          </p:nvSpPr>
          <p:spPr>
            <a:xfrm>
              <a:off x="-112178" y="1886717"/>
              <a:ext cx="678844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LC3A/B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3" name="文本框 792">
              <a:extLst>
                <a:ext uri="{FF2B5EF4-FFF2-40B4-BE49-F238E27FC236}">
                  <a16:creationId xmlns:a16="http://schemas.microsoft.com/office/drawing/2014/main" id="{C5DD051C-CCD6-1651-1433-3120ADB67E51}"/>
                </a:ext>
              </a:extLst>
            </p:cNvPr>
            <p:cNvSpPr txBox="1"/>
            <p:nvPr/>
          </p:nvSpPr>
          <p:spPr>
            <a:xfrm>
              <a:off x="144780" y="1231437"/>
              <a:ext cx="42188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P62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97" name="直接连接符 696">
              <a:extLst>
                <a:ext uri="{FF2B5EF4-FFF2-40B4-BE49-F238E27FC236}">
                  <a16:creationId xmlns:a16="http://schemas.microsoft.com/office/drawing/2014/main" id="{801DB392-22CA-1A08-66C8-25B30E630417}"/>
                </a:ext>
              </a:extLst>
            </p:cNvPr>
            <p:cNvCxnSpPr>
              <a:cxnSpLocks/>
            </p:cNvCxnSpPr>
            <p:nvPr/>
          </p:nvCxnSpPr>
          <p:spPr>
            <a:xfrm>
              <a:off x="2600463" y="3218439"/>
              <a:ext cx="13745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98" name="文本框 697">
              <a:extLst>
                <a:ext uri="{FF2B5EF4-FFF2-40B4-BE49-F238E27FC236}">
                  <a16:creationId xmlns:a16="http://schemas.microsoft.com/office/drawing/2014/main" id="{DF87092A-1616-EA95-8D2A-6447D123006E}"/>
                </a:ext>
              </a:extLst>
            </p:cNvPr>
            <p:cNvSpPr txBox="1"/>
            <p:nvPr/>
          </p:nvSpPr>
          <p:spPr>
            <a:xfrm>
              <a:off x="2600463" y="3058292"/>
              <a:ext cx="137452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SNU-398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9" name="文本框 698">
              <a:extLst>
                <a:ext uri="{FF2B5EF4-FFF2-40B4-BE49-F238E27FC236}">
                  <a16:creationId xmlns:a16="http://schemas.microsoft.com/office/drawing/2014/main" id="{B9283D4D-A3AD-12BE-178C-D2EBF0A77EAA}"/>
                </a:ext>
              </a:extLst>
            </p:cNvPr>
            <p:cNvSpPr txBox="1"/>
            <p:nvPr/>
          </p:nvSpPr>
          <p:spPr>
            <a:xfrm>
              <a:off x="2032216" y="3441613"/>
              <a:ext cx="568247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BPTES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0" name="文本框 699">
              <a:extLst>
                <a:ext uri="{FF2B5EF4-FFF2-40B4-BE49-F238E27FC236}">
                  <a16:creationId xmlns:a16="http://schemas.microsoft.com/office/drawing/2014/main" id="{A48E25EA-3CAD-FB7E-BEE4-7253F987B88E}"/>
                </a:ext>
              </a:extLst>
            </p:cNvPr>
            <p:cNvSpPr txBox="1"/>
            <p:nvPr/>
          </p:nvSpPr>
          <p:spPr>
            <a:xfrm>
              <a:off x="2629716" y="3392623"/>
              <a:ext cx="195134" cy="451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701" name="文本框 700">
              <a:extLst>
                <a:ext uri="{FF2B5EF4-FFF2-40B4-BE49-F238E27FC236}">
                  <a16:creationId xmlns:a16="http://schemas.microsoft.com/office/drawing/2014/main" id="{FE825636-DCDF-86C0-7F13-D8FB7E7BFA50}"/>
                </a:ext>
              </a:extLst>
            </p:cNvPr>
            <p:cNvSpPr txBox="1"/>
            <p:nvPr/>
          </p:nvSpPr>
          <p:spPr>
            <a:xfrm>
              <a:off x="2909822" y="3392623"/>
              <a:ext cx="195134" cy="451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2" name="文本框 701">
              <a:extLst>
                <a:ext uri="{FF2B5EF4-FFF2-40B4-BE49-F238E27FC236}">
                  <a16:creationId xmlns:a16="http://schemas.microsoft.com/office/drawing/2014/main" id="{576FFA10-8923-CCAD-3FE7-55CC82EE81C1}"/>
                </a:ext>
              </a:extLst>
            </p:cNvPr>
            <p:cNvSpPr txBox="1"/>
            <p:nvPr/>
          </p:nvSpPr>
          <p:spPr>
            <a:xfrm>
              <a:off x="3174769" y="3392623"/>
              <a:ext cx="195134" cy="451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8" name="文本框 767">
              <a:extLst>
                <a:ext uri="{FF2B5EF4-FFF2-40B4-BE49-F238E27FC236}">
                  <a16:creationId xmlns:a16="http://schemas.microsoft.com/office/drawing/2014/main" id="{015ECE82-3BB4-B678-88F2-2F0C3E7AEE11}"/>
                </a:ext>
              </a:extLst>
            </p:cNvPr>
            <p:cNvSpPr txBox="1"/>
            <p:nvPr/>
          </p:nvSpPr>
          <p:spPr>
            <a:xfrm>
              <a:off x="1527687" y="3254837"/>
              <a:ext cx="107277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Glucose (mM)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9" name="文本框 768">
              <a:extLst>
                <a:ext uri="{FF2B5EF4-FFF2-40B4-BE49-F238E27FC236}">
                  <a16:creationId xmlns:a16="http://schemas.microsoft.com/office/drawing/2014/main" id="{64077BC5-B7DD-833E-0EE5-61F8B1FA1C36}"/>
                </a:ext>
              </a:extLst>
            </p:cNvPr>
            <p:cNvSpPr txBox="1"/>
            <p:nvPr/>
          </p:nvSpPr>
          <p:spPr>
            <a:xfrm>
              <a:off x="3444518" y="3392623"/>
              <a:ext cx="195134" cy="451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0" name="文本框 769">
              <a:extLst>
                <a:ext uri="{FF2B5EF4-FFF2-40B4-BE49-F238E27FC236}">
                  <a16:creationId xmlns:a16="http://schemas.microsoft.com/office/drawing/2014/main" id="{24863C77-582E-91BF-11DA-7219F60B8C37}"/>
                </a:ext>
              </a:extLst>
            </p:cNvPr>
            <p:cNvSpPr txBox="1"/>
            <p:nvPr/>
          </p:nvSpPr>
          <p:spPr>
            <a:xfrm>
              <a:off x="3713667" y="3392623"/>
              <a:ext cx="195134" cy="451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2" name="文本框 771">
              <a:extLst>
                <a:ext uri="{FF2B5EF4-FFF2-40B4-BE49-F238E27FC236}">
                  <a16:creationId xmlns:a16="http://schemas.microsoft.com/office/drawing/2014/main" id="{347BD73D-D332-CB7F-28B2-A00A94261F16}"/>
                </a:ext>
              </a:extLst>
            </p:cNvPr>
            <p:cNvSpPr txBox="1"/>
            <p:nvPr/>
          </p:nvSpPr>
          <p:spPr>
            <a:xfrm>
              <a:off x="2621760" y="3244318"/>
              <a:ext cx="303288" cy="219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3" name="文本框 772">
              <a:extLst>
                <a:ext uri="{FF2B5EF4-FFF2-40B4-BE49-F238E27FC236}">
                  <a16:creationId xmlns:a16="http://schemas.microsoft.com/office/drawing/2014/main" id="{FE1ADC26-A026-5F79-33FB-7980CDCA01D6}"/>
                </a:ext>
              </a:extLst>
            </p:cNvPr>
            <p:cNvSpPr txBox="1"/>
            <p:nvPr/>
          </p:nvSpPr>
          <p:spPr>
            <a:xfrm>
              <a:off x="2910435" y="3244441"/>
              <a:ext cx="95095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74" name="直接连接符 773">
              <a:extLst>
                <a:ext uri="{FF2B5EF4-FFF2-40B4-BE49-F238E27FC236}">
                  <a16:creationId xmlns:a16="http://schemas.microsoft.com/office/drawing/2014/main" id="{0E049E11-6138-625D-143F-73E2D7AEC3AF}"/>
                </a:ext>
              </a:extLst>
            </p:cNvPr>
            <p:cNvCxnSpPr>
              <a:cxnSpLocks/>
            </p:cNvCxnSpPr>
            <p:nvPr/>
          </p:nvCxnSpPr>
          <p:spPr>
            <a:xfrm>
              <a:off x="2910435" y="3407288"/>
              <a:ext cx="105426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75" name="文本框 774">
              <a:extLst>
                <a:ext uri="{FF2B5EF4-FFF2-40B4-BE49-F238E27FC236}">
                  <a16:creationId xmlns:a16="http://schemas.microsoft.com/office/drawing/2014/main" id="{2CD30F92-CCD0-8D8A-423B-CE49BE48BB1B}"/>
                </a:ext>
              </a:extLst>
            </p:cNvPr>
            <p:cNvSpPr txBox="1"/>
            <p:nvPr/>
          </p:nvSpPr>
          <p:spPr>
            <a:xfrm>
              <a:off x="1910596" y="3596751"/>
              <a:ext cx="689868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Proline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58838FC4-F42A-C5F2-09DA-360927537824}"/>
                </a:ext>
              </a:extLst>
            </p:cNvPr>
            <p:cNvSpPr txBox="1"/>
            <p:nvPr/>
          </p:nvSpPr>
          <p:spPr>
            <a:xfrm>
              <a:off x="-57998" y="5462468"/>
              <a:ext cx="624663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66BFC3D6-AE8A-E629-259F-4B1CFF14FB58}"/>
                </a:ext>
              </a:extLst>
            </p:cNvPr>
            <p:cNvSpPr txBox="1"/>
            <p:nvPr/>
          </p:nvSpPr>
          <p:spPr>
            <a:xfrm>
              <a:off x="-57998" y="4674966"/>
              <a:ext cx="624663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LC3A/B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C1712AE1-0F41-ED30-9C10-0AD803BB1BE5}"/>
                </a:ext>
              </a:extLst>
            </p:cNvPr>
            <p:cNvSpPr txBox="1"/>
            <p:nvPr/>
          </p:nvSpPr>
          <p:spPr>
            <a:xfrm>
              <a:off x="33430" y="4018449"/>
              <a:ext cx="53323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P62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60CF29AE-4E58-2814-9CCF-AD9A389FA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852" y="1030948"/>
              <a:ext cx="3767655" cy="1956986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F862EE5E-CE4F-CB3B-C00A-07AB71386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8180" y="3816714"/>
              <a:ext cx="3926164" cy="19447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3392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F71A1146-8E40-217B-8601-C3F06037E9B0}"/>
              </a:ext>
            </a:extLst>
          </p:cNvPr>
          <p:cNvGrpSpPr/>
          <p:nvPr/>
        </p:nvGrpSpPr>
        <p:grpSpPr>
          <a:xfrm>
            <a:off x="-59381" y="9243"/>
            <a:ext cx="5374038" cy="6910591"/>
            <a:chOff x="621971" y="1050672"/>
            <a:chExt cx="5374038" cy="6910591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4D7CEA4B-2DEF-0090-AAF2-A3975F0E8B31}"/>
                </a:ext>
              </a:extLst>
            </p:cNvPr>
            <p:cNvSpPr txBox="1"/>
            <p:nvPr/>
          </p:nvSpPr>
          <p:spPr>
            <a:xfrm>
              <a:off x="683696" y="1050672"/>
              <a:ext cx="979755" cy="321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90" dirty="0">
                  <a:latin typeface="Arial" panose="020B0604020202020204" pitchFamily="34" charset="0"/>
                  <a:cs typeface="Arial" panose="020B0604020202020204" pitchFamily="34" charset="0"/>
                </a:rPr>
                <a:t>Figure 3c</a:t>
              </a:r>
              <a:endParaRPr lang="zh-CN" altLang="en-US" sz="149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AC91767E-1F39-8853-5BC9-DF0C48B4510A}"/>
                </a:ext>
              </a:extLst>
            </p:cNvPr>
            <p:cNvGrpSpPr/>
            <p:nvPr/>
          </p:nvGrpSpPr>
          <p:grpSpPr>
            <a:xfrm>
              <a:off x="621971" y="1316570"/>
              <a:ext cx="5374038" cy="6644693"/>
              <a:chOff x="39773" y="562345"/>
              <a:chExt cx="6488653" cy="8022853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8E27BE2B-C03C-E2AF-9CBC-5C2C3FD3186D}"/>
                  </a:ext>
                </a:extLst>
              </p:cNvPr>
              <p:cNvSpPr/>
              <p:nvPr/>
            </p:nvSpPr>
            <p:spPr>
              <a:xfrm>
                <a:off x="1063949" y="5483787"/>
                <a:ext cx="5464477" cy="310141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9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BBE245F2-0084-BA71-DD9C-B50AB3F6FDBA}"/>
                  </a:ext>
                </a:extLst>
              </p:cNvPr>
              <p:cNvSpPr/>
              <p:nvPr/>
            </p:nvSpPr>
            <p:spPr>
              <a:xfrm>
                <a:off x="1002809" y="1458706"/>
                <a:ext cx="5464477" cy="291072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9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78" name="直接连接符 777">
                <a:extLst>
                  <a:ext uri="{FF2B5EF4-FFF2-40B4-BE49-F238E27FC236}">
                    <a16:creationId xmlns:a16="http://schemas.microsoft.com/office/drawing/2014/main" id="{A647563C-C875-F36A-1570-FD3D57AAD8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20333" y="755707"/>
                <a:ext cx="1659611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79" name="文本框 778">
                <a:extLst>
                  <a:ext uri="{FF2B5EF4-FFF2-40B4-BE49-F238E27FC236}">
                    <a16:creationId xmlns:a16="http://schemas.microsoft.com/office/drawing/2014/main" id="{C4F0B04C-050D-2CB2-A9B1-551E0DDE4875}"/>
                  </a:ext>
                </a:extLst>
              </p:cNvPr>
              <p:cNvSpPr txBox="1"/>
              <p:nvPr/>
            </p:nvSpPr>
            <p:spPr>
              <a:xfrm>
                <a:off x="1820334" y="562345"/>
                <a:ext cx="1659610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Huh7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0" name="文本框 779">
                <a:extLst>
                  <a:ext uri="{FF2B5EF4-FFF2-40B4-BE49-F238E27FC236}">
                    <a16:creationId xmlns:a16="http://schemas.microsoft.com/office/drawing/2014/main" id="{1A2B9FFE-1E0C-08D6-0DBF-DD96483FAFC4}"/>
                  </a:ext>
                </a:extLst>
              </p:cNvPr>
              <p:cNvSpPr txBox="1"/>
              <p:nvPr/>
            </p:nvSpPr>
            <p:spPr>
              <a:xfrm>
                <a:off x="1106563" y="1025168"/>
                <a:ext cx="713771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CB-839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1" name="文本框 780">
                <a:extLst>
                  <a:ext uri="{FF2B5EF4-FFF2-40B4-BE49-F238E27FC236}">
                    <a16:creationId xmlns:a16="http://schemas.microsoft.com/office/drawing/2014/main" id="{8A6B93BE-5553-98CF-11BA-86F8CDDD96D6}"/>
                  </a:ext>
                </a:extLst>
              </p:cNvPr>
              <p:cNvSpPr txBox="1"/>
              <p:nvPr/>
            </p:nvSpPr>
            <p:spPr>
              <a:xfrm>
                <a:off x="1855654" y="966018"/>
                <a:ext cx="235606" cy="544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782" name="文本框 781">
                <a:extLst>
                  <a:ext uri="{FF2B5EF4-FFF2-40B4-BE49-F238E27FC236}">
                    <a16:creationId xmlns:a16="http://schemas.microsoft.com/office/drawing/2014/main" id="{CDEB277A-68D2-3641-89B1-DBFF84C9CDF0}"/>
                  </a:ext>
                </a:extLst>
              </p:cNvPr>
              <p:cNvSpPr txBox="1"/>
              <p:nvPr/>
            </p:nvSpPr>
            <p:spPr>
              <a:xfrm>
                <a:off x="2193855" y="966018"/>
                <a:ext cx="235606" cy="544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3" name="文本框 782">
                <a:extLst>
                  <a:ext uri="{FF2B5EF4-FFF2-40B4-BE49-F238E27FC236}">
                    <a16:creationId xmlns:a16="http://schemas.microsoft.com/office/drawing/2014/main" id="{10BDEBE9-6EC5-5E9B-81F1-10132E3D5EC3}"/>
                  </a:ext>
                </a:extLst>
              </p:cNvPr>
              <p:cNvSpPr txBox="1"/>
              <p:nvPr/>
            </p:nvSpPr>
            <p:spPr>
              <a:xfrm>
                <a:off x="2513755" y="966018"/>
                <a:ext cx="235606" cy="544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4" name="文本框 783">
                <a:extLst>
                  <a:ext uri="{FF2B5EF4-FFF2-40B4-BE49-F238E27FC236}">
                    <a16:creationId xmlns:a16="http://schemas.microsoft.com/office/drawing/2014/main" id="{BF540A5B-9177-864A-091A-44EAEB295E58}"/>
                  </a:ext>
                </a:extLst>
              </p:cNvPr>
              <p:cNvSpPr txBox="1"/>
              <p:nvPr/>
            </p:nvSpPr>
            <p:spPr>
              <a:xfrm>
                <a:off x="694706" y="799654"/>
                <a:ext cx="1125628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Glucose (mM)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5" name="文本框 784">
                <a:extLst>
                  <a:ext uri="{FF2B5EF4-FFF2-40B4-BE49-F238E27FC236}">
                    <a16:creationId xmlns:a16="http://schemas.microsoft.com/office/drawing/2014/main" id="{9D6AC181-1F7F-05A8-320E-A0F84FB5024B}"/>
                  </a:ext>
                </a:extLst>
              </p:cNvPr>
              <p:cNvSpPr txBox="1"/>
              <p:nvPr/>
            </p:nvSpPr>
            <p:spPr>
              <a:xfrm>
                <a:off x="2839452" y="966018"/>
                <a:ext cx="235606" cy="544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6" name="文本框 785">
                <a:extLst>
                  <a:ext uri="{FF2B5EF4-FFF2-40B4-BE49-F238E27FC236}">
                    <a16:creationId xmlns:a16="http://schemas.microsoft.com/office/drawing/2014/main" id="{A613E300-CF00-72D2-744A-C29DF1C1A44E}"/>
                  </a:ext>
                </a:extLst>
              </p:cNvPr>
              <p:cNvSpPr txBox="1"/>
              <p:nvPr/>
            </p:nvSpPr>
            <p:spPr>
              <a:xfrm>
                <a:off x="3164425" y="966018"/>
                <a:ext cx="235606" cy="544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8" name="文本框 787">
                <a:extLst>
                  <a:ext uri="{FF2B5EF4-FFF2-40B4-BE49-F238E27FC236}">
                    <a16:creationId xmlns:a16="http://schemas.microsoft.com/office/drawing/2014/main" id="{C692364F-2460-36CA-80AA-87C17F712120}"/>
                  </a:ext>
                </a:extLst>
              </p:cNvPr>
              <p:cNvSpPr txBox="1"/>
              <p:nvPr/>
            </p:nvSpPr>
            <p:spPr>
              <a:xfrm>
                <a:off x="1846047" y="786954"/>
                <a:ext cx="366192" cy="2653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9" name="文本框 788">
                <a:extLst>
                  <a:ext uri="{FF2B5EF4-FFF2-40B4-BE49-F238E27FC236}">
                    <a16:creationId xmlns:a16="http://schemas.microsoft.com/office/drawing/2014/main" id="{EE5AD68F-A061-6593-CCD0-1C5CCAB78BF9}"/>
                  </a:ext>
                </a:extLst>
              </p:cNvPr>
              <p:cNvSpPr txBox="1"/>
              <p:nvPr/>
            </p:nvSpPr>
            <p:spPr>
              <a:xfrm>
                <a:off x="2194595" y="787102"/>
                <a:ext cx="1148190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90" name="直接连接符 789">
                <a:extLst>
                  <a:ext uri="{FF2B5EF4-FFF2-40B4-BE49-F238E27FC236}">
                    <a16:creationId xmlns:a16="http://schemas.microsoft.com/office/drawing/2014/main" id="{62CBD625-6D7B-FCC0-8B4B-6F9F90AAC0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94596" y="983725"/>
                <a:ext cx="127292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91" name="文本框 790">
                <a:extLst>
                  <a:ext uri="{FF2B5EF4-FFF2-40B4-BE49-F238E27FC236}">
                    <a16:creationId xmlns:a16="http://schemas.microsoft.com/office/drawing/2014/main" id="{A1904BFF-5D1F-EE8F-76FF-E7294E238AA6}"/>
                  </a:ext>
                </a:extLst>
              </p:cNvPr>
              <p:cNvSpPr txBox="1"/>
              <p:nvPr/>
            </p:nvSpPr>
            <p:spPr>
              <a:xfrm>
                <a:off x="1106025" y="1212483"/>
                <a:ext cx="714309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Proline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2" name="文本框 791">
                <a:extLst>
                  <a:ext uri="{FF2B5EF4-FFF2-40B4-BE49-F238E27FC236}">
                    <a16:creationId xmlns:a16="http://schemas.microsoft.com/office/drawing/2014/main" id="{8E750E88-3293-3009-3A26-696B23FFCCCC}"/>
                  </a:ext>
                </a:extLst>
              </p:cNvPr>
              <p:cNvSpPr txBox="1"/>
              <p:nvPr/>
            </p:nvSpPr>
            <p:spPr>
              <a:xfrm>
                <a:off x="149075" y="2645577"/>
                <a:ext cx="782038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LC3A/B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3" name="文本框 792">
                <a:extLst>
                  <a:ext uri="{FF2B5EF4-FFF2-40B4-BE49-F238E27FC236}">
                    <a16:creationId xmlns:a16="http://schemas.microsoft.com/office/drawing/2014/main" id="{C5DD051C-CCD6-1651-1433-3120ADB67E51}"/>
                  </a:ext>
                </a:extLst>
              </p:cNvPr>
              <p:cNvSpPr txBox="1"/>
              <p:nvPr/>
            </p:nvSpPr>
            <p:spPr>
              <a:xfrm>
                <a:off x="111470" y="1728143"/>
                <a:ext cx="819642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P62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73" name="图片 672">
                <a:extLst>
                  <a:ext uri="{FF2B5EF4-FFF2-40B4-BE49-F238E27FC236}">
                    <a16:creationId xmlns:a16="http://schemas.microsoft.com/office/drawing/2014/main" id="{37ADC040-E248-C823-94EF-1EE38A1F61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5" t="43282" r="6466" b="33277"/>
              <a:stretch/>
            </p:blipFill>
            <p:spPr>
              <a:xfrm>
                <a:off x="1571949" y="3450290"/>
                <a:ext cx="4762500" cy="876944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674" name="图片 673">
                <a:extLst>
                  <a:ext uri="{FF2B5EF4-FFF2-40B4-BE49-F238E27FC236}">
                    <a16:creationId xmlns:a16="http://schemas.microsoft.com/office/drawing/2014/main" id="{FB72BCC0-A342-EA48-7B00-9DD79B5A82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514" t="46709" r="708" b="30801"/>
              <a:stretch/>
            </p:blipFill>
            <p:spPr>
              <a:xfrm>
                <a:off x="1106562" y="1491110"/>
                <a:ext cx="3087151" cy="720288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675" name="图片 674">
                <a:extLst>
                  <a:ext uri="{FF2B5EF4-FFF2-40B4-BE49-F238E27FC236}">
                    <a16:creationId xmlns:a16="http://schemas.microsoft.com/office/drawing/2014/main" id="{DC468311-5198-DC61-0CA0-08BD17B684B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42" t="44687" r="5372" b="21714"/>
              <a:stretch/>
            </p:blipFill>
            <p:spPr>
              <a:xfrm>
                <a:off x="1331650" y="2268133"/>
                <a:ext cx="3015603" cy="1024705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676" name="图片 675">
                <a:extLst>
                  <a:ext uri="{FF2B5EF4-FFF2-40B4-BE49-F238E27FC236}">
                    <a16:creationId xmlns:a16="http://schemas.microsoft.com/office/drawing/2014/main" id="{5E17D3F0-98DA-E99D-3DA6-21062CD543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330" t="41428" r="7422" b="33411"/>
              <a:stretch/>
            </p:blipFill>
            <p:spPr>
              <a:xfrm>
                <a:off x="1239929" y="7566851"/>
                <a:ext cx="4762500" cy="876944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677" name="图片 676">
                <a:extLst>
                  <a:ext uri="{FF2B5EF4-FFF2-40B4-BE49-F238E27FC236}">
                    <a16:creationId xmlns:a16="http://schemas.microsoft.com/office/drawing/2014/main" id="{FA391174-4B60-50B2-E0EC-9228EDA8EC5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04" t="39937" r="369" b="40687"/>
              <a:stretch/>
            </p:blipFill>
            <p:spPr>
              <a:xfrm>
                <a:off x="2949547" y="5570811"/>
                <a:ext cx="3061454" cy="752463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678" name="图片 677">
                <a:extLst>
                  <a:ext uri="{FF2B5EF4-FFF2-40B4-BE49-F238E27FC236}">
                    <a16:creationId xmlns:a16="http://schemas.microsoft.com/office/drawing/2014/main" id="{F870647E-232E-EDDC-DBB6-C96254DE85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069" t="36104" r="2751" b="34620"/>
              <a:stretch/>
            </p:blipFill>
            <p:spPr>
              <a:xfrm>
                <a:off x="2943514" y="6403602"/>
                <a:ext cx="3287177" cy="1049809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E5EBF01-FCCF-35AA-3998-BC32F5CA290D}"/>
                  </a:ext>
                </a:extLst>
              </p:cNvPr>
              <p:cNvSpPr txBox="1"/>
              <p:nvPr/>
            </p:nvSpPr>
            <p:spPr>
              <a:xfrm>
                <a:off x="111470" y="3471662"/>
                <a:ext cx="819642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9712E24A-31B1-1231-246E-7FB3BF3C32E9}"/>
                  </a:ext>
                </a:extLst>
              </p:cNvPr>
              <p:cNvSpPr/>
              <p:nvPr/>
            </p:nvSpPr>
            <p:spPr>
              <a:xfrm>
                <a:off x="1747930" y="1634877"/>
                <a:ext cx="1696152" cy="28161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9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C91120DD-F615-F6AD-E78D-8DEFCB95487C}"/>
                  </a:ext>
                </a:extLst>
              </p:cNvPr>
              <p:cNvSpPr/>
              <p:nvPr/>
            </p:nvSpPr>
            <p:spPr>
              <a:xfrm>
                <a:off x="1719584" y="2568917"/>
                <a:ext cx="1623202" cy="42313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9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EFEBB6A1-2812-DA1C-0DA3-CDC757E97D68}"/>
                  </a:ext>
                </a:extLst>
              </p:cNvPr>
              <p:cNvSpPr/>
              <p:nvPr/>
            </p:nvSpPr>
            <p:spPr>
              <a:xfrm>
                <a:off x="1702154" y="3506318"/>
                <a:ext cx="1697876" cy="27510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9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" name="直接连接符 6">
                <a:extLst>
                  <a:ext uri="{FF2B5EF4-FFF2-40B4-BE49-F238E27FC236}">
                    <a16:creationId xmlns:a16="http://schemas.microsoft.com/office/drawing/2014/main" id="{F7E8097F-A0C5-3757-D9DC-D4E66B7B8B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36638" y="4737996"/>
                <a:ext cx="1659611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E62B102-406F-3150-7E8E-A04F5CDC53EF}"/>
                  </a:ext>
                </a:extLst>
              </p:cNvPr>
              <p:cNvSpPr txBox="1"/>
              <p:nvPr/>
            </p:nvSpPr>
            <p:spPr>
              <a:xfrm>
                <a:off x="3536638" y="4544634"/>
                <a:ext cx="1659610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Huh7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4B1CA03-DBD4-6BA7-9D3B-1F6265AFC324}"/>
                  </a:ext>
                </a:extLst>
              </p:cNvPr>
              <p:cNvSpPr txBox="1"/>
              <p:nvPr/>
            </p:nvSpPr>
            <p:spPr>
              <a:xfrm>
                <a:off x="2817971" y="5007457"/>
                <a:ext cx="718668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BPTES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11216C0-FB06-9C45-F637-71BA5BF34F5E}"/>
                  </a:ext>
                </a:extLst>
              </p:cNvPr>
              <p:cNvSpPr txBox="1"/>
              <p:nvPr/>
            </p:nvSpPr>
            <p:spPr>
              <a:xfrm>
                <a:off x="3571959" y="4948308"/>
                <a:ext cx="235606" cy="544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B0D4A355-C446-0308-C49A-1A555B41AF41}"/>
                  </a:ext>
                </a:extLst>
              </p:cNvPr>
              <p:cNvSpPr txBox="1"/>
              <p:nvPr/>
            </p:nvSpPr>
            <p:spPr>
              <a:xfrm>
                <a:off x="3910160" y="4948308"/>
                <a:ext cx="235606" cy="544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173E01A-95A7-4F47-6377-8F9F0713FEFE}"/>
                  </a:ext>
                </a:extLst>
              </p:cNvPr>
              <p:cNvSpPr txBox="1"/>
              <p:nvPr/>
            </p:nvSpPr>
            <p:spPr>
              <a:xfrm>
                <a:off x="4230061" y="4948308"/>
                <a:ext cx="235606" cy="544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34A27D9-62B9-7616-ACB1-5A44F761889E}"/>
                  </a:ext>
                </a:extLst>
              </p:cNvPr>
              <p:cNvSpPr txBox="1"/>
              <p:nvPr/>
            </p:nvSpPr>
            <p:spPr>
              <a:xfrm>
                <a:off x="2241360" y="4781942"/>
                <a:ext cx="1295276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Glucose (mM)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E72E823-E8D6-409A-EBBE-7AE04E8F01DB}"/>
                  </a:ext>
                </a:extLst>
              </p:cNvPr>
              <p:cNvSpPr txBox="1"/>
              <p:nvPr/>
            </p:nvSpPr>
            <p:spPr>
              <a:xfrm>
                <a:off x="4555757" y="4948308"/>
                <a:ext cx="235606" cy="544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E867CA7-E356-7CD1-EC08-55CBDA93A825}"/>
                  </a:ext>
                </a:extLst>
              </p:cNvPr>
              <p:cNvSpPr txBox="1"/>
              <p:nvPr/>
            </p:nvSpPr>
            <p:spPr>
              <a:xfrm>
                <a:off x="4880729" y="4948308"/>
                <a:ext cx="235606" cy="544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3CA4E8B-088D-062E-DEAC-B35212F3700C}"/>
                  </a:ext>
                </a:extLst>
              </p:cNvPr>
              <p:cNvSpPr txBox="1"/>
              <p:nvPr/>
            </p:nvSpPr>
            <p:spPr>
              <a:xfrm>
                <a:off x="3562353" y="4769243"/>
                <a:ext cx="366192" cy="2653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881B28AF-8047-F623-4B00-B48F1C133EE1}"/>
                  </a:ext>
                </a:extLst>
              </p:cNvPr>
              <p:cNvSpPr txBox="1"/>
              <p:nvPr/>
            </p:nvSpPr>
            <p:spPr>
              <a:xfrm>
                <a:off x="3910901" y="4769391"/>
                <a:ext cx="1148190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91354FF2-BC45-EEBB-53B5-415C05468C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0901" y="4966014"/>
                <a:ext cx="127292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79" name="文本框 678">
                <a:extLst>
                  <a:ext uri="{FF2B5EF4-FFF2-40B4-BE49-F238E27FC236}">
                    <a16:creationId xmlns:a16="http://schemas.microsoft.com/office/drawing/2014/main" id="{514D5B67-F46C-9D87-808D-E2C3D80710AE}"/>
                  </a:ext>
                </a:extLst>
              </p:cNvPr>
              <p:cNvSpPr txBox="1"/>
              <p:nvPr/>
            </p:nvSpPr>
            <p:spPr>
              <a:xfrm>
                <a:off x="2817971" y="5194774"/>
                <a:ext cx="718668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Proline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1" name="文本框 770">
                <a:extLst>
                  <a:ext uri="{FF2B5EF4-FFF2-40B4-BE49-F238E27FC236}">
                    <a16:creationId xmlns:a16="http://schemas.microsoft.com/office/drawing/2014/main" id="{7FC60D2C-1F78-6716-BACC-E62C6839191D}"/>
                  </a:ext>
                </a:extLst>
              </p:cNvPr>
              <p:cNvSpPr txBox="1"/>
              <p:nvPr/>
            </p:nvSpPr>
            <p:spPr>
              <a:xfrm>
                <a:off x="39773" y="6764868"/>
                <a:ext cx="891340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LC3A/B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6" name="文本框 775">
                <a:extLst>
                  <a:ext uri="{FF2B5EF4-FFF2-40B4-BE49-F238E27FC236}">
                    <a16:creationId xmlns:a16="http://schemas.microsoft.com/office/drawing/2014/main" id="{68524D28-DE46-5E1D-5ED0-AA438818971D}"/>
                  </a:ext>
                </a:extLst>
              </p:cNvPr>
              <p:cNvSpPr txBox="1"/>
              <p:nvPr/>
            </p:nvSpPr>
            <p:spPr>
              <a:xfrm>
                <a:off x="111470" y="5860136"/>
                <a:ext cx="819642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P62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7" name="文本框 776">
                <a:extLst>
                  <a:ext uri="{FF2B5EF4-FFF2-40B4-BE49-F238E27FC236}">
                    <a16:creationId xmlns:a16="http://schemas.microsoft.com/office/drawing/2014/main" id="{3B410CCB-1B94-95DD-FC9D-F61726B19B72}"/>
                  </a:ext>
                </a:extLst>
              </p:cNvPr>
              <p:cNvSpPr txBox="1"/>
              <p:nvPr/>
            </p:nvSpPr>
            <p:spPr>
              <a:xfrm>
                <a:off x="39773" y="7815224"/>
                <a:ext cx="891340" cy="265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82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82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6" name="矩形 795">
                <a:extLst>
                  <a:ext uri="{FF2B5EF4-FFF2-40B4-BE49-F238E27FC236}">
                    <a16:creationId xmlns:a16="http://schemas.microsoft.com/office/drawing/2014/main" id="{1FF240C2-D639-7C96-CABA-CEEE258C915A}"/>
                  </a:ext>
                </a:extLst>
              </p:cNvPr>
              <p:cNvSpPr/>
              <p:nvPr/>
            </p:nvSpPr>
            <p:spPr>
              <a:xfrm>
                <a:off x="3571959" y="5742349"/>
                <a:ext cx="1697876" cy="27510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9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7" name="矩形 796">
                <a:extLst>
                  <a:ext uri="{FF2B5EF4-FFF2-40B4-BE49-F238E27FC236}">
                    <a16:creationId xmlns:a16="http://schemas.microsoft.com/office/drawing/2014/main" id="{16B88B84-4949-184C-0602-0390EE6886FB}"/>
                  </a:ext>
                </a:extLst>
              </p:cNvPr>
              <p:cNvSpPr/>
              <p:nvPr/>
            </p:nvSpPr>
            <p:spPr>
              <a:xfrm>
                <a:off x="3562352" y="6790952"/>
                <a:ext cx="1654967" cy="27510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9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1" name="矩形 580">
                <a:extLst>
                  <a:ext uri="{FF2B5EF4-FFF2-40B4-BE49-F238E27FC236}">
                    <a16:creationId xmlns:a16="http://schemas.microsoft.com/office/drawing/2014/main" id="{2183F032-ED4F-0EFC-5AC7-9B2E4063A3F9}"/>
                  </a:ext>
                </a:extLst>
              </p:cNvPr>
              <p:cNvSpPr/>
              <p:nvPr/>
            </p:nvSpPr>
            <p:spPr>
              <a:xfrm>
                <a:off x="3629026" y="7679159"/>
                <a:ext cx="1640810" cy="27510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9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8984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B1BB9937-FC2F-650A-D5E3-6B86C185767C}"/>
              </a:ext>
            </a:extLst>
          </p:cNvPr>
          <p:cNvGrpSpPr/>
          <p:nvPr/>
        </p:nvGrpSpPr>
        <p:grpSpPr>
          <a:xfrm>
            <a:off x="0" y="52271"/>
            <a:ext cx="6518789" cy="6666680"/>
            <a:chOff x="0" y="52271"/>
            <a:chExt cx="6518789" cy="6666680"/>
          </a:xfrm>
        </p:grpSpPr>
        <p:sp>
          <p:nvSpPr>
            <p:cNvPr id="133" name="文本框 132">
              <a:extLst>
                <a:ext uri="{FF2B5EF4-FFF2-40B4-BE49-F238E27FC236}">
                  <a16:creationId xmlns:a16="http://schemas.microsoft.com/office/drawing/2014/main" id="{C2A7DEE4-B9F1-66B4-3F29-1EFF144E37E8}"/>
                </a:ext>
              </a:extLst>
            </p:cNvPr>
            <p:cNvSpPr txBox="1"/>
            <p:nvPr/>
          </p:nvSpPr>
          <p:spPr>
            <a:xfrm>
              <a:off x="0" y="52271"/>
              <a:ext cx="989373" cy="321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90" dirty="0">
                  <a:latin typeface="Arial" panose="020B0604020202020204" pitchFamily="34" charset="0"/>
                  <a:cs typeface="Arial" panose="020B0604020202020204" pitchFamily="34" charset="0"/>
                </a:rPr>
                <a:t>Figure 6a</a:t>
              </a:r>
              <a:endParaRPr lang="zh-CN" altLang="en-US" sz="149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F73704D3-26B2-EF9A-4FAE-2EC04537713B}"/>
                </a:ext>
              </a:extLst>
            </p:cNvPr>
            <p:cNvCxnSpPr>
              <a:cxnSpLocks/>
            </p:cNvCxnSpPr>
            <p:nvPr/>
          </p:nvCxnSpPr>
          <p:spPr>
            <a:xfrm>
              <a:off x="1361049" y="606079"/>
              <a:ext cx="15724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EC9C15E6-245E-7773-F8D7-0547F7AC7F94}"/>
                </a:ext>
              </a:extLst>
            </p:cNvPr>
            <p:cNvSpPr txBox="1"/>
            <p:nvPr/>
          </p:nvSpPr>
          <p:spPr>
            <a:xfrm>
              <a:off x="1361049" y="445931"/>
              <a:ext cx="1572309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SNU-398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28D98DB2-5B02-FC75-AD08-2F0C6AC4EA34}"/>
                </a:ext>
              </a:extLst>
            </p:cNvPr>
            <p:cNvSpPr txBox="1"/>
            <p:nvPr/>
          </p:nvSpPr>
          <p:spPr>
            <a:xfrm>
              <a:off x="782070" y="758182"/>
              <a:ext cx="607874" cy="642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CB-839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Proline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NAC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BCA0090A-64DC-44DC-C17A-B8183D1D5CB4}"/>
                </a:ext>
              </a:extLst>
            </p:cNvPr>
            <p:cNvSpPr txBox="1"/>
            <p:nvPr/>
          </p:nvSpPr>
          <p:spPr>
            <a:xfrm>
              <a:off x="1366753" y="807318"/>
              <a:ext cx="227151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E98FA189-AF02-482D-99EB-7C2C8BEAB556}"/>
                </a:ext>
              </a:extLst>
            </p:cNvPr>
            <p:cNvSpPr txBox="1"/>
            <p:nvPr/>
          </p:nvSpPr>
          <p:spPr>
            <a:xfrm>
              <a:off x="1662905" y="807318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933A9784-078B-E23D-6AD2-939323C20479}"/>
                </a:ext>
              </a:extLst>
            </p:cNvPr>
            <p:cNvSpPr txBox="1"/>
            <p:nvPr/>
          </p:nvSpPr>
          <p:spPr>
            <a:xfrm>
              <a:off x="1915566" y="807318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文本框 64">
              <a:extLst>
                <a:ext uri="{FF2B5EF4-FFF2-40B4-BE49-F238E27FC236}">
                  <a16:creationId xmlns:a16="http://schemas.microsoft.com/office/drawing/2014/main" id="{9F2A5008-7207-F0EC-03D7-02C766981E32}"/>
                </a:ext>
              </a:extLst>
            </p:cNvPr>
            <p:cNvSpPr txBox="1"/>
            <p:nvPr/>
          </p:nvSpPr>
          <p:spPr>
            <a:xfrm>
              <a:off x="583313" y="623892"/>
              <a:ext cx="931034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Glucose (mM)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文本框 65">
              <a:extLst>
                <a:ext uri="{FF2B5EF4-FFF2-40B4-BE49-F238E27FC236}">
                  <a16:creationId xmlns:a16="http://schemas.microsoft.com/office/drawing/2014/main" id="{5EB63BEC-90A5-B7D4-5C6E-2C1B7BD653BC}"/>
                </a:ext>
              </a:extLst>
            </p:cNvPr>
            <p:cNvSpPr txBox="1"/>
            <p:nvPr/>
          </p:nvSpPr>
          <p:spPr>
            <a:xfrm>
              <a:off x="2181218" y="807318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文本框 66">
              <a:extLst>
                <a:ext uri="{FF2B5EF4-FFF2-40B4-BE49-F238E27FC236}">
                  <a16:creationId xmlns:a16="http://schemas.microsoft.com/office/drawing/2014/main" id="{BBA4192C-C609-C7B8-26B1-C6ABC8554C19}"/>
                </a:ext>
              </a:extLst>
            </p:cNvPr>
            <p:cNvSpPr txBox="1"/>
            <p:nvPr/>
          </p:nvSpPr>
          <p:spPr>
            <a:xfrm>
              <a:off x="2438078" y="807318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FF301F75-B3DA-C50F-1ECA-601815470EAF}"/>
                </a:ext>
              </a:extLst>
            </p:cNvPr>
            <p:cNvSpPr txBox="1"/>
            <p:nvPr/>
          </p:nvSpPr>
          <p:spPr>
            <a:xfrm>
              <a:off x="1347423" y="615499"/>
              <a:ext cx="301676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文本框 68">
              <a:extLst>
                <a:ext uri="{FF2B5EF4-FFF2-40B4-BE49-F238E27FC236}">
                  <a16:creationId xmlns:a16="http://schemas.microsoft.com/office/drawing/2014/main" id="{5E7D531F-E46D-72D0-40F0-E17C63BD4858}"/>
                </a:ext>
              </a:extLst>
            </p:cNvPr>
            <p:cNvSpPr txBox="1"/>
            <p:nvPr/>
          </p:nvSpPr>
          <p:spPr>
            <a:xfrm>
              <a:off x="1660478" y="612106"/>
              <a:ext cx="1272998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9C8DA59E-9E1F-2BC9-211B-82E9D3C04DE0}"/>
                </a:ext>
              </a:extLst>
            </p:cNvPr>
            <p:cNvCxnSpPr>
              <a:cxnSpLocks/>
            </p:cNvCxnSpPr>
            <p:nvPr/>
          </p:nvCxnSpPr>
          <p:spPr>
            <a:xfrm>
              <a:off x="1662905" y="802908"/>
              <a:ext cx="127057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AA5818D3-078A-E4C6-6B3D-8F39EEDB5040}"/>
                </a:ext>
              </a:extLst>
            </p:cNvPr>
            <p:cNvSpPr txBox="1"/>
            <p:nvPr/>
          </p:nvSpPr>
          <p:spPr>
            <a:xfrm>
              <a:off x="2698213" y="807318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F46F7B11-407D-D821-67F6-56A5E96F10B0}"/>
                </a:ext>
              </a:extLst>
            </p:cNvPr>
            <p:cNvSpPr txBox="1"/>
            <p:nvPr/>
          </p:nvSpPr>
          <p:spPr>
            <a:xfrm>
              <a:off x="180282" y="6255653"/>
              <a:ext cx="842804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id="{1CD90E40-1DED-E7D3-6346-E8487C1423F1}"/>
                </a:ext>
              </a:extLst>
            </p:cNvPr>
            <p:cNvSpPr txBox="1"/>
            <p:nvPr/>
          </p:nvSpPr>
          <p:spPr>
            <a:xfrm>
              <a:off x="180282" y="4569815"/>
              <a:ext cx="842804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AMPK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24938E86-B79C-CBBB-2375-BD33F890F934}"/>
                </a:ext>
              </a:extLst>
            </p:cNvPr>
            <p:cNvSpPr txBox="1"/>
            <p:nvPr/>
          </p:nvSpPr>
          <p:spPr>
            <a:xfrm>
              <a:off x="0" y="3884082"/>
              <a:ext cx="1023086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p-AMPK (Thr172)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71D234A3-85AA-0EEE-1119-C70978DB7AF4}"/>
                </a:ext>
              </a:extLst>
            </p:cNvPr>
            <p:cNvSpPr txBox="1"/>
            <p:nvPr/>
          </p:nvSpPr>
          <p:spPr>
            <a:xfrm>
              <a:off x="180282" y="5159942"/>
              <a:ext cx="842804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LC3A/B</a:t>
              </a:r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10CA9043-819E-4C7B-3CC9-E37E816F82A5}"/>
                </a:ext>
              </a:extLst>
            </p:cNvPr>
            <p:cNvSpPr txBox="1"/>
            <p:nvPr/>
          </p:nvSpPr>
          <p:spPr>
            <a:xfrm>
              <a:off x="180282" y="5797547"/>
              <a:ext cx="842804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P62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13B4001B-2486-5EF2-D533-579184283319}"/>
                </a:ext>
              </a:extLst>
            </p:cNvPr>
            <p:cNvSpPr txBox="1"/>
            <p:nvPr/>
          </p:nvSpPr>
          <p:spPr>
            <a:xfrm>
              <a:off x="0" y="1617620"/>
              <a:ext cx="1023086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p-ULK(Ser317)</a:t>
              </a:r>
            </a:p>
          </p:txBody>
        </p:sp>
        <p:sp>
          <p:nvSpPr>
            <p:cNvPr id="78" name="文本框 77">
              <a:extLst>
                <a:ext uri="{FF2B5EF4-FFF2-40B4-BE49-F238E27FC236}">
                  <a16:creationId xmlns:a16="http://schemas.microsoft.com/office/drawing/2014/main" id="{8ADFF991-5D63-DEFA-11D8-A68BA6177DB7}"/>
                </a:ext>
              </a:extLst>
            </p:cNvPr>
            <p:cNvSpPr txBox="1"/>
            <p:nvPr/>
          </p:nvSpPr>
          <p:spPr>
            <a:xfrm>
              <a:off x="0" y="2457011"/>
              <a:ext cx="1023086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p-ULK(Ser638)</a:t>
              </a:r>
            </a:p>
          </p:txBody>
        </p:sp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112E49E0-6711-24BF-687D-F79AADFCC11F}"/>
                </a:ext>
              </a:extLst>
            </p:cNvPr>
            <p:cNvSpPr txBox="1"/>
            <p:nvPr/>
          </p:nvSpPr>
          <p:spPr>
            <a:xfrm>
              <a:off x="180282" y="3301493"/>
              <a:ext cx="842804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ULK</a:t>
              </a:r>
            </a:p>
          </p:txBody>
        </p:sp>
        <p:cxnSp>
          <p:nvCxnSpPr>
            <p:cNvPr id="134" name="直接连接符 133">
              <a:extLst>
                <a:ext uri="{FF2B5EF4-FFF2-40B4-BE49-F238E27FC236}">
                  <a16:creationId xmlns:a16="http://schemas.microsoft.com/office/drawing/2014/main" id="{45195B5E-FC10-F877-A7CE-FEC7605F59D6}"/>
                </a:ext>
              </a:extLst>
            </p:cNvPr>
            <p:cNvCxnSpPr>
              <a:cxnSpLocks/>
            </p:cNvCxnSpPr>
            <p:nvPr/>
          </p:nvCxnSpPr>
          <p:spPr>
            <a:xfrm>
              <a:off x="4359371" y="591051"/>
              <a:ext cx="15724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5" name="文本框 134">
              <a:extLst>
                <a:ext uri="{FF2B5EF4-FFF2-40B4-BE49-F238E27FC236}">
                  <a16:creationId xmlns:a16="http://schemas.microsoft.com/office/drawing/2014/main" id="{2919DE90-025B-D74B-8DEB-A0C734520D5E}"/>
                </a:ext>
              </a:extLst>
            </p:cNvPr>
            <p:cNvSpPr txBox="1"/>
            <p:nvPr/>
          </p:nvSpPr>
          <p:spPr>
            <a:xfrm>
              <a:off x="4359371" y="430905"/>
              <a:ext cx="1572309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SNU-398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文本框 135">
              <a:extLst>
                <a:ext uri="{FF2B5EF4-FFF2-40B4-BE49-F238E27FC236}">
                  <a16:creationId xmlns:a16="http://schemas.microsoft.com/office/drawing/2014/main" id="{DCD89012-5F84-54D1-3C17-BC69793D2AFD}"/>
                </a:ext>
              </a:extLst>
            </p:cNvPr>
            <p:cNvSpPr txBox="1"/>
            <p:nvPr/>
          </p:nvSpPr>
          <p:spPr>
            <a:xfrm>
              <a:off x="3780392" y="722118"/>
              <a:ext cx="607874" cy="642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BPTES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Proline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NAC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文本框 136">
              <a:extLst>
                <a:ext uri="{FF2B5EF4-FFF2-40B4-BE49-F238E27FC236}">
                  <a16:creationId xmlns:a16="http://schemas.microsoft.com/office/drawing/2014/main" id="{75AE9EC6-E60B-C135-870E-4B2FFABF0682}"/>
                </a:ext>
              </a:extLst>
            </p:cNvPr>
            <p:cNvSpPr txBox="1"/>
            <p:nvPr/>
          </p:nvSpPr>
          <p:spPr>
            <a:xfrm>
              <a:off x="4365074" y="792291"/>
              <a:ext cx="227151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3B78145C-DD27-2C1B-C132-4767BDC7C77D}"/>
                </a:ext>
              </a:extLst>
            </p:cNvPr>
            <p:cNvSpPr txBox="1"/>
            <p:nvPr/>
          </p:nvSpPr>
          <p:spPr>
            <a:xfrm>
              <a:off x="4661226" y="792291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文本框 138">
              <a:extLst>
                <a:ext uri="{FF2B5EF4-FFF2-40B4-BE49-F238E27FC236}">
                  <a16:creationId xmlns:a16="http://schemas.microsoft.com/office/drawing/2014/main" id="{38D7A440-CEDB-A45C-0457-D8B18F7558ED}"/>
                </a:ext>
              </a:extLst>
            </p:cNvPr>
            <p:cNvSpPr txBox="1"/>
            <p:nvPr/>
          </p:nvSpPr>
          <p:spPr>
            <a:xfrm>
              <a:off x="4913887" y="792291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文本框 140">
              <a:extLst>
                <a:ext uri="{FF2B5EF4-FFF2-40B4-BE49-F238E27FC236}">
                  <a16:creationId xmlns:a16="http://schemas.microsoft.com/office/drawing/2014/main" id="{23825585-D20E-5D81-9935-E58519EF2D86}"/>
                </a:ext>
              </a:extLst>
            </p:cNvPr>
            <p:cNvSpPr txBox="1"/>
            <p:nvPr/>
          </p:nvSpPr>
          <p:spPr>
            <a:xfrm>
              <a:off x="5179542" y="792291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32503456-2D5C-5605-6CE0-CD6DAC93B909}"/>
                </a:ext>
              </a:extLst>
            </p:cNvPr>
            <p:cNvSpPr txBox="1"/>
            <p:nvPr/>
          </p:nvSpPr>
          <p:spPr>
            <a:xfrm>
              <a:off x="5436401" y="792291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文本框 142">
              <a:extLst>
                <a:ext uri="{FF2B5EF4-FFF2-40B4-BE49-F238E27FC236}">
                  <a16:creationId xmlns:a16="http://schemas.microsoft.com/office/drawing/2014/main" id="{4C2BD83F-3A96-3C08-D1AC-3458A42BFB84}"/>
                </a:ext>
              </a:extLst>
            </p:cNvPr>
            <p:cNvSpPr txBox="1"/>
            <p:nvPr/>
          </p:nvSpPr>
          <p:spPr>
            <a:xfrm>
              <a:off x="4345745" y="600472"/>
              <a:ext cx="301676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文本框 143">
              <a:extLst>
                <a:ext uri="{FF2B5EF4-FFF2-40B4-BE49-F238E27FC236}">
                  <a16:creationId xmlns:a16="http://schemas.microsoft.com/office/drawing/2014/main" id="{BA5E8761-1EE2-5D62-34B3-1C7A45F3A7E1}"/>
                </a:ext>
              </a:extLst>
            </p:cNvPr>
            <p:cNvSpPr txBox="1"/>
            <p:nvPr/>
          </p:nvSpPr>
          <p:spPr>
            <a:xfrm>
              <a:off x="4658799" y="597078"/>
              <a:ext cx="1272998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5" name="直接连接符 144">
              <a:extLst>
                <a:ext uri="{FF2B5EF4-FFF2-40B4-BE49-F238E27FC236}">
                  <a16:creationId xmlns:a16="http://schemas.microsoft.com/office/drawing/2014/main" id="{C6009B35-1208-34DD-100F-2AE0CBADD21C}"/>
                </a:ext>
              </a:extLst>
            </p:cNvPr>
            <p:cNvCxnSpPr>
              <a:cxnSpLocks/>
            </p:cNvCxnSpPr>
            <p:nvPr/>
          </p:nvCxnSpPr>
          <p:spPr>
            <a:xfrm>
              <a:off x="4661227" y="787881"/>
              <a:ext cx="127057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61AE9A23-10CA-592F-822F-129445276C25}"/>
                </a:ext>
              </a:extLst>
            </p:cNvPr>
            <p:cNvSpPr txBox="1"/>
            <p:nvPr/>
          </p:nvSpPr>
          <p:spPr>
            <a:xfrm>
              <a:off x="5696534" y="792291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文本框 163">
              <a:extLst>
                <a:ext uri="{FF2B5EF4-FFF2-40B4-BE49-F238E27FC236}">
                  <a16:creationId xmlns:a16="http://schemas.microsoft.com/office/drawing/2014/main" id="{1CAAB6E4-B7D8-0551-2E5C-F08A872E9D91}"/>
                </a:ext>
              </a:extLst>
            </p:cNvPr>
            <p:cNvSpPr txBox="1"/>
            <p:nvPr/>
          </p:nvSpPr>
          <p:spPr>
            <a:xfrm>
              <a:off x="3457232" y="603394"/>
              <a:ext cx="931034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Glucose (mM)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7A342660-9756-7F9D-1118-66174BD33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1431" y="1396682"/>
              <a:ext cx="5517358" cy="5322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7218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EA52B4E4-D428-99F1-FA4F-27DD5F861D5C}"/>
              </a:ext>
            </a:extLst>
          </p:cNvPr>
          <p:cNvGrpSpPr/>
          <p:nvPr/>
        </p:nvGrpSpPr>
        <p:grpSpPr>
          <a:xfrm>
            <a:off x="0" y="-8564"/>
            <a:ext cx="6625566" cy="6971286"/>
            <a:chOff x="0" y="-8564"/>
            <a:chExt cx="6625566" cy="6971286"/>
          </a:xfrm>
        </p:grpSpPr>
        <p:sp>
          <p:nvSpPr>
            <p:cNvPr id="133" name="文本框 132">
              <a:extLst>
                <a:ext uri="{FF2B5EF4-FFF2-40B4-BE49-F238E27FC236}">
                  <a16:creationId xmlns:a16="http://schemas.microsoft.com/office/drawing/2014/main" id="{C2A7DEE4-B9F1-66B4-3F29-1EFF144E37E8}"/>
                </a:ext>
              </a:extLst>
            </p:cNvPr>
            <p:cNvSpPr txBox="1"/>
            <p:nvPr/>
          </p:nvSpPr>
          <p:spPr>
            <a:xfrm>
              <a:off x="0" y="-8564"/>
              <a:ext cx="989373" cy="321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90" dirty="0">
                  <a:latin typeface="Arial" panose="020B0604020202020204" pitchFamily="34" charset="0"/>
                  <a:cs typeface="Arial" panose="020B0604020202020204" pitchFamily="34" charset="0"/>
                </a:rPr>
                <a:t>Figure 6b</a:t>
              </a:r>
              <a:endParaRPr lang="zh-CN" altLang="en-US" sz="149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" name="直接连接符 1">
              <a:extLst>
                <a:ext uri="{FF2B5EF4-FFF2-40B4-BE49-F238E27FC236}">
                  <a16:creationId xmlns:a16="http://schemas.microsoft.com/office/drawing/2014/main" id="{25ADA682-6317-F4C9-9A09-904292086F32}"/>
                </a:ext>
              </a:extLst>
            </p:cNvPr>
            <p:cNvCxnSpPr>
              <a:cxnSpLocks/>
            </p:cNvCxnSpPr>
            <p:nvPr/>
          </p:nvCxnSpPr>
          <p:spPr>
            <a:xfrm>
              <a:off x="1361049" y="606086"/>
              <a:ext cx="15724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FDD834C6-258E-C0CE-156F-8F57DC7356A2}"/>
                </a:ext>
              </a:extLst>
            </p:cNvPr>
            <p:cNvSpPr txBox="1"/>
            <p:nvPr/>
          </p:nvSpPr>
          <p:spPr>
            <a:xfrm>
              <a:off x="1361049" y="445938"/>
              <a:ext cx="1572309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Huh7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34EEBDC9-A08E-AFDD-04D5-14036350D6CE}"/>
                </a:ext>
              </a:extLst>
            </p:cNvPr>
            <p:cNvSpPr txBox="1"/>
            <p:nvPr/>
          </p:nvSpPr>
          <p:spPr>
            <a:xfrm>
              <a:off x="782070" y="758189"/>
              <a:ext cx="607874" cy="642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CB-839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Proline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NAC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5A7AD948-35D2-AC35-A748-7A26B25DF748}"/>
                </a:ext>
              </a:extLst>
            </p:cNvPr>
            <p:cNvSpPr txBox="1"/>
            <p:nvPr/>
          </p:nvSpPr>
          <p:spPr>
            <a:xfrm>
              <a:off x="1366752" y="807325"/>
              <a:ext cx="227151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D9816B79-3EB6-4B33-F8B0-EC7FCCFB2FDE}"/>
                </a:ext>
              </a:extLst>
            </p:cNvPr>
            <p:cNvSpPr txBox="1"/>
            <p:nvPr/>
          </p:nvSpPr>
          <p:spPr>
            <a:xfrm>
              <a:off x="1662905" y="807325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5258C00C-24F3-569A-ABAE-7FE6E5503487}"/>
                </a:ext>
              </a:extLst>
            </p:cNvPr>
            <p:cNvSpPr txBox="1"/>
            <p:nvPr/>
          </p:nvSpPr>
          <p:spPr>
            <a:xfrm>
              <a:off x="1915566" y="807325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DC87E077-6C22-9AFB-65A9-4B2D55C48268}"/>
                </a:ext>
              </a:extLst>
            </p:cNvPr>
            <p:cNvSpPr txBox="1"/>
            <p:nvPr/>
          </p:nvSpPr>
          <p:spPr>
            <a:xfrm>
              <a:off x="583313" y="623899"/>
              <a:ext cx="931033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Glucose (mM)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文本框 134">
              <a:extLst>
                <a:ext uri="{FF2B5EF4-FFF2-40B4-BE49-F238E27FC236}">
                  <a16:creationId xmlns:a16="http://schemas.microsoft.com/office/drawing/2014/main" id="{F465B269-F217-FEA4-C02B-E107B1C17AC4}"/>
                </a:ext>
              </a:extLst>
            </p:cNvPr>
            <p:cNvSpPr txBox="1"/>
            <p:nvPr/>
          </p:nvSpPr>
          <p:spPr>
            <a:xfrm>
              <a:off x="2181220" y="807325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文本框 135">
              <a:extLst>
                <a:ext uri="{FF2B5EF4-FFF2-40B4-BE49-F238E27FC236}">
                  <a16:creationId xmlns:a16="http://schemas.microsoft.com/office/drawing/2014/main" id="{A1304FFB-21DD-AAA4-38EB-A0032A0F8ED8}"/>
                </a:ext>
              </a:extLst>
            </p:cNvPr>
            <p:cNvSpPr txBox="1"/>
            <p:nvPr/>
          </p:nvSpPr>
          <p:spPr>
            <a:xfrm>
              <a:off x="2438080" y="807325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文本框 136">
              <a:extLst>
                <a:ext uri="{FF2B5EF4-FFF2-40B4-BE49-F238E27FC236}">
                  <a16:creationId xmlns:a16="http://schemas.microsoft.com/office/drawing/2014/main" id="{D5FDC5A0-F82D-14F5-6B1E-33EB481B3E9E}"/>
                </a:ext>
              </a:extLst>
            </p:cNvPr>
            <p:cNvSpPr txBox="1"/>
            <p:nvPr/>
          </p:nvSpPr>
          <p:spPr>
            <a:xfrm>
              <a:off x="1347423" y="615506"/>
              <a:ext cx="301676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E55F11A2-B808-F5C7-2433-DCD52479C900}"/>
                </a:ext>
              </a:extLst>
            </p:cNvPr>
            <p:cNvSpPr txBox="1"/>
            <p:nvPr/>
          </p:nvSpPr>
          <p:spPr>
            <a:xfrm>
              <a:off x="1660478" y="612113"/>
              <a:ext cx="1273000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9" name="直接连接符 138">
              <a:extLst>
                <a:ext uri="{FF2B5EF4-FFF2-40B4-BE49-F238E27FC236}">
                  <a16:creationId xmlns:a16="http://schemas.microsoft.com/office/drawing/2014/main" id="{0FB4DF6E-77B4-2D14-0117-9B258FD56982}"/>
                </a:ext>
              </a:extLst>
            </p:cNvPr>
            <p:cNvCxnSpPr>
              <a:cxnSpLocks/>
            </p:cNvCxnSpPr>
            <p:nvPr/>
          </p:nvCxnSpPr>
          <p:spPr>
            <a:xfrm>
              <a:off x="1662905" y="802915"/>
              <a:ext cx="127057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0" name="文本框 139">
              <a:extLst>
                <a:ext uri="{FF2B5EF4-FFF2-40B4-BE49-F238E27FC236}">
                  <a16:creationId xmlns:a16="http://schemas.microsoft.com/office/drawing/2014/main" id="{EDC114B4-7A42-2AF7-EF27-3A8B11F41FCB}"/>
                </a:ext>
              </a:extLst>
            </p:cNvPr>
            <p:cNvSpPr txBox="1"/>
            <p:nvPr/>
          </p:nvSpPr>
          <p:spPr>
            <a:xfrm>
              <a:off x="2698212" y="807325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文本框 140">
              <a:extLst>
                <a:ext uri="{FF2B5EF4-FFF2-40B4-BE49-F238E27FC236}">
                  <a16:creationId xmlns:a16="http://schemas.microsoft.com/office/drawing/2014/main" id="{C6609F7D-C635-DD8F-897D-6A395299916E}"/>
                </a:ext>
              </a:extLst>
            </p:cNvPr>
            <p:cNvSpPr txBox="1"/>
            <p:nvPr/>
          </p:nvSpPr>
          <p:spPr>
            <a:xfrm>
              <a:off x="169995" y="6501884"/>
              <a:ext cx="84280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BA06271D-F599-5914-232A-52C896A36EF2}"/>
                </a:ext>
              </a:extLst>
            </p:cNvPr>
            <p:cNvSpPr txBox="1"/>
            <p:nvPr/>
          </p:nvSpPr>
          <p:spPr>
            <a:xfrm>
              <a:off x="180282" y="4569821"/>
              <a:ext cx="84280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AMPK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文本框 142">
              <a:extLst>
                <a:ext uri="{FF2B5EF4-FFF2-40B4-BE49-F238E27FC236}">
                  <a16:creationId xmlns:a16="http://schemas.microsoft.com/office/drawing/2014/main" id="{CA080953-5E76-E512-9E79-0F56929B717C}"/>
                </a:ext>
              </a:extLst>
            </p:cNvPr>
            <p:cNvSpPr txBox="1"/>
            <p:nvPr/>
          </p:nvSpPr>
          <p:spPr>
            <a:xfrm>
              <a:off x="0" y="3884088"/>
              <a:ext cx="1023087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p-AMPK (Thr172)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文本框 143">
              <a:extLst>
                <a:ext uri="{FF2B5EF4-FFF2-40B4-BE49-F238E27FC236}">
                  <a16:creationId xmlns:a16="http://schemas.microsoft.com/office/drawing/2014/main" id="{74A5B054-E461-C19F-0FE8-888EFDFE5C94}"/>
                </a:ext>
              </a:extLst>
            </p:cNvPr>
            <p:cNvSpPr txBox="1"/>
            <p:nvPr/>
          </p:nvSpPr>
          <p:spPr>
            <a:xfrm>
              <a:off x="180282" y="5159949"/>
              <a:ext cx="84280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LC3A/B</a:t>
              </a:r>
            </a:p>
          </p:txBody>
        </p:sp>
        <p:sp>
          <p:nvSpPr>
            <p:cNvPr id="145" name="文本框 144">
              <a:extLst>
                <a:ext uri="{FF2B5EF4-FFF2-40B4-BE49-F238E27FC236}">
                  <a16:creationId xmlns:a16="http://schemas.microsoft.com/office/drawing/2014/main" id="{D6C19CF8-FAB4-7F14-ACC7-2D34AF35F1BF}"/>
                </a:ext>
              </a:extLst>
            </p:cNvPr>
            <p:cNvSpPr txBox="1"/>
            <p:nvPr/>
          </p:nvSpPr>
          <p:spPr>
            <a:xfrm>
              <a:off x="169995" y="5970149"/>
              <a:ext cx="84280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P62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0F72014E-09EC-605E-A7D6-15E1AFC9E6B0}"/>
                </a:ext>
              </a:extLst>
            </p:cNvPr>
            <p:cNvSpPr txBox="1"/>
            <p:nvPr/>
          </p:nvSpPr>
          <p:spPr>
            <a:xfrm>
              <a:off x="92055" y="1722811"/>
              <a:ext cx="931033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p-ULK(Ser317)</a:t>
              </a:r>
            </a:p>
          </p:txBody>
        </p:sp>
        <p:sp>
          <p:nvSpPr>
            <p:cNvPr id="147" name="文本框 146">
              <a:extLst>
                <a:ext uri="{FF2B5EF4-FFF2-40B4-BE49-F238E27FC236}">
                  <a16:creationId xmlns:a16="http://schemas.microsoft.com/office/drawing/2014/main" id="{034DE198-BF8B-1727-B654-55F84939BCC4}"/>
                </a:ext>
              </a:extLst>
            </p:cNvPr>
            <p:cNvSpPr txBox="1"/>
            <p:nvPr/>
          </p:nvSpPr>
          <p:spPr>
            <a:xfrm>
              <a:off x="92055" y="2622683"/>
              <a:ext cx="931032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p-ULK(Ser638)</a:t>
              </a:r>
            </a:p>
          </p:txBody>
        </p:sp>
        <p:sp>
          <p:nvSpPr>
            <p:cNvPr id="148" name="文本框 147">
              <a:extLst>
                <a:ext uri="{FF2B5EF4-FFF2-40B4-BE49-F238E27FC236}">
                  <a16:creationId xmlns:a16="http://schemas.microsoft.com/office/drawing/2014/main" id="{069BB46D-6AEF-1E15-6EDC-2474DF70C1C2}"/>
                </a:ext>
              </a:extLst>
            </p:cNvPr>
            <p:cNvSpPr txBox="1"/>
            <p:nvPr/>
          </p:nvSpPr>
          <p:spPr>
            <a:xfrm>
              <a:off x="180282" y="3301499"/>
              <a:ext cx="842805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ULK</a:t>
              </a:r>
            </a:p>
          </p:txBody>
        </p:sp>
        <p:cxnSp>
          <p:nvCxnSpPr>
            <p:cNvPr id="149" name="直接连接符 148">
              <a:extLst>
                <a:ext uri="{FF2B5EF4-FFF2-40B4-BE49-F238E27FC236}">
                  <a16:creationId xmlns:a16="http://schemas.microsoft.com/office/drawing/2014/main" id="{39AD0DCB-5DF2-8ECD-B3BA-4E809F43D468}"/>
                </a:ext>
              </a:extLst>
            </p:cNvPr>
            <p:cNvCxnSpPr>
              <a:cxnSpLocks/>
            </p:cNvCxnSpPr>
            <p:nvPr/>
          </p:nvCxnSpPr>
          <p:spPr>
            <a:xfrm>
              <a:off x="4327816" y="591058"/>
              <a:ext cx="15724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6EA32FC8-8F26-2328-8DF8-5BA64433EF3D}"/>
                </a:ext>
              </a:extLst>
            </p:cNvPr>
            <p:cNvSpPr txBox="1"/>
            <p:nvPr/>
          </p:nvSpPr>
          <p:spPr>
            <a:xfrm>
              <a:off x="4327816" y="430912"/>
              <a:ext cx="1572309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Huh7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文本框 150">
              <a:extLst>
                <a:ext uri="{FF2B5EF4-FFF2-40B4-BE49-F238E27FC236}">
                  <a16:creationId xmlns:a16="http://schemas.microsoft.com/office/drawing/2014/main" id="{FB3D70B6-7312-73BF-BF07-10F52FDD5D54}"/>
                </a:ext>
              </a:extLst>
            </p:cNvPr>
            <p:cNvSpPr txBox="1"/>
            <p:nvPr/>
          </p:nvSpPr>
          <p:spPr>
            <a:xfrm>
              <a:off x="3748837" y="722125"/>
              <a:ext cx="607874" cy="642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BPTES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Proline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NAC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文本框 151">
              <a:extLst>
                <a:ext uri="{FF2B5EF4-FFF2-40B4-BE49-F238E27FC236}">
                  <a16:creationId xmlns:a16="http://schemas.microsoft.com/office/drawing/2014/main" id="{5E17B92B-4A16-2270-E5CF-34DCDB571A9E}"/>
                </a:ext>
              </a:extLst>
            </p:cNvPr>
            <p:cNvSpPr txBox="1"/>
            <p:nvPr/>
          </p:nvSpPr>
          <p:spPr>
            <a:xfrm>
              <a:off x="4333520" y="792298"/>
              <a:ext cx="227151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153" name="文本框 152">
              <a:extLst>
                <a:ext uri="{FF2B5EF4-FFF2-40B4-BE49-F238E27FC236}">
                  <a16:creationId xmlns:a16="http://schemas.microsoft.com/office/drawing/2014/main" id="{F841B4D4-9432-B0F9-1951-8C0EFE4C3CB0}"/>
                </a:ext>
              </a:extLst>
            </p:cNvPr>
            <p:cNvSpPr txBox="1"/>
            <p:nvPr/>
          </p:nvSpPr>
          <p:spPr>
            <a:xfrm>
              <a:off x="4629672" y="792298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A5EDE259-81B2-8402-0B15-95A653AA6B6F}"/>
                </a:ext>
              </a:extLst>
            </p:cNvPr>
            <p:cNvSpPr txBox="1"/>
            <p:nvPr/>
          </p:nvSpPr>
          <p:spPr>
            <a:xfrm>
              <a:off x="4882333" y="792298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文本框 154">
              <a:extLst>
                <a:ext uri="{FF2B5EF4-FFF2-40B4-BE49-F238E27FC236}">
                  <a16:creationId xmlns:a16="http://schemas.microsoft.com/office/drawing/2014/main" id="{5AD25040-5C62-CECD-C252-509FB1D6EBE9}"/>
                </a:ext>
              </a:extLst>
            </p:cNvPr>
            <p:cNvSpPr txBox="1"/>
            <p:nvPr/>
          </p:nvSpPr>
          <p:spPr>
            <a:xfrm>
              <a:off x="5147986" y="792298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文本框 155">
              <a:extLst>
                <a:ext uri="{FF2B5EF4-FFF2-40B4-BE49-F238E27FC236}">
                  <a16:creationId xmlns:a16="http://schemas.microsoft.com/office/drawing/2014/main" id="{509795AD-37FC-B0C9-D649-2BBCA07CF479}"/>
                </a:ext>
              </a:extLst>
            </p:cNvPr>
            <p:cNvSpPr txBox="1"/>
            <p:nvPr/>
          </p:nvSpPr>
          <p:spPr>
            <a:xfrm>
              <a:off x="5404846" y="792298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文本框 156">
              <a:extLst>
                <a:ext uri="{FF2B5EF4-FFF2-40B4-BE49-F238E27FC236}">
                  <a16:creationId xmlns:a16="http://schemas.microsoft.com/office/drawing/2014/main" id="{4AB6493F-BC9B-6426-E3C2-999984F6D382}"/>
                </a:ext>
              </a:extLst>
            </p:cNvPr>
            <p:cNvSpPr txBox="1"/>
            <p:nvPr/>
          </p:nvSpPr>
          <p:spPr>
            <a:xfrm>
              <a:off x="4314190" y="600479"/>
              <a:ext cx="301676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文本框 157">
              <a:extLst>
                <a:ext uri="{FF2B5EF4-FFF2-40B4-BE49-F238E27FC236}">
                  <a16:creationId xmlns:a16="http://schemas.microsoft.com/office/drawing/2014/main" id="{61677D37-E86F-4643-B8A0-5C0561D2C8D5}"/>
                </a:ext>
              </a:extLst>
            </p:cNvPr>
            <p:cNvSpPr txBox="1"/>
            <p:nvPr/>
          </p:nvSpPr>
          <p:spPr>
            <a:xfrm>
              <a:off x="4627244" y="597085"/>
              <a:ext cx="1273000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9" name="直接连接符 158">
              <a:extLst>
                <a:ext uri="{FF2B5EF4-FFF2-40B4-BE49-F238E27FC236}">
                  <a16:creationId xmlns:a16="http://schemas.microsoft.com/office/drawing/2014/main" id="{40F22386-5E3C-EAEF-6302-1AF804BDA1A8}"/>
                </a:ext>
              </a:extLst>
            </p:cNvPr>
            <p:cNvCxnSpPr>
              <a:cxnSpLocks/>
            </p:cNvCxnSpPr>
            <p:nvPr/>
          </p:nvCxnSpPr>
          <p:spPr>
            <a:xfrm>
              <a:off x="4629672" y="787888"/>
              <a:ext cx="127057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0" name="文本框 159">
              <a:extLst>
                <a:ext uri="{FF2B5EF4-FFF2-40B4-BE49-F238E27FC236}">
                  <a16:creationId xmlns:a16="http://schemas.microsoft.com/office/drawing/2014/main" id="{A103EC7F-DE61-9B90-611C-611036BC9E7B}"/>
                </a:ext>
              </a:extLst>
            </p:cNvPr>
            <p:cNvSpPr txBox="1"/>
            <p:nvPr/>
          </p:nvSpPr>
          <p:spPr>
            <a:xfrm>
              <a:off x="5664979" y="792298"/>
              <a:ext cx="195134" cy="627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altLang="zh-CN" sz="1159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1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文本框 160">
              <a:extLst>
                <a:ext uri="{FF2B5EF4-FFF2-40B4-BE49-F238E27FC236}">
                  <a16:creationId xmlns:a16="http://schemas.microsoft.com/office/drawing/2014/main" id="{0363A9FD-B9B9-366D-C680-B016791E53AE}"/>
                </a:ext>
              </a:extLst>
            </p:cNvPr>
            <p:cNvSpPr txBox="1"/>
            <p:nvPr/>
          </p:nvSpPr>
          <p:spPr>
            <a:xfrm>
              <a:off x="3425678" y="603401"/>
              <a:ext cx="931033" cy="21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28" b="1" dirty="0">
                  <a:latin typeface="Arial" panose="020B0604020202020204" pitchFamily="34" charset="0"/>
                  <a:cs typeface="Arial" panose="020B0604020202020204" pitchFamily="34" charset="0"/>
                </a:rPr>
                <a:t>Glucose (mM)</a:t>
              </a:r>
              <a:endParaRPr lang="zh-CN" altLang="en-US" sz="828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F4DD01B-36E0-6321-2A8E-C28B7D8FD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8208" y="1396592"/>
              <a:ext cx="5517358" cy="55661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8058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127</TotalTime>
  <Words>274</Words>
  <Application>Microsoft Office PowerPoint</Application>
  <PresentationFormat>A4 纸张(210x297 毫米)</PresentationFormat>
  <Paragraphs>205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HP</dc:creator>
  <cp:lastModifiedBy>HP</cp:lastModifiedBy>
  <cp:revision>15</cp:revision>
  <dcterms:created xsi:type="dcterms:W3CDTF">2023-01-18T15:54:11Z</dcterms:created>
  <dcterms:modified xsi:type="dcterms:W3CDTF">2023-04-04T17:28:04Z</dcterms:modified>
</cp:coreProperties>
</file>