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7" r:id="rId3"/>
    <p:sldId id="257" r:id="rId4"/>
    <p:sldId id="268" r:id="rId5"/>
  </p:sldIdLst>
  <p:sldSz cx="12192000" cy="6858000"/>
  <p:notesSz cx="6858000" cy="9144000"/>
  <p:custDataLst>
    <p:tags r:id="rId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gs" Target="tags/tag50.xml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4" Type="http://schemas.openxmlformats.org/officeDocument/2006/relationships/slideLayout" Target="../slideLayouts/slideLayout1.xml"/><Relationship Id="rId33" Type="http://schemas.openxmlformats.org/officeDocument/2006/relationships/image" Target="../media/image4.png"/><Relationship Id="rId32" Type="http://schemas.openxmlformats.org/officeDocument/2006/relationships/image" Target="../media/image3.png"/><Relationship Id="rId31" Type="http://schemas.openxmlformats.org/officeDocument/2006/relationships/tags" Target="../tags/tag29.xml"/><Relationship Id="rId30" Type="http://schemas.openxmlformats.org/officeDocument/2006/relationships/tags" Target="../tags/tag28.xml"/><Relationship Id="rId3" Type="http://schemas.openxmlformats.org/officeDocument/2006/relationships/image" Target="../media/image1.png"/><Relationship Id="rId29" Type="http://schemas.openxmlformats.org/officeDocument/2006/relationships/tags" Target="../tags/tag27.xml"/><Relationship Id="rId28" Type="http://schemas.openxmlformats.org/officeDocument/2006/relationships/image" Target="../media/image2.png"/><Relationship Id="rId27" Type="http://schemas.openxmlformats.org/officeDocument/2006/relationships/tags" Target="../tags/tag26.xml"/><Relationship Id="rId26" Type="http://schemas.openxmlformats.org/officeDocument/2006/relationships/tags" Target="../tags/tag25.xml"/><Relationship Id="rId25" Type="http://schemas.openxmlformats.org/officeDocument/2006/relationships/tags" Target="../tags/tag24.xml"/><Relationship Id="rId24" Type="http://schemas.openxmlformats.org/officeDocument/2006/relationships/tags" Target="../tags/tag23.xml"/><Relationship Id="rId23" Type="http://schemas.openxmlformats.org/officeDocument/2006/relationships/tags" Target="../tags/tag22.xml"/><Relationship Id="rId22" Type="http://schemas.openxmlformats.org/officeDocument/2006/relationships/tags" Target="../tags/tag21.xml"/><Relationship Id="rId21" Type="http://schemas.openxmlformats.org/officeDocument/2006/relationships/tags" Target="../tags/tag20.xml"/><Relationship Id="rId20" Type="http://schemas.openxmlformats.org/officeDocument/2006/relationships/tags" Target="../tags/tag19.xml"/><Relationship Id="rId2" Type="http://schemas.openxmlformats.org/officeDocument/2006/relationships/tags" Target="../tags/tag2.xml"/><Relationship Id="rId19" Type="http://schemas.openxmlformats.org/officeDocument/2006/relationships/tags" Target="../tags/tag18.xml"/><Relationship Id="rId18" Type="http://schemas.openxmlformats.org/officeDocument/2006/relationships/tags" Target="../tags/tag17.xml"/><Relationship Id="rId17" Type="http://schemas.openxmlformats.org/officeDocument/2006/relationships/tags" Target="../tags/tag16.xml"/><Relationship Id="rId16" Type="http://schemas.openxmlformats.org/officeDocument/2006/relationships/tags" Target="../tags/tag15.xml"/><Relationship Id="rId15" Type="http://schemas.openxmlformats.org/officeDocument/2006/relationships/tags" Target="../tags/tag14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35.xml"/><Relationship Id="rId8" Type="http://schemas.openxmlformats.org/officeDocument/2006/relationships/tags" Target="../tags/tag34.xml"/><Relationship Id="rId7" Type="http://schemas.openxmlformats.org/officeDocument/2006/relationships/tags" Target="../tags/tag3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tags" Target="../tags/tag32.xml"/><Relationship Id="rId3" Type="http://schemas.openxmlformats.org/officeDocument/2006/relationships/image" Target="../media/image5.png"/><Relationship Id="rId2" Type="http://schemas.openxmlformats.org/officeDocument/2006/relationships/tags" Target="../tags/tag31.xml"/><Relationship Id="rId16" Type="http://schemas.openxmlformats.org/officeDocument/2006/relationships/slideLayout" Target="../slideLayouts/slideLayout1.xml"/><Relationship Id="rId15" Type="http://schemas.openxmlformats.org/officeDocument/2006/relationships/tags" Target="../tags/tag41.xml"/><Relationship Id="rId14" Type="http://schemas.openxmlformats.org/officeDocument/2006/relationships/tags" Target="../tags/tag40.xml"/><Relationship Id="rId13" Type="http://schemas.openxmlformats.org/officeDocument/2006/relationships/tags" Target="../tags/tag39.xml"/><Relationship Id="rId12" Type="http://schemas.openxmlformats.org/officeDocument/2006/relationships/tags" Target="../tags/tag38.xml"/><Relationship Id="rId11" Type="http://schemas.openxmlformats.org/officeDocument/2006/relationships/tags" Target="../tags/tag37.xml"/><Relationship Id="rId10" Type="http://schemas.openxmlformats.org/officeDocument/2006/relationships/tags" Target="../tags/tag36.xml"/><Relationship Id="rId1" Type="http://schemas.openxmlformats.org/officeDocument/2006/relationships/tags" Target="../tags/tag30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8.png"/><Relationship Id="rId8" Type="http://schemas.openxmlformats.org/officeDocument/2006/relationships/tags" Target="../tags/tag49.xml"/><Relationship Id="rId7" Type="http://schemas.openxmlformats.org/officeDocument/2006/relationships/tags" Target="../tags/tag48.xml"/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9.png"/><Relationship Id="rId1" Type="http://schemas.openxmlformats.org/officeDocument/2006/relationships/tags" Target="../tags/tag4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608330" y="48260"/>
            <a:ext cx="10974705" cy="8331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400" b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FIGURE1D   </a:t>
            </a:r>
            <a:r>
              <a:rPr lang="en-US" altLang="zh-CN" sz="1800" kern="10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Western blot protein detection of the ESCO2 expression levels in adjacent normal tissues and paired cancer tissues, including ccRCC and bladder cancer.</a:t>
            </a:r>
            <a:endParaRPr lang="en-US" altLang="zh-CN" sz="1800" kern="100">
              <a:solidFill>
                <a:srgbClr val="333333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dirty="0"/>
          </a:p>
        </p:txBody>
      </p:sp>
      <p:sp>
        <p:nvSpPr>
          <p:cNvPr id="24" name="文本框 23"/>
          <p:cNvSpPr txBox="1"/>
          <p:nvPr/>
        </p:nvSpPr>
        <p:spPr>
          <a:xfrm>
            <a:off x="6096151" y="2951718"/>
            <a:ext cx="1703293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ESCO2  (68kDa)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6096785" y="5389959"/>
            <a:ext cx="1703293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β-actin  (42kDa)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" name="文本框 111"/>
          <p:cNvSpPr txBox="1"/>
          <p:nvPr>
            <p:custDataLst>
              <p:tags r:id="rId1"/>
            </p:custDataLst>
          </p:nvPr>
        </p:nvSpPr>
        <p:spPr>
          <a:xfrm>
            <a:off x="9054465" y="782320"/>
            <a:ext cx="17951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kern="10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Bladder </a:t>
            </a:r>
            <a:r>
              <a:rPr lang="en-US" altLang="zh-CN" dirty="0"/>
              <a:t>Cancer</a:t>
            </a:r>
            <a:endParaRPr lang="en-US" altLang="zh-CN" dirty="0"/>
          </a:p>
        </p:txBody>
      </p:sp>
      <p:pic>
        <p:nvPicPr>
          <p:cNvPr id="2" name="图片 8" descr="BLADDER-ECSO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t="15661" r="75" b="48222"/>
          <a:stretch>
            <a:fillRect/>
          </a:stretch>
        </p:blipFill>
        <p:spPr>
          <a:xfrm>
            <a:off x="7879715" y="1958975"/>
            <a:ext cx="4144645" cy="2553970"/>
          </a:xfrm>
          <a:prstGeom prst="rect">
            <a:avLst/>
          </a:prstGeom>
          <a:ln>
            <a:solidFill>
              <a:srgbClr val="000000">
                <a:alpha val="0"/>
              </a:srgbClr>
            </a:solidFill>
          </a:ln>
        </p:spPr>
      </p:pic>
      <p:grpSp>
        <p:nvGrpSpPr>
          <p:cNvPr id="66" name="组合 65"/>
          <p:cNvGrpSpPr/>
          <p:nvPr/>
        </p:nvGrpSpPr>
        <p:grpSpPr>
          <a:xfrm>
            <a:off x="1955800" y="1219835"/>
            <a:ext cx="3265170" cy="739140"/>
            <a:chOff x="4416" y="1863"/>
            <a:chExt cx="5142" cy="1164"/>
          </a:xfrm>
        </p:grpSpPr>
        <p:grpSp>
          <p:nvGrpSpPr>
            <p:cNvPr id="3" name="组合 2"/>
            <p:cNvGrpSpPr/>
            <p:nvPr/>
          </p:nvGrpSpPr>
          <p:grpSpPr>
            <a:xfrm rot="0">
              <a:off x="4416" y="1867"/>
              <a:ext cx="1259" cy="1160"/>
              <a:chOff x="4073" y="325"/>
              <a:chExt cx="1630" cy="2084"/>
            </a:xfrm>
          </p:grpSpPr>
          <p:sp>
            <p:nvSpPr>
              <p:cNvPr id="7" name="文本框 6"/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4073" y="1367"/>
                <a:ext cx="580" cy="10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endParaRPr lang="en-US" altLang="zh-CN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文本框 20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5123" y="1367"/>
                <a:ext cx="580" cy="10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endParaRPr lang="en-US" altLang="zh-CN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2" name="直接连接符 21"/>
              <p:cNvCxnSpPr>
                <a:stCxn id="7" idx="0"/>
              </p:cNvCxnSpPr>
              <p:nvPr>
                <p:custDataLst>
                  <p:tags r:id="rId6"/>
                </p:custDataLst>
              </p:nvPr>
            </p:nvCxnSpPr>
            <p:spPr>
              <a:xfrm flipV="1">
                <a:off x="4363" y="1359"/>
                <a:ext cx="1019" cy="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3" name="文本框 22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4422" y="325"/>
                <a:ext cx="1243" cy="10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P1</a:t>
                </a:r>
                <a:endParaRPr lang="en-US" altLang="zh-CN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 rot="0">
              <a:off x="6383" y="1863"/>
              <a:ext cx="1275" cy="1164"/>
              <a:chOff x="4073" y="318"/>
              <a:chExt cx="1630" cy="2091"/>
            </a:xfrm>
          </p:grpSpPr>
          <p:sp>
            <p:nvSpPr>
              <p:cNvPr id="28" name="文本框 27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4073" y="1367"/>
                <a:ext cx="580" cy="10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endParaRPr lang="en-US" altLang="zh-CN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文本框 28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5123" y="1367"/>
                <a:ext cx="580" cy="10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endParaRPr lang="en-US" altLang="zh-CN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30" name="直接连接符 29"/>
              <p:cNvCxnSpPr>
                <a:stCxn id="28" idx="0"/>
              </p:cNvCxnSpPr>
              <p:nvPr>
                <p:custDataLst>
                  <p:tags r:id="rId10"/>
                </p:custDataLst>
              </p:nvPr>
            </p:nvCxnSpPr>
            <p:spPr>
              <a:xfrm flipV="1">
                <a:off x="4363" y="1359"/>
                <a:ext cx="1019" cy="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1" name="文本框 30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4442" y="318"/>
                <a:ext cx="1261" cy="10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P2</a:t>
                </a:r>
                <a:endParaRPr lang="en-US" altLang="zh-CN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 rot="0">
              <a:off x="8342" y="1867"/>
              <a:ext cx="1216" cy="1160"/>
              <a:chOff x="4073" y="325"/>
              <a:chExt cx="1630" cy="2084"/>
            </a:xfrm>
          </p:grpSpPr>
          <p:sp>
            <p:nvSpPr>
              <p:cNvPr id="33" name="文本框 32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4073" y="1367"/>
                <a:ext cx="580" cy="10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endParaRPr lang="en-US" altLang="zh-CN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文本框 33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5123" y="1367"/>
                <a:ext cx="580" cy="10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endParaRPr lang="en-US" altLang="zh-CN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35" name="直接连接符 34"/>
              <p:cNvCxnSpPr>
                <a:stCxn id="33" idx="0"/>
              </p:cNvCxnSpPr>
              <p:nvPr>
                <p:custDataLst>
                  <p:tags r:id="rId14"/>
                </p:custDataLst>
              </p:nvPr>
            </p:nvCxnSpPr>
            <p:spPr>
              <a:xfrm flipV="1">
                <a:off x="4364" y="1359"/>
                <a:ext cx="1019" cy="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6" name="文本框 35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4364" y="325"/>
                <a:ext cx="1017" cy="10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P3</a:t>
                </a:r>
                <a:endParaRPr lang="en-US" altLang="zh-CN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69" name="组合 68"/>
          <p:cNvGrpSpPr/>
          <p:nvPr/>
        </p:nvGrpSpPr>
        <p:grpSpPr>
          <a:xfrm>
            <a:off x="8174355" y="1250315"/>
            <a:ext cx="3265170" cy="739140"/>
            <a:chOff x="4416" y="1863"/>
            <a:chExt cx="5142" cy="1164"/>
          </a:xfrm>
        </p:grpSpPr>
        <p:grpSp>
          <p:nvGrpSpPr>
            <p:cNvPr id="70" name="组合 69"/>
            <p:cNvGrpSpPr/>
            <p:nvPr/>
          </p:nvGrpSpPr>
          <p:grpSpPr>
            <a:xfrm rot="0">
              <a:off x="4416" y="1867"/>
              <a:ext cx="1259" cy="1160"/>
              <a:chOff x="4073" y="325"/>
              <a:chExt cx="1630" cy="2084"/>
            </a:xfrm>
          </p:grpSpPr>
          <p:sp>
            <p:nvSpPr>
              <p:cNvPr id="71" name="文本框 70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4073" y="1367"/>
                <a:ext cx="580" cy="10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endParaRPr lang="en-US" altLang="zh-CN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2" name="文本框 71"/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5123" y="1367"/>
                <a:ext cx="580" cy="10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endParaRPr lang="en-US" altLang="zh-CN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73" name="直接连接符 72"/>
              <p:cNvCxnSpPr>
                <a:stCxn id="71" idx="0"/>
              </p:cNvCxnSpPr>
              <p:nvPr>
                <p:custDataLst>
                  <p:tags r:id="rId18"/>
                </p:custDataLst>
              </p:nvPr>
            </p:nvCxnSpPr>
            <p:spPr>
              <a:xfrm flipV="1">
                <a:off x="4363" y="1359"/>
                <a:ext cx="1019" cy="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74" name="文本框 73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4422" y="325"/>
                <a:ext cx="1243" cy="10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P1</a:t>
                </a:r>
                <a:endParaRPr lang="en-US" altLang="zh-CN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75" name="组合 74"/>
            <p:cNvGrpSpPr/>
            <p:nvPr/>
          </p:nvGrpSpPr>
          <p:grpSpPr>
            <a:xfrm rot="0">
              <a:off x="6383" y="1863"/>
              <a:ext cx="1275" cy="1164"/>
              <a:chOff x="4073" y="318"/>
              <a:chExt cx="1630" cy="2091"/>
            </a:xfrm>
          </p:grpSpPr>
          <p:sp>
            <p:nvSpPr>
              <p:cNvPr id="76" name="文本框 75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4073" y="1367"/>
                <a:ext cx="580" cy="10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endParaRPr lang="en-US" altLang="zh-CN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7" name="文本框 76"/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5123" y="1367"/>
                <a:ext cx="580" cy="10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endParaRPr lang="en-US" altLang="zh-CN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78" name="直接连接符 77"/>
              <p:cNvCxnSpPr>
                <a:stCxn id="76" idx="0"/>
              </p:cNvCxnSpPr>
              <p:nvPr>
                <p:custDataLst>
                  <p:tags r:id="rId22"/>
                </p:custDataLst>
              </p:nvPr>
            </p:nvCxnSpPr>
            <p:spPr>
              <a:xfrm flipV="1">
                <a:off x="4363" y="1359"/>
                <a:ext cx="1019" cy="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79" name="文本框 78"/>
              <p:cNvSpPr txBox="1"/>
              <p:nvPr>
                <p:custDataLst>
                  <p:tags r:id="rId23"/>
                </p:custDataLst>
              </p:nvPr>
            </p:nvSpPr>
            <p:spPr>
              <a:xfrm>
                <a:off x="4442" y="318"/>
                <a:ext cx="1261" cy="10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P2</a:t>
                </a:r>
                <a:endParaRPr lang="en-US" altLang="zh-CN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80" name="组合 79"/>
            <p:cNvGrpSpPr/>
            <p:nvPr/>
          </p:nvGrpSpPr>
          <p:grpSpPr>
            <a:xfrm rot="0">
              <a:off x="8342" y="1867"/>
              <a:ext cx="1216" cy="1160"/>
              <a:chOff x="4073" y="325"/>
              <a:chExt cx="1630" cy="2084"/>
            </a:xfrm>
          </p:grpSpPr>
          <p:sp>
            <p:nvSpPr>
              <p:cNvPr id="81" name="文本框 80"/>
              <p:cNvSpPr txBox="1"/>
              <p:nvPr>
                <p:custDataLst>
                  <p:tags r:id="rId24"/>
                </p:custDataLst>
              </p:nvPr>
            </p:nvSpPr>
            <p:spPr>
              <a:xfrm>
                <a:off x="4073" y="1367"/>
                <a:ext cx="580" cy="10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endParaRPr lang="en-US" altLang="zh-CN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2" name="文本框 81"/>
              <p:cNvSpPr txBox="1"/>
              <p:nvPr>
                <p:custDataLst>
                  <p:tags r:id="rId25"/>
                </p:custDataLst>
              </p:nvPr>
            </p:nvSpPr>
            <p:spPr>
              <a:xfrm>
                <a:off x="5123" y="1367"/>
                <a:ext cx="580" cy="10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endParaRPr lang="en-US" altLang="zh-CN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83" name="直接连接符 82"/>
              <p:cNvCxnSpPr>
                <a:stCxn id="81" idx="0"/>
              </p:cNvCxnSpPr>
              <p:nvPr>
                <p:custDataLst>
                  <p:tags r:id="rId26"/>
                </p:custDataLst>
              </p:nvPr>
            </p:nvCxnSpPr>
            <p:spPr>
              <a:xfrm flipV="1">
                <a:off x="4364" y="1359"/>
                <a:ext cx="1019" cy="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84" name="文本框 83"/>
              <p:cNvSpPr txBox="1"/>
              <p:nvPr>
                <p:custDataLst>
                  <p:tags r:id="rId27"/>
                </p:custDataLst>
              </p:nvPr>
            </p:nvSpPr>
            <p:spPr>
              <a:xfrm>
                <a:off x="4364" y="325"/>
                <a:ext cx="1017" cy="10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P3</a:t>
                </a:r>
                <a:endParaRPr lang="en-US" altLang="zh-CN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pic>
        <p:nvPicPr>
          <p:cNvPr id="85" name="图片 84" descr="BLCA-actin"/>
          <p:cNvPicPr>
            <a:picLocks noChangeAspect="1"/>
          </p:cNvPicPr>
          <p:nvPr/>
        </p:nvPicPr>
        <p:blipFill>
          <a:blip r:embed="rId28"/>
          <a:srcRect t="32750" r="3935" b="31648"/>
          <a:stretch>
            <a:fillRect/>
          </a:stretch>
        </p:blipFill>
        <p:spPr>
          <a:xfrm>
            <a:off x="7879715" y="4588510"/>
            <a:ext cx="4144645" cy="2256155"/>
          </a:xfrm>
          <a:prstGeom prst="rect">
            <a:avLst/>
          </a:prstGeom>
        </p:spPr>
      </p:pic>
      <p:sp>
        <p:nvSpPr>
          <p:cNvPr id="86" name="文本框 85"/>
          <p:cNvSpPr txBox="1"/>
          <p:nvPr>
            <p:custDataLst>
              <p:tags r:id="rId29"/>
            </p:custDataLst>
          </p:nvPr>
        </p:nvSpPr>
        <p:spPr>
          <a:xfrm>
            <a:off x="2886710" y="782320"/>
            <a:ext cx="9563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kern="10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CCRCC</a:t>
            </a:r>
            <a:endParaRPr lang="en-US" altLang="zh-CN" dirty="0"/>
          </a:p>
        </p:txBody>
      </p:sp>
      <p:sp>
        <p:nvSpPr>
          <p:cNvPr id="87" name="文本框 86"/>
          <p:cNvSpPr txBox="1"/>
          <p:nvPr>
            <p:custDataLst>
              <p:tags r:id="rId30"/>
            </p:custDataLst>
          </p:nvPr>
        </p:nvSpPr>
        <p:spPr>
          <a:xfrm>
            <a:off x="81431" y="2951718"/>
            <a:ext cx="1703293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ESCO2  (68kDa)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8" name="文本框 87"/>
          <p:cNvSpPr txBox="1"/>
          <p:nvPr>
            <p:custDataLst>
              <p:tags r:id="rId31"/>
            </p:custDataLst>
          </p:nvPr>
        </p:nvSpPr>
        <p:spPr>
          <a:xfrm>
            <a:off x="82065" y="5389959"/>
            <a:ext cx="1703293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β-actin  (42kDa)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9" name="图片 88" descr="KIRC-ECSO2"/>
          <p:cNvPicPr>
            <a:picLocks noChangeAspect="1"/>
          </p:cNvPicPr>
          <p:nvPr/>
        </p:nvPicPr>
        <p:blipFill>
          <a:blip r:embed="rId32"/>
          <a:srcRect t="22971" r="2750" b="40106"/>
          <a:stretch>
            <a:fillRect/>
          </a:stretch>
        </p:blipFill>
        <p:spPr>
          <a:xfrm>
            <a:off x="1903095" y="1886585"/>
            <a:ext cx="3924300" cy="2638425"/>
          </a:xfrm>
          <a:prstGeom prst="rect">
            <a:avLst/>
          </a:prstGeom>
        </p:spPr>
      </p:pic>
      <p:pic>
        <p:nvPicPr>
          <p:cNvPr id="91" name="图片 90" descr="KIRC-actin"/>
          <p:cNvPicPr>
            <a:picLocks noChangeAspect="1"/>
          </p:cNvPicPr>
          <p:nvPr/>
        </p:nvPicPr>
        <p:blipFill>
          <a:blip r:embed="rId33"/>
          <a:srcRect t="39181" b="30613"/>
          <a:stretch>
            <a:fillRect/>
          </a:stretch>
        </p:blipFill>
        <p:spPr>
          <a:xfrm>
            <a:off x="1902460" y="4625340"/>
            <a:ext cx="3924935" cy="218503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311785" y="0"/>
            <a:ext cx="11344910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200000"/>
              </a:lnSpc>
            </a:pP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FIGURE</a:t>
            </a:r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6E </a:t>
            </a:r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Western blot results manifested the down‐regulated expression of CDK1 compared with the si‐con group in A498 cells.</a:t>
            </a:r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文本框 23"/>
          <p:cNvSpPr txBox="1"/>
          <p:nvPr>
            <p:custDataLst>
              <p:tags r:id="rId1"/>
            </p:custDataLst>
          </p:nvPr>
        </p:nvSpPr>
        <p:spPr>
          <a:xfrm>
            <a:off x="1621941" y="6126718"/>
            <a:ext cx="1703293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ESCO2  (68kDa)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5015380" y="6127194"/>
            <a:ext cx="1703293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β-actin  (42kDa)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图片 1" descr="ESCO2-2023.4.1"/>
          <p:cNvPicPr>
            <a:picLocks noChangeAspect="1"/>
          </p:cNvPicPr>
          <p:nvPr/>
        </p:nvPicPr>
        <p:blipFill>
          <a:blip r:embed="rId3"/>
          <a:srcRect t="28397" b="38853"/>
          <a:stretch>
            <a:fillRect/>
          </a:stretch>
        </p:blipFill>
        <p:spPr>
          <a:xfrm>
            <a:off x="989965" y="2973070"/>
            <a:ext cx="2880360" cy="2682875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8644405" y="6035119"/>
            <a:ext cx="1703293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CDK1  (34kDa)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图片 4" descr="CDK1-2023.4.1"/>
          <p:cNvPicPr>
            <a:picLocks noChangeAspect="1"/>
          </p:cNvPicPr>
          <p:nvPr/>
        </p:nvPicPr>
        <p:blipFill>
          <a:blip r:embed="rId5"/>
          <a:srcRect t="12066" b="56752"/>
          <a:stretch>
            <a:fillRect/>
          </a:stretch>
        </p:blipFill>
        <p:spPr>
          <a:xfrm>
            <a:off x="8055610" y="2967990"/>
            <a:ext cx="2879725" cy="2698115"/>
          </a:xfrm>
          <a:prstGeom prst="rect">
            <a:avLst/>
          </a:prstGeom>
        </p:spPr>
      </p:pic>
      <p:pic>
        <p:nvPicPr>
          <p:cNvPr id="20" name="图片 19" descr="ACTIN-2023.4.1"/>
          <p:cNvPicPr>
            <a:picLocks noChangeAspect="1"/>
          </p:cNvPicPr>
          <p:nvPr/>
        </p:nvPicPr>
        <p:blipFill>
          <a:blip r:embed="rId6"/>
          <a:srcRect t="36503" b="32114"/>
          <a:stretch>
            <a:fillRect/>
          </a:stretch>
        </p:blipFill>
        <p:spPr>
          <a:xfrm>
            <a:off x="4519295" y="2966720"/>
            <a:ext cx="2887345" cy="2694305"/>
          </a:xfrm>
          <a:prstGeom prst="rect">
            <a:avLst/>
          </a:prstGeom>
        </p:spPr>
      </p:pic>
      <p:sp>
        <p:nvSpPr>
          <p:cNvPr id="23" name="文本框 22"/>
          <p:cNvSpPr txBox="1"/>
          <p:nvPr>
            <p:custDataLst>
              <p:tags r:id="rId7"/>
            </p:custDataLst>
          </p:nvPr>
        </p:nvSpPr>
        <p:spPr>
          <a:xfrm rot="19140000">
            <a:off x="1409700" y="2467133"/>
            <a:ext cx="78613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defTabSz="1214755">
              <a:defRPr/>
            </a:pPr>
            <a:r>
              <a:rPr lang="en-US" altLang="zh-CN" sz="1595" dirty="0">
                <a:solidFill>
                  <a:prstClr val="black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si-NC</a:t>
            </a:r>
            <a:endParaRPr lang="en-US" altLang="zh-CN" sz="1595" dirty="0">
              <a:solidFill>
                <a:prstClr val="black"/>
              </a:solidFill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7" name="文本框 26"/>
          <p:cNvSpPr txBox="1"/>
          <p:nvPr>
            <p:custDataLst>
              <p:tags r:id="rId8"/>
            </p:custDataLst>
          </p:nvPr>
        </p:nvSpPr>
        <p:spPr>
          <a:xfrm rot="19140000">
            <a:off x="2094230" y="2293620"/>
            <a:ext cx="131508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defTabSz="1214755">
              <a:defRPr/>
            </a:pPr>
            <a:r>
              <a:rPr lang="en-US" altLang="zh-CN" sz="1595" dirty="0" err="1">
                <a:solidFill>
                  <a:prstClr val="black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si</a:t>
            </a:r>
            <a:r>
              <a:rPr lang="en-US" altLang="zh-CN" sz="1595" dirty="0">
                <a:solidFill>
                  <a:prstClr val="black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-ESCO2-1</a:t>
            </a:r>
            <a:endParaRPr lang="zh-CN" altLang="en-US" sz="1595" dirty="0">
              <a:solidFill>
                <a:prstClr val="black"/>
              </a:solidFill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8" name="文本框 27"/>
          <p:cNvSpPr txBox="1"/>
          <p:nvPr>
            <p:custDataLst>
              <p:tags r:id="rId9"/>
            </p:custDataLst>
          </p:nvPr>
        </p:nvSpPr>
        <p:spPr>
          <a:xfrm rot="19140000">
            <a:off x="2874645" y="2293620"/>
            <a:ext cx="131508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defTabSz="1214755">
              <a:defRPr/>
            </a:pPr>
            <a:r>
              <a:rPr lang="en-US" altLang="zh-CN" sz="1595" dirty="0" err="1">
                <a:solidFill>
                  <a:prstClr val="black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si</a:t>
            </a:r>
            <a:r>
              <a:rPr lang="en-US" altLang="zh-CN" sz="1595" dirty="0">
                <a:solidFill>
                  <a:prstClr val="black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-ESCO2-2</a:t>
            </a:r>
            <a:endParaRPr lang="zh-CN" altLang="en-US" sz="1595" dirty="0">
              <a:solidFill>
                <a:prstClr val="black"/>
              </a:solidFill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9" name="文本框 28"/>
          <p:cNvSpPr txBox="1"/>
          <p:nvPr>
            <p:custDataLst>
              <p:tags r:id="rId10"/>
            </p:custDataLst>
          </p:nvPr>
        </p:nvSpPr>
        <p:spPr>
          <a:xfrm rot="19140000">
            <a:off x="4937760" y="2419508"/>
            <a:ext cx="78613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defTabSz="1214755">
              <a:defRPr/>
            </a:pPr>
            <a:r>
              <a:rPr lang="en-US" altLang="zh-CN" sz="1595" dirty="0">
                <a:solidFill>
                  <a:prstClr val="black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si-NC</a:t>
            </a:r>
            <a:endParaRPr lang="en-US" altLang="zh-CN" sz="1595" dirty="0">
              <a:solidFill>
                <a:prstClr val="black"/>
              </a:solidFill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0" name="文本框 29"/>
          <p:cNvSpPr txBox="1"/>
          <p:nvPr>
            <p:custDataLst>
              <p:tags r:id="rId11"/>
            </p:custDataLst>
          </p:nvPr>
        </p:nvSpPr>
        <p:spPr>
          <a:xfrm rot="19140000">
            <a:off x="5622290" y="2245995"/>
            <a:ext cx="131508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defTabSz="1214755">
              <a:defRPr/>
            </a:pPr>
            <a:r>
              <a:rPr lang="en-US" altLang="zh-CN" sz="1595" dirty="0" err="1">
                <a:solidFill>
                  <a:prstClr val="black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si</a:t>
            </a:r>
            <a:r>
              <a:rPr lang="en-US" altLang="zh-CN" sz="1595" dirty="0">
                <a:solidFill>
                  <a:prstClr val="black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-ESCO2-1</a:t>
            </a:r>
            <a:endParaRPr lang="zh-CN" altLang="en-US" sz="1595" dirty="0">
              <a:solidFill>
                <a:prstClr val="black"/>
              </a:solidFill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1" name="文本框 30"/>
          <p:cNvSpPr txBox="1"/>
          <p:nvPr>
            <p:custDataLst>
              <p:tags r:id="rId12"/>
            </p:custDataLst>
          </p:nvPr>
        </p:nvSpPr>
        <p:spPr>
          <a:xfrm rot="19140000">
            <a:off x="6402705" y="2245995"/>
            <a:ext cx="131508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defTabSz="1214755">
              <a:defRPr/>
            </a:pPr>
            <a:r>
              <a:rPr lang="en-US" altLang="zh-CN" sz="1595" dirty="0" err="1">
                <a:solidFill>
                  <a:prstClr val="black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si</a:t>
            </a:r>
            <a:r>
              <a:rPr lang="en-US" altLang="zh-CN" sz="1595" dirty="0">
                <a:solidFill>
                  <a:prstClr val="black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-ESCO2-2</a:t>
            </a:r>
            <a:endParaRPr lang="zh-CN" altLang="en-US" sz="1595" dirty="0">
              <a:solidFill>
                <a:prstClr val="black"/>
              </a:solidFill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2" name="文本框 31"/>
          <p:cNvSpPr txBox="1"/>
          <p:nvPr>
            <p:custDataLst>
              <p:tags r:id="rId13"/>
            </p:custDataLst>
          </p:nvPr>
        </p:nvSpPr>
        <p:spPr>
          <a:xfrm rot="19140000">
            <a:off x="8465820" y="2419508"/>
            <a:ext cx="78613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defTabSz="1214755">
              <a:defRPr/>
            </a:pPr>
            <a:r>
              <a:rPr lang="en-US" altLang="zh-CN" sz="1595" dirty="0">
                <a:solidFill>
                  <a:prstClr val="black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si-NC</a:t>
            </a:r>
            <a:endParaRPr lang="en-US" altLang="zh-CN" sz="1595" dirty="0">
              <a:solidFill>
                <a:prstClr val="black"/>
              </a:solidFill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3" name="文本框 32"/>
          <p:cNvSpPr txBox="1"/>
          <p:nvPr>
            <p:custDataLst>
              <p:tags r:id="rId14"/>
            </p:custDataLst>
          </p:nvPr>
        </p:nvSpPr>
        <p:spPr>
          <a:xfrm rot="19140000">
            <a:off x="9150350" y="2245995"/>
            <a:ext cx="131508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defTabSz="1214755">
              <a:defRPr/>
            </a:pPr>
            <a:r>
              <a:rPr lang="en-US" altLang="zh-CN" sz="1595" dirty="0" err="1">
                <a:solidFill>
                  <a:prstClr val="black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si</a:t>
            </a:r>
            <a:r>
              <a:rPr lang="en-US" altLang="zh-CN" sz="1595" dirty="0">
                <a:solidFill>
                  <a:prstClr val="black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-ESCO2-1</a:t>
            </a:r>
            <a:endParaRPr lang="zh-CN" altLang="en-US" sz="1595" dirty="0">
              <a:solidFill>
                <a:prstClr val="black"/>
              </a:solidFill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4" name="文本框 33"/>
          <p:cNvSpPr txBox="1"/>
          <p:nvPr>
            <p:custDataLst>
              <p:tags r:id="rId15"/>
            </p:custDataLst>
          </p:nvPr>
        </p:nvSpPr>
        <p:spPr>
          <a:xfrm rot="19140000">
            <a:off x="9930765" y="2245995"/>
            <a:ext cx="131508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defTabSz="1214755">
              <a:defRPr/>
            </a:pPr>
            <a:r>
              <a:rPr lang="en-US" altLang="zh-CN" sz="1595" dirty="0" err="1">
                <a:solidFill>
                  <a:prstClr val="black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si</a:t>
            </a:r>
            <a:r>
              <a:rPr lang="en-US" altLang="zh-CN" sz="1595" dirty="0">
                <a:solidFill>
                  <a:prstClr val="black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-ESCO2-2</a:t>
            </a:r>
            <a:endParaRPr lang="zh-CN" altLang="en-US" sz="1595" dirty="0">
              <a:solidFill>
                <a:prstClr val="black"/>
              </a:solidFill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311785" y="0"/>
            <a:ext cx="11344910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200000"/>
              </a:lnSpc>
            </a:pP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FIGURE</a:t>
            </a:r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9A </a:t>
            </a:r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>
                <a:latin typeface="Times New Roman" panose="02020603050405020304" pitchFamily="18" charset="0"/>
                <a:cs typeface="Times New Roman" panose="02020603050405020304" pitchFamily="18" charset="0"/>
              </a:rPr>
              <a:t>A498 cells were transfected with si-ESCO2#1 and si-ESCO2#2, the level of ESCO2 was evaluated by Western blot.</a:t>
            </a:r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文本框 23"/>
          <p:cNvSpPr txBox="1"/>
          <p:nvPr>
            <p:custDataLst>
              <p:tags r:id="rId1"/>
            </p:custDataLst>
          </p:nvPr>
        </p:nvSpPr>
        <p:spPr>
          <a:xfrm>
            <a:off x="3313581" y="5993368"/>
            <a:ext cx="1703293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ESCO2  (68kDa)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7835415" y="5993209"/>
            <a:ext cx="1703293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β-actin  (42kDa)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文本框 22"/>
          <p:cNvSpPr txBox="1"/>
          <p:nvPr>
            <p:custDataLst>
              <p:tags r:id="rId3"/>
            </p:custDataLst>
          </p:nvPr>
        </p:nvSpPr>
        <p:spPr>
          <a:xfrm rot="19140000">
            <a:off x="3208020" y="1912143"/>
            <a:ext cx="78613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defTabSz="1214755">
              <a:defRPr/>
            </a:pPr>
            <a:r>
              <a:rPr lang="en-US" altLang="zh-CN" sz="1595" dirty="0">
                <a:solidFill>
                  <a:prstClr val="black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si-NC</a:t>
            </a:r>
            <a:endParaRPr lang="en-US" altLang="zh-CN" sz="1595" dirty="0">
              <a:solidFill>
                <a:prstClr val="black"/>
              </a:solidFill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7" name="文本框 26"/>
          <p:cNvSpPr txBox="1"/>
          <p:nvPr>
            <p:custDataLst>
              <p:tags r:id="rId4"/>
            </p:custDataLst>
          </p:nvPr>
        </p:nvSpPr>
        <p:spPr>
          <a:xfrm rot="19140000">
            <a:off x="3892550" y="1738630"/>
            <a:ext cx="131508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defTabSz="1214755">
              <a:defRPr/>
            </a:pPr>
            <a:r>
              <a:rPr lang="en-US" altLang="zh-CN" sz="1595" dirty="0" err="1">
                <a:solidFill>
                  <a:prstClr val="black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si</a:t>
            </a:r>
            <a:r>
              <a:rPr lang="en-US" altLang="zh-CN" sz="1595" dirty="0">
                <a:solidFill>
                  <a:prstClr val="black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-ESCO2-1</a:t>
            </a:r>
            <a:endParaRPr lang="zh-CN" altLang="en-US" sz="1595" dirty="0">
              <a:solidFill>
                <a:prstClr val="black"/>
              </a:solidFill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8" name="文本框 27"/>
          <p:cNvSpPr txBox="1"/>
          <p:nvPr>
            <p:custDataLst>
              <p:tags r:id="rId5"/>
            </p:custDataLst>
          </p:nvPr>
        </p:nvSpPr>
        <p:spPr>
          <a:xfrm rot="19140000">
            <a:off x="4672965" y="1738630"/>
            <a:ext cx="131508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defTabSz="1214755">
              <a:defRPr/>
            </a:pPr>
            <a:r>
              <a:rPr lang="en-US" altLang="zh-CN" sz="1595" dirty="0" err="1">
                <a:solidFill>
                  <a:prstClr val="black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si</a:t>
            </a:r>
            <a:r>
              <a:rPr lang="en-US" altLang="zh-CN" sz="1595" dirty="0">
                <a:solidFill>
                  <a:prstClr val="black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-ESCO2-2</a:t>
            </a:r>
            <a:endParaRPr lang="zh-CN" altLang="en-US" sz="1595" dirty="0">
              <a:solidFill>
                <a:prstClr val="black"/>
              </a:solidFill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9" name="文本框 28"/>
          <p:cNvSpPr txBox="1"/>
          <p:nvPr>
            <p:custDataLst>
              <p:tags r:id="rId6"/>
            </p:custDataLst>
          </p:nvPr>
        </p:nvSpPr>
        <p:spPr>
          <a:xfrm rot="19140000">
            <a:off x="7731125" y="1951513"/>
            <a:ext cx="78613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defTabSz="1214755">
              <a:defRPr/>
            </a:pPr>
            <a:r>
              <a:rPr lang="en-US" altLang="zh-CN" sz="1595" dirty="0">
                <a:solidFill>
                  <a:prstClr val="black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si-NC</a:t>
            </a:r>
            <a:endParaRPr lang="en-US" altLang="zh-CN" sz="1595" dirty="0">
              <a:solidFill>
                <a:prstClr val="black"/>
              </a:solidFill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0" name="文本框 29"/>
          <p:cNvSpPr txBox="1"/>
          <p:nvPr>
            <p:custDataLst>
              <p:tags r:id="rId7"/>
            </p:custDataLst>
          </p:nvPr>
        </p:nvSpPr>
        <p:spPr>
          <a:xfrm rot="19140000">
            <a:off x="8415655" y="1778000"/>
            <a:ext cx="131508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defTabSz="1214755">
              <a:defRPr/>
            </a:pPr>
            <a:r>
              <a:rPr lang="en-US" altLang="zh-CN" sz="1595" dirty="0" err="1">
                <a:solidFill>
                  <a:prstClr val="black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si</a:t>
            </a:r>
            <a:r>
              <a:rPr lang="en-US" altLang="zh-CN" sz="1595" dirty="0">
                <a:solidFill>
                  <a:prstClr val="black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-ESCO2-1</a:t>
            </a:r>
            <a:endParaRPr lang="zh-CN" altLang="en-US" sz="1595" dirty="0">
              <a:solidFill>
                <a:prstClr val="black"/>
              </a:solidFill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1" name="文本框 30"/>
          <p:cNvSpPr txBox="1"/>
          <p:nvPr>
            <p:custDataLst>
              <p:tags r:id="rId8"/>
            </p:custDataLst>
          </p:nvPr>
        </p:nvSpPr>
        <p:spPr>
          <a:xfrm rot="19140000">
            <a:off x="9196070" y="1778000"/>
            <a:ext cx="131508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defTabSz="1214755">
              <a:defRPr/>
            </a:pPr>
            <a:r>
              <a:rPr lang="en-US" altLang="zh-CN" sz="1595" dirty="0" err="1">
                <a:solidFill>
                  <a:prstClr val="black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si</a:t>
            </a:r>
            <a:r>
              <a:rPr lang="en-US" altLang="zh-CN" sz="1595" dirty="0">
                <a:solidFill>
                  <a:prstClr val="black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-ESCO2-2</a:t>
            </a:r>
            <a:endParaRPr lang="zh-CN" altLang="en-US" sz="1595" dirty="0">
              <a:solidFill>
                <a:prstClr val="black"/>
              </a:solidFill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6" name="图片 5" descr="ACTIN-2023.3.23"/>
          <p:cNvPicPr>
            <a:picLocks noChangeAspect="1"/>
          </p:cNvPicPr>
          <p:nvPr/>
        </p:nvPicPr>
        <p:blipFill>
          <a:blip r:embed="rId9"/>
          <a:srcRect t="25324" b="40914"/>
          <a:stretch>
            <a:fillRect/>
          </a:stretch>
        </p:blipFill>
        <p:spPr>
          <a:xfrm>
            <a:off x="6773545" y="2435225"/>
            <a:ext cx="3826510" cy="3518535"/>
          </a:xfrm>
          <a:prstGeom prst="rect">
            <a:avLst/>
          </a:prstGeom>
        </p:spPr>
      </p:pic>
      <p:pic>
        <p:nvPicPr>
          <p:cNvPr id="7" name="图片 6" descr="ESCO2-2023.3.23"/>
          <p:cNvPicPr>
            <a:picLocks noChangeAspect="1"/>
          </p:cNvPicPr>
          <p:nvPr/>
        </p:nvPicPr>
        <p:blipFill>
          <a:blip r:embed="rId10"/>
          <a:srcRect t="24397" b="35691"/>
          <a:stretch>
            <a:fillRect/>
          </a:stretch>
        </p:blipFill>
        <p:spPr>
          <a:xfrm>
            <a:off x="2392045" y="2439670"/>
            <a:ext cx="3545205" cy="352361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COMMONDATA" val="eyJoZGlkIjoiYmFlNDEwNzk4ODg2NDQzMzM3ZWU4ZjgxNzFhNTY3ZjMifQ=="/>
  <p:tag name="KSO_WPP_MARK_KEY" val="a5d51b54-2461-471a-a7c9-c94a7b3afa47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707</Words>
  <Application>WPS 演示</Application>
  <PresentationFormat>宽屏</PresentationFormat>
  <Paragraphs>95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16" baseType="lpstr">
      <vt:lpstr>Arial</vt:lpstr>
      <vt:lpstr>宋体</vt:lpstr>
      <vt:lpstr>Wingdings</vt:lpstr>
      <vt:lpstr>Times New Roman</vt:lpstr>
      <vt:lpstr>等线</vt:lpstr>
      <vt:lpstr>Calibri</vt:lpstr>
      <vt:lpstr>微软雅黑</vt:lpstr>
      <vt:lpstr>Arial Unicode MS</vt:lpstr>
      <vt:lpstr>华光中圆_CNKI</vt:lpstr>
      <vt:lpstr>华光准圆_CNKI</vt:lpstr>
      <vt:lpstr>华光小标宋_CNKI</vt:lpstr>
      <vt:lpstr>华光报宋一_CNKI</vt:lpstr>
      <vt:lpstr>Office 主题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小陈同学</dc:creator>
  <cp:lastModifiedBy>三更灯火五更琉璃</cp:lastModifiedBy>
  <cp:revision>8</cp:revision>
  <dcterms:created xsi:type="dcterms:W3CDTF">2023-01-29T07:16:00Z</dcterms:created>
  <dcterms:modified xsi:type="dcterms:W3CDTF">2023-04-15T07:15:00Z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2EEFC6EE69624EC2A30003803D2FB02F_12</vt:lpwstr>
  </property>
  <property fmtid="{D5CDD505-2E9C-101B-9397-08002B2CF9AE}" pid="3" name="KSOProductBuildVer">
    <vt:lpwstr>2052-11.1.0.14036</vt:lpwstr>
  </property>
</Properties>
</file>