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6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ta da Microsoft" initials="CdM" lastIdx="2" clrIdx="0">
    <p:extLst>
      <p:ext uri="{19B8F6BF-5375-455C-9EA6-DF929625EA0E}">
        <p15:presenceInfo xmlns:p15="http://schemas.microsoft.com/office/powerpoint/2012/main" userId="41a8937ddd6cc96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732" autoAdjust="0"/>
    <p:restoredTop sz="82594" autoAdjust="0"/>
  </p:normalViewPr>
  <p:slideViewPr>
    <p:cSldViewPr snapToGrid="0">
      <p:cViewPr varScale="1">
        <p:scale>
          <a:sx n="55" d="100"/>
          <a:sy n="55" d="100"/>
        </p:scale>
        <p:origin x="136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F345B-6974-46E0-A8AC-B6D48E819ED5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4DEE1-465C-4DDE-A876-F87C08762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573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Supplementary figure 1: Immunofluorescence of</a:t>
            </a:r>
            <a:r>
              <a:rPr lang="en-US" baseline="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p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rimary culture of cortical glial cells. Cells were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stained with 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uclear marker DAPI (blue) and with anti-GFAP (green); A, B and C are representative pictures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three different cell cultures. D. Statistical analysis of primary cell culture of cortical astrocytes composition. The percentage of astrocytes in the culture was calculated dividing total DAPI </a:t>
            </a:r>
            <a:r>
              <a:rPr lang="en-US" sz="1200" baseline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colocalized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with GFAP by total DAPI counted.  Results indicate an astrocytic population of more than 90%. Test-T Student, n=6 independent cell cultures.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DEE1-465C-4DDE-A876-F87C0876292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324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Supplementary figure 2: Immunofluorescence of</a:t>
            </a:r>
            <a:r>
              <a:rPr lang="en-US" baseline="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p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rimary culture of cortical neuronal cells. Cells were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stained with 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uclear marker DAPI (blue) and with anti-MAP2 (green); A, B and C are representative pictures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three different cell cultures. D. Statistical analysis of primary cell culture neuronal composition. The percentage of neurons in the culture was calculated dividing total DAPI </a:t>
            </a:r>
            <a:r>
              <a:rPr lang="en-US" sz="1200" baseline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colocalized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with MAP2 by total DAPI counted.  Results indicate a neuronal population of more than 70%. Test-T Student, n=6 independent cell cultures [t=13.05; </a:t>
            </a:r>
            <a:r>
              <a:rPr lang="en-US" sz="1200" baseline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df</a:t>
            </a:r>
            <a:r>
              <a:rPr lang="en-US" sz="120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=10; R squared= 0.9445]. *** p&lt;0.0001. 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DEE1-465C-4DDE-A876-F87C0876292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43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4C711C-6D8C-443F-8C74-C4217AAF4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C5C803-A5C5-41EE-9E02-B53BDE979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9284F0-DF72-4BCD-9291-F6B1D7F32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8D93D6-A26F-42D6-B151-C60B6BF95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0024A5-DDEF-4078-8BC8-CB76F785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79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10C2DA-44A1-4223-9101-2CBCD0CB2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6275E8C-25DC-4B62-BB08-47E029926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8B0278-88C9-48FC-8AC5-A206D25BF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08A4CA-6BCF-46BF-A062-8928A2151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AC6291-7C69-4486-8754-794C85DB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24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BEA59D-A510-4BE5-ADE9-859ACFA16C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7A75AB2-7298-48BB-95E0-3B4EB5148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238AC0-E09C-421E-9E20-9CBE4325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3CD5A0-17DF-4487-B8DB-8E5EA9EF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819B42-E361-47DD-B6F3-FBFF24565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97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62F4E-0F71-4FF1-BDDF-02C308F62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130C62-ADA3-4FDD-9132-C511B8CF6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0FDC8B-DC69-4050-9CBC-A0DB9258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86A5D1-2DE5-481A-858A-F378C1CB2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320D85-2D1B-4842-B3D3-E34F4501D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39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296507-09B5-4F11-9DB9-5460BDFFC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D4EACB-9F78-406E-902D-4F68B4CE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B58D0A-2679-440B-8CEC-93E0F3C2C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28DC29-2478-4479-B9FE-95396B4FA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0B96AB-0D41-417E-8A26-DBE9E3F0B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34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BB4CE-5F2F-4C9C-9DBF-968DCB386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DB75FB-F05E-4F04-8281-0C508E852F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08C648D-C970-4F47-9230-BDC835A66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B147DC-3A5A-4381-BCC6-F53E7F0FE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B26A7D-2925-4417-8CA1-2B39F95A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5A3FA9-F416-475A-A4BD-58478D6D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975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678ADD-6616-4711-981C-001A473A7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DB34A7-A057-419C-AEE2-3D3DAF596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40D9B-AAF9-4E8B-A874-F80178FCA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6315EE8-258E-4144-884B-1959881DB9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A332BEE-F442-4112-AAA1-7144BB2F30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A38BFF1-CD67-4239-9BC2-3CD041FC1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172B1F0-1E42-4693-85EE-474E28FE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DEA2A31-2523-465E-A6AE-5854BF67C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009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5FE3EF-50E0-47C1-8DD1-C2595D45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3AE823D-0DC0-4DE2-B081-AEE90954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AC9F6B7-4A35-46E4-909D-32C5724E5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BA452FA-00B7-4E6A-99C2-AB6C074D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7821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BEE9E4-286A-40D8-AEE5-739C1B0CF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F4F230E-523C-4467-ABA7-D029C2021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8214B2-B05E-40F4-903C-6E6A1971C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78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27AC2-E9B5-492B-B1ED-953F42789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16762D-9B7A-464A-B6E3-7FF128639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1DF22DA-CCF5-42CF-8CE4-F070AC8D3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712AA9-117B-411A-B89B-288BA2622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100D0D-6458-4BCE-9043-5058A8F85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4B3816-3F5E-427A-A084-E4DA0648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40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AD16C-D081-4EFC-B01E-B5CD197E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5AEA9D9-93DA-4831-8A20-03AF3BE810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986015-74A9-4FE9-9657-729989A0A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5464DF4-19EC-4BA6-92DC-C0AA0669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1108EC-EC01-4CC8-A295-7CFCE3627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09C865C-B18F-4157-9DCF-D4615CDAA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EDF435-416D-46E6-9401-A8787616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3DCF44-B12B-433E-9BFB-110A003A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8B7F26-A2D4-44AF-80FE-FE75EA7E1D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6830D-07A6-46CD-8E4B-7402BBF6A5EC}" type="datetimeFigureOut">
              <a:rPr lang="pt-BR" smtClean="0"/>
              <a:t>01/04/2023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596493-C99B-48CA-B40F-66CB1975A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1E5E79-A6D7-45BB-B685-16EFB54C7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A257-BFD1-402F-8F46-D20854DB4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27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5.tiff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02" y="3429966"/>
            <a:ext cx="4413102" cy="329374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01" y="104911"/>
            <a:ext cx="4413102" cy="329374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312" y="104911"/>
            <a:ext cx="4413102" cy="3293744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116701" y="186117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605047" y="186117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143588" y="3577259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C.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646874" y="3575331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648137" y="186117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GFAP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425365" y="3479861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GFAP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8717154" y="104911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GFAP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1897" y="3575330"/>
            <a:ext cx="3298916" cy="3250053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0327469" y="25203"/>
            <a:ext cx="1976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Supplementary 1</a:t>
            </a:r>
          </a:p>
        </p:txBody>
      </p:sp>
    </p:spTree>
    <p:extLst>
      <p:ext uri="{BB962C8B-B14F-4D97-AF65-F5344CB8AC3E}">
        <p14:creationId xmlns:p14="http://schemas.microsoft.com/office/powerpoint/2010/main" val="213755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80" y="3420477"/>
            <a:ext cx="22839" cy="17046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82" y="48238"/>
            <a:ext cx="4413445" cy="3294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23" y="48238"/>
            <a:ext cx="4413445" cy="3294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51" y="3420477"/>
            <a:ext cx="4432905" cy="3308524"/>
          </a:xfrm>
          <a:prstGeom prst="rect">
            <a:avLst/>
          </a:prstGeom>
        </p:spPr>
      </p:pic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707966"/>
              </p:ext>
            </p:extLst>
          </p:nvPr>
        </p:nvGraphicFramePr>
        <p:xfrm>
          <a:off x="5705218" y="3272721"/>
          <a:ext cx="3891065" cy="3486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3101129" imgH="2777868" progId="Prism8.Document">
                  <p:embed/>
                </p:oleObj>
              </mc:Choice>
              <mc:Fallback>
                <p:oleObj name="Prism 8" r:id="rId7" imgW="3101129" imgH="2777868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05218" y="3272721"/>
                        <a:ext cx="3891065" cy="3486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067541" y="68133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555887" y="68133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B.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094428" y="3459275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C.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597714" y="3457347"/>
            <a:ext cx="53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361465" y="68133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MAP2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361465" y="3448664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MAP2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8667994" y="-13073"/>
            <a:ext cx="1610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B0F0"/>
                </a:solidFill>
              </a:rPr>
              <a:t>DAPI</a:t>
            </a:r>
            <a:r>
              <a:rPr lang="pt-BR" b="1" dirty="0"/>
              <a:t>:</a:t>
            </a:r>
            <a:r>
              <a:rPr lang="pt-BR" b="1" dirty="0">
                <a:solidFill>
                  <a:srgbClr val="92D050"/>
                </a:solidFill>
              </a:rPr>
              <a:t>MAP2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0327469" y="25203"/>
            <a:ext cx="1976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Supplementary 2</a:t>
            </a:r>
          </a:p>
        </p:txBody>
      </p:sp>
    </p:spTree>
    <p:extLst>
      <p:ext uri="{BB962C8B-B14F-4D97-AF65-F5344CB8AC3E}">
        <p14:creationId xmlns:p14="http://schemas.microsoft.com/office/powerpoint/2010/main" val="25471526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31644</TotalTime>
  <Words>248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Prism 8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Laboratorio</dc:creator>
  <cp:lastModifiedBy>Cristoforo Scavone</cp:lastModifiedBy>
  <cp:revision>100</cp:revision>
  <dcterms:created xsi:type="dcterms:W3CDTF">2022-03-30T17:17:24Z</dcterms:created>
  <dcterms:modified xsi:type="dcterms:W3CDTF">2023-04-01T11:00:29Z</dcterms:modified>
</cp:coreProperties>
</file>