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87181926261875"/>
          <c:y val="0.12097497553065609"/>
          <c:w val="0.72486279014662713"/>
          <c:h val="0.6238751140571898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Sheet1!$L$40</c:f>
              <c:strCache>
                <c:ptCount val="1"/>
                <c:pt idx="0">
                  <c:v>Proportion of people outdoors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Sheet1!$K$41:$K$51</c:f>
              <c:strCache>
                <c:ptCount val="11"/>
                <c:pt idx="0">
                  <c:v>1800-1900</c:v>
                </c:pt>
                <c:pt idx="1">
                  <c:v>1900-2000</c:v>
                </c:pt>
                <c:pt idx="2">
                  <c:v>2000-2100</c:v>
                </c:pt>
                <c:pt idx="3">
                  <c:v>2100-2200</c:v>
                </c:pt>
                <c:pt idx="4">
                  <c:v>2200-2300</c:v>
                </c:pt>
                <c:pt idx="5">
                  <c:v>0000-0100</c:v>
                </c:pt>
                <c:pt idx="6">
                  <c:v>0100-0200</c:v>
                </c:pt>
                <c:pt idx="7">
                  <c:v>0200-0300</c:v>
                </c:pt>
                <c:pt idx="8">
                  <c:v>0300-0400</c:v>
                </c:pt>
                <c:pt idx="9">
                  <c:v>0400-0500</c:v>
                </c:pt>
                <c:pt idx="10">
                  <c:v>0500-0600</c:v>
                </c:pt>
              </c:strCache>
            </c:strRef>
          </c:cat>
          <c:val>
            <c:numRef>
              <c:f>Sheet1!$L$41:$L$51</c:f>
              <c:numCache>
                <c:formatCode>General</c:formatCode>
                <c:ptCount val="11"/>
                <c:pt idx="0">
                  <c:v>51.904761904761912</c:v>
                </c:pt>
                <c:pt idx="2">
                  <c:v>1.9047619047619049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6.1904761904761907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4-47E6-9F62-B09FDDD895E8}"/>
            </c:ext>
          </c:extLst>
        </c:ser>
        <c:ser>
          <c:idx val="1"/>
          <c:order val="1"/>
          <c:tx>
            <c:strRef>
              <c:f>Sheet1!$M$40</c:f>
              <c:strCache>
                <c:ptCount val="1"/>
                <c:pt idx="0">
                  <c:v>Proportion of people indoor and awake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Sheet1!$K$41:$K$51</c:f>
              <c:strCache>
                <c:ptCount val="11"/>
                <c:pt idx="0">
                  <c:v>1800-1900</c:v>
                </c:pt>
                <c:pt idx="1">
                  <c:v>1900-2000</c:v>
                </c:pt>
                <c:pt idx="2">
                  <c:v>2000-2100</c:v>
                </c:pt>
                <c:pt idx="3">
                  <c:v>2100-2200</c:v>
                </c:pt>
                <c:pt idx="4">
                  <c:v>2200-2300</c:v>
                </c:pt>
                <c:pt idx="5">
                  <c:v>0000-0100</c:v>
                </c:pt>
                <c:pt idx="6">
                  <c:v>0100-0200</c:v>
                </c:pt>
                <c:pt idx="7">
                  <c:v>0200-0300</c:v>
                </c:pt>
                <c:pt idx="8">
                  <c:v>0300-0400</c:v>
                </c:pt>
                <c:pt idx="9">
                  <c:v>0400-0500</c:v>
                </c:pt>
                <c:pt idx="10">
                  <c:v>0500-0600</c:v>
                </c:pt>
              </c:strCache>
            </c:strRef>
          </c:cat>
          <c:val>
            <c:numRef>
              <c:f>Sheet1!$M$41:$M$51</c:f>
              <c:numCache>
                <c:formatCode>General</c:formatCode>
                <c:ptCount val="11"/>
                <c:pt idx="0">
                  <c:v>20</c:v>
                </c:pt>
                <c:pt idx="2">
                  <c:v>76.19047619047619</c:v>
                </c:pt>
                <c:pt idx="4">
                  <c:v>12.857142857142856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2.8571428571428572</c:v>
                </c:pt>
                <c:pt idx="10">
                  <c:v>56.19047619047619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4-47E6-9F62-B09FDDD895E8}"/>
            </c:ext>
          </c:extLst>
        </c:ser>
        <c:ser>
          <c:idx val="2"/>
          <c:order val="2"/>
          <c:tx>
            <c:strRef>
              <c:f>Sheet1!$N$40</c:f>
              <c:strCache>
                <c:ptCount val="1"/>
                <c:pt idx="0">
                  <c:v>proportion of people indoor and asleep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Sheet1!$K$41:$K$51</c:f>
              <c:strCache>
                <c:ptCount val="11"/>
                <c:pt idx="0">
                  <c:v>1800-1900</c:v>
                </c:pt>
                <c:pt idx="1">
                  <c:v>1900-2000</c:v>
                </c:pt>
                <c:pt idx="2">
                  <c:v>2000-2100</c:v>
                </c:pt>
                <c:pt idx="3">
                  <c:v>2100-2200</c:v>
                </c:pt>
                <c:pt idx="4">
                  <c:v>2200-2300</c:v>
                </c:pt>
                <c:pt idx="5">
                  <c:v>0000-0100</c:v>
                </c:pt>
                <c:pt idx="6">
                  <c:v>0100-0200</c:v>
                </c:pt>
                <c:pt idx="7">
                  <c:v>0200-0300</c:v>
                </c:pt>
                <c:pt idx="8">
                  <c:v>0300-0400</c:v>
                </c:pt>
                <c:pt idx="9">
                  <c:v>0400-0500</c:v>
                </c:pt>
                <c:pt idx="10">
                  <c:v>0500-0600</c:v>
                </c:pt>
              </c:strCache>
            </c:strRef>
          </c:cat>
          <c:val>
            <c:numRef>
              <c:f>Sheet1!$N$41:$N$51</c:f>
              <c:numCache>
                <c:formatCode>General</c:formatCode>
                <c:ptCount val="11"/>
                <c:pt idx="0">
                  <c:v>4.7619047619047619</c:v>
                </c:pt>
                <c:pt idx="2">
                  <c:v>11.428571428571429</c:v>
                </c:pt>
                <c:pt idx="4">
                  <c:v>87.142857142857139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97.142857142857139</c:v>
                </c:pt>
                <c:pt idx="10">
                  <c:v>21.428571428571427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94-47E6-9F62-B09FDDD89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78735880"/>
        <c:axId val="678742768"/>
      </c:barChart>
      <c:lineChart>
        <c:grouping val="standard"/>
        <c:varyColors val="0"/>
        <c:ser>
          <c:idx val="3"/>
          <c:order val="3"/>
          <c:tx>
            <c:strRef>
              <c:f>Sheet1!$O$40</c:f>
              <c:strCache>
                <c:ptCount val="1"/>
                <c:pt idx="0">
                  <c:v>Indoor</c:v>
                </c:pt>
              </c:strCache>
            </c:strRef>
          </c:tx>
          <c:spPr>
            <a:ln w="19050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Sheet1!$K$41:$K$51</c:f>
              <c:strCache>
                <c:ptCount val="11"/>
                <c:pt idx="0">
                  <c:v>1800-1900</c:v>
                </c:pt>
                <c:pt idx="1">
                  <c:v>1900-2000</c:v>
                </c:pt>
                <c:pt idx="2">
                  <c:v>2000-2100</c:v>
                </c:pt>
                <c:pt idx="3">
                  <c:v>2100-2200</c:v>
                </c:pt>
                <c:pt idx="4">
                  <c:v>2200-2300</c:v>
                </c:pt>
                <c:pt idx="5">
                  <c:v>0000-0100</c:v>
                </c:pt>
                <c:pt idx="6">
                  <c:v>0100-0200</c:v>
                </c:pt>
                <c:pt idx="7">
                  <c:v>0200-0300</c:v>
                </c:pt>
                <c:pt idx="8">
                  <c:v>0300-0400</c:v>
                </c:pt>
                <c:pt idx="9">
                  <c:v>0400-0500</c:v>
                </c:pt>
                <c:pt idx="10">
                  <c:v>0500-0600</c:v>
                </c:pt>
              </c:strCache>
            </c:strRef>
          </c:cat>
          <c:val>
            <c:numRef>
              <c:f>Sheet1!$O$41:$O$51</c:f>
              <c:numCache>
                <c:formatCode>General</c:formatCode>
                <c:ptCount val="11"/>
                <c:pt idx="0">
                  <c:v>0.1111111111111111</c:v>
                </c:pt>
                <c:pt idx="1">
                  <c:v>0.55555555555555558</c:v>
                </c:pt>
                <c:pt idx="2">
                  <c:v>0.44444444444444442</c:v>
                </c:pt>
                <c:pt idx="3">
                  <c:v>0.33333333333333331</c:v>
                </c:pt>
                <c:pt idx="4">
                  <c:v>0.5</c:v>
                </c:pt>
                <c:pt idx="5">
                  <c:v>0.66666666666666663</c:v>
                </c:pt>
                <c:pt idx="6">
                  <c:v>0.55555555555555558</c:v>
                </c:pt>
                <c:pt idx="7">
                  <c:v>1.6111111111111109</c:v>
                </c:pt>
                <c:pt idx="8">
                  <c:v>1.6111111111111109</c:v>
                </c:pt>
                <c:pt idx="9">
                  <c:v>1.9444444444444444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94-47E6-9F62-B09FDDD895E8}"/>
            </c:ext>
          </c:extLst>
        </c:ser>
        <c:ser>
          <c:idx val="4"/>
          <c:order val="4"/>
          <c:tx>
            <c:strRef>
              <c:f>Sheet1!$P$40</c:f>
              <c:strCache>
                <c:ptCount val="1"/>
                <c:pt idx="0">
                  <c:v>Outdoor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Sheet1!$K$41:$K$51</c:f>
              <c:strCache>
                <c:ptCount val="11"/>
                <c:pt idx="0">
                  <c:v>1800-1900</c:v>
                </c:pt>
                <c:pt idx="1">
                  <c:v>1900-2000</c:v>
                </c:pt>
                <c:pt idx="2">
                  <c:v>2000-2100</c:v>
                </c:pt>
                <c:pt idx="3">
                  <c:v>2100-2200</c:v>
                </c:pt>
                <c:pt idx="4">
                  <c:v>2200-2300</c:v>
                </c:pt>
                <c:pt idx="5">
                  <c:v>0000-0100</c:v>
                </c:pt>
                <c:pt idx="6">
                  <c:v>0100-0200</c:v>
                </c:pt>
                <c:pt idx="7">
                  <c:v>0200-0300</c:v>
                </c:pt>
                <c:pt idx="8">
                  <c:v>0300-0400</c:v>
                </c:pt>
                <c:pt idx="9">
                  <c:v>0400-0500</c:v>
                </c:pt>
                <c:pt idx="10">
                  <c:v>0500-0600</c:v>
                </c:pt>
              </c:strCache>
            </c:strRef>
          </c:cat>
          <c:val>
            <c:numRef>
              <c:f>Sheet1!$P$41:$P$51</c:f>
              <c:numCache>
                <c:formatCode>General</c:formatCode>
                <c:ptCount val="11"/>
                <c:pt idx="0">
                  <c:v>0</c:v>
                </c:pt>
                <c:pt idx="1">
                  <c:v>0.44444444444444442</c:v>
                </c:pt>
                <c:pt idx="2">
                  <c:v>0.5</c:v>
                </c:pt>
                <c:pt idx="3">
                  <c:v>1</c:v>
                </c:pt>
                <c:pt idx="4">
                  <c:v>0.22222222222222221</c:v>
                </c:pt>
                <c:pt idx="5">
                  <c:v>0.61111111111111105</c:v>
                </c:pt>
                <c:pt idx="6">
                  <c:v>1.4444444444444444</c:v>
                </c:pt>
                <c:pt idx="7">
                  <c:v>1</c:v>
                </c:pt>
                <c:pt idx="8">
                  <c:v>1.4444444444444444</c:v>
                </c:pt>
                <c:pt idx="9">
                  <c:v>2.6111111111111112</c:v>
                </c:pt>
                <c:pt idx="10">
                  <c:v>0.88888888888888884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94-47E6-9F62-B09FDDD89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7791376"/>
        <c:axId val="717787440"/>
      </c:lineChart>
      <c:catAx>
        <c:axId val="678735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Time in hours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78742768"/>
        <c:crosses val="autoZero"/>
        <c:auto val="1"/>
        <c:lblAlgn val="ctr"/>
        <c:lblOffset val="100"/>
        <c:noMultiLvlLbl val="0"/>
      </c:catAx>
      <c:valAx>
        <c:axId val="6787427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Human population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78735880"/>
        <c:crosses val="autoZero"/>
        <c:crossBetween val="between"/>
        <c:minorUnit val="0.2"/>
      </c:valAx>
      <c:valAx>
        <c:axId val="717787440"/>
        <c:scaling>
          <c:orientation val="minMax"/>
          <c:max val="2.8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Mean</a:t>
                </a:r>
              </a:p>
              <a:p>
                <a:pPr>
                  <a:defRPr/>
                </a:pPr>
                <a:r>
                  <a:rPr lang="en-US"/>
                  <a:t>bites/person/hour</a:t>
                </a:r>
              </a:p>
            </c:rich>
          </c:tx>
          <c:layout>
            <c:manualLayout>
              <c:xMode val="edge"/>
              <c:yMode val="edge"/>
              <c:x val="0.89047294865137328"/>
              <c:y val="0.198625752086488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17791376"/>
        <c:crosses val="max"/>
        <c:crossBetween val="between"/>
        <c:majorUnit val="0.4"/>
      </c:valAx>
      <c:catAx>
        <c:axId val="717791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77874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43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3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9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2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7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8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4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7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9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9CF1A-0873-47C2-9B33-85CBB33312E9}" type="datetimeFigureOut">
              <a:rPr lang="en-US" smtClean="0"/>
              <a:t>03-Apr-23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83EC3-74A7-4B6A-91C9-856C65BB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44132" y="1154436"/>
            <a:ext cx="9779650" cy="4675468"/>
            <a:chOff x="1544132" y="1154436"/>
            <a:chExt cx="9779650" cy="4675468"/>
          </a:xfrm>
        </p:grpSpPr>
        <p:grpSp>
          <p:nvGrpSpPr>
            <p:cNvPr id="9" name="Group 8"/>
            <p:cNvGrpSpPr/>
            <p:nvPr/>
          </p:nvGrpSpPr>
          <p:grpSpPr>
            <a:xfrm>
              <a:off x="1544132" y="1154436"/>
              <a:ext cx="9779650" cy="4675468"/>
              <a:chOff x="1544132" y="1154436"/>
              <a:chExt cx="9779650" cy="4675468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862896">
                <a:off x="1591452" y="3048365"/>
                <a:ext cx="639615" cy="734255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862896">
                <a:off x="1967326" y="3785058"/>
                <a:ext cx="835545" cy="959176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862896">
                <a:off x="2263006" y="2502613"/>
                <a:ext cx="717107" cy="823213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65335" y="3473133"/>
                <a:ext cx="1992020" cy="185650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65335" y="1999367"/>
                <a:ext cx="1992020" cy="168121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aphicFrame>
            <p:nvGraphicFramePr>
              <p:cNvPr id="8" name="Chart 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73036108"/>
                  </p:ext>
                </p:extLst>
              </p:nvPr>
            </p:nvGraphicFramePr>
            <p:xfrm>
              <a:off x="6145282" y="1154436"/>
              <a:ext cx="5178500" cy="467546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</p:grpSp>
        <p:cxnSp>
          <p:nvCxnSpPr>
            <p:cNvPr id="11" name="Straight Arrow Connector 10"/>
            <p:cNvCxnSpPr/>
            <p:nvPr/>
          </p:nvCxnSpPr>
          <p:spPr>
            <a:xfrm flipV="1">
              <a:off x="2894727" y="2839974"/>
              <a:ext cx="789299" cy="768198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870055" y="3641509"/>
              <a:ext cx="866291" cy="972358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ight Arrow 16"/>
            <p:cNvSpPr/>
            <p:nvPr/>
          </p:nvSpPr>
          <p:spPr>
            <a:xfrm>
              <a:off x="5738882" y="3420000"/>
              <a:ext cx="424873" cy="2725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81041" y="5829904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Host seeking mosquitoes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47286" y="5735734"/>
            <a:ext cx="1350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Host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19052" y="5735734"/>
            <a:ext cx="549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Mosquito biting patterns and Human nocturnal behavior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2896">
            <a:off x="826460" y="3459817"/>
            <a:ext cx="835545" cy="95917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2896">
            <a:off x="1645636" y="1850567"/>
            <a:ext cx="835545" cy="9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7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</dc:creator>
  <cp:lastModifiedBy>MAX</cp:lastModifiedBy>
  <cp:revision>3</cp:revision>
  <dcterms:created xsi:type="dcterms:W3CDTF">2023-04-03T06:45:20Z</dcterms:created>
  <dcterms:modified xsi:type="dcterms:W3CDTF">2023-04-03T07:02:57Z</dcterms:modified>
</cp:coreProperties>
</file>