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4" r:id="rId2"/>
    <p:sldId id="292" r:id="rId3"/>
    <p:sldId id="293" r:id="rId4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43" autoAdjust="0"/>
    <p:restoredTop sz="94660"/>
  </p:normalViewPr>
  <p:slideViewPr>
    <p:cSldViewPr snapToGrid="0">
      <p:cViewPr>
        <p:scale>
          <a:sx n="177" d="100"/>
          <a:sy n="177" d="100"/>
        </p:scale>
        <p:origin x="680" y="-8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712C-4F2E-4ECD-A81D-B3001E7A8604}" type="datetimeFigureOut">
              <a:rPr kumimoji="1" lang="ja-JP" altLang="en-US" smtClean="0"/>
              <a:t>2020/10/3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13D9-F1A2-415E-835B-6DEA885FA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5898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712C-4F2E-4ECD-A81D-B3001E7A8604}" type="datetimeFigureOut">
              <a:rPr kumimoji="1" lang="ja-JP" altLang="en-US" smtClean="0"/>
              <a:t>2020/10/3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13D9-F1A2-415E-835B-6DEA885FA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6440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712C-4F2E-4ECD-A81D-B3001E7A8604}" type="datetimeFigureOut">
              <a:rPr kumimoji="1" lang="ja-JP" altLang="en-US" smtClean="0"/>
              <a:t>2020/10/3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13D9-F1A2-415E-835B-6DEA885FA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060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712C-4F2E-4ECD-A81D-B3001E7A8604}" type="datetimeFigureOut">
              <a:rPr kumimoji="1" lang="ja-JP" altLang="en-US" smtClean="0"/>
              <a:t>2020/10/3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13D9-F1A2-415E-835B-6DEA885FA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275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712C-4F2E-4ECD-A81D-B3001E7A8604}" type="datetimeFigureOut">
              <a:rPr kumimoji="1" lang="ja-JP" altLang="en-US" smtClean="0"/>
              <a:t>2020/10/3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13D9-F1A2-415E-835B-6DEA885FA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7896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712C-4F2E-4ECD-A81D-B3001E7A8604}" type="datetimeFigureOut">
              <a:rPr kumimoji="1" lang="ja-JP" altLang="en-US" smtClean="0"/>
              <a:t>2020/10/3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13D9-F1A2-415E-835B-6DEA885FA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142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712C-4F2E-4ECD-A81D-B3001E7A8604}" type="datetimeFigureOut">
              <a:rPr kumimoji="1" lang="ja-JP" altLang="en-US" smtClean="0"/>
              <a:t>2020/10/3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13D9-F1A2-415E-835B-6DEA885FA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659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712C-4F2E-4ECD-A81D-B3001E7A8604}" type="datetimeFigureOut">
              <a:rPr kumimoji="1" lang="ja-JP" altLang="en-US" smtClean="0"/>
              <a:t>2020/10/3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13D9-F1A2-415E-835B-6DEA885FA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2598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712C-4F2E-4ECD-A81D-B3001E7A8604}" type="datetimeFigureOut">
              <a:rPr kumimoji="1" lang="ja-JP" altLang="en-US" smtClean="0"/>
              <a:t>2020/10/3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13D9-F1A2-415E-835B-6DEA885FA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262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712C-4F2E-4ECD-A81D-B3001E7A8604}" type="datetimeFigureOut">
              <a:rPr kumimoji="1" lang="ja-JP" altLang="en-US" smtClean="0"/>
              <a:t>2020/10/3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13D9-F1A2-415E-835B-6DEA885FA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9508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712C-4F2E-4ECD-A81D-B3001E7A8604}" type="datetimeFigureOut">
              <a:rPr kumimoji="1" lang="ja-JP" altLang="en-US" smtClean="0"/>
              <a:t>2020/10/3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13D9-F1A2-415E-835B-6DEA885FA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19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E712C-4F2E-4ECD-A81D-B3001E7A8604}" type="datetimeFigureOut">
              <a:rPr kumimoji="1" lang="ja-JP" altLang="en-US" smtClean="0"/>
              <a:t>2020/10/3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613D9-F1A2-415E-835B-6DEA885FA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112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2345FA-E240-482D-8AEB-02E4CB1DB037}"/>
              </a:ext>
            </a:extLst>
          </p:cNvPr>
          <p:cNvSpPr txBox="1"/>
          <p:nvPr/>
        </p:nvSpPr>
        <p:spPr>
          <a:xfrm flipH="1">
            <a:off x="166718" y="244922"/>
            <a:ext cx="8877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Table S1. Key inclusion</a:t>
            </a:r>
            <a:r>
              <a:rPr lang="ja-JP" altLang="en-US" sz="20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altLang="ja-JP" sz="20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and</a:t>
            </a:r>
            <a:r>
              <a:rPr lang="ja-JP" altLang="en-US" sz="20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altLang="ja-JP" sz="20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exclusion criteria.</a:t>
            </a:r>
            <a:endParaRPr lang="ja-JP" altLang="ja-JP" sz="20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F5FE6D9-F95B-4D27-9D80-74FF6F1E2E49}"/>
              </a:ext>
            </a:extLst>
          </p:cNvPr>
          <p:cNvSpPr/>
          <p:nvPr/>
        </p:nvSpPr>
        <p:spPr>
          <a:xfrm>
            <a:off x="329921" y="7715074"/>
            <a:ext cx="891070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3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Abbreviations: </a:t>
            </a:r>
            <a:r>
              <a:rPr lang="en-US" altLang="ja-JP" sz="1300" kern="0" dirty="0">
                <a:latin typeface="Arial" panose="020B0604020202020204" pitchFamily="34" charset="0"/>
                <a:cs typeface="Arial" panose="020B0604020202020204" pitchFamily="34" charset="0"/>
              </a:rPr>
              <a:t>cT1b, tumor invasion to the submucosa; </a:t>
            </a:r>
            <a:r>
              <a:rPr lang="en-US" altLang="ja-JP" sz="13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cM1-lym, distant lymph node metastasis; dCRT, definitive chemoradiotherapy.</a:t>
            </a:r>
            <a:endParaRPr lang="ja-JP" altLang="ja-JP" sz="13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AC23B53E-E6F1-457E-B310-EA780FCF86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15783"/>
              </p:ext>
            </p:extLst>
          </p:nvPr>
        </p:nvGraphicFramePr>
        <p:xfrm>
          <a:off x="329921" y="4009250"/>
          <a:ext cx="8910701" cy="3216628"/>
        </p:xfrm>
        <a:graphic>
          <a:graphicData uri="http://schemas.openxmlformats.org/drawingml/2006/table">
            <a:tbl>
              <a:tblPr/>
              <a:tblGrid>
                <a:gridCol w="8910701">
                  <a:extLst>
                    <a:ext uri="{9D8B030D-6E8A-4147-A177-3AD203B41FA5}">
                      <a16:colId xmlns:a16="http://schemas.microsoft.com/office/drawing/2014/main" val="1732563575"/>
                    </a:ext>
                  </a:extLst>
                </a:gridCol>
              </a:tblGrid>
              <a:tr h="2688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Key inclusion criteria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704108"/>
                  </a:ext>
                </a:extLst>
              </a:tr>
              <a:tr h="2688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Patients with esophageal cancer newly diagnosed during the search span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338835"/>
                  </a:ext>
                </a:extLst>
              </a:tr>
              <a:tr h="2688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Pathology: esophageal squamous cell carcinoma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7373827"/>
                  </a:ext>
                </a:extLst>
              </a:tr>
              <a:tr h="2688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Clinical stage: I (cT1b) - IVA or IVB (cM1-lym)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3712472"/>
                  </a:ext>
                </a:extLst>
              </a:tr>
              <a:tr h="2688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Patients treated with dCRT for the first line treatment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326159"/>
                  </a:ext>
                </a:extLst>
              </a:tr>
              <a:tr h="2688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Regimen: low dose nedaplatin </a:t>
                      </a: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+ 5-fluorouracil 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(with radiation)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080733"/>
                  </a:ext>
                </a:extLst>
              </a:tr>
              <a:tr h="2688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Key exclusion criteria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545887"/>
                  </a:ext>
                </a:extLst>
              </a:tr>
              <a:tr h="2688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Patients with simultaneous multiple malignant tumor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0463937"/>
                  </a:ext>
                </a:extLst>
              </a:tr>
              <a:tr h="2688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Total radiation dose in dCRT &lt; 10 Gy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314261"/>
                  </a:ext>
                </a:extLst>
              </a:tr>
              <a:tr h="2688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Patients whose response to dCRT was uncertain (because of immediate dropout after dCRT)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756692"/>
                  </a:ext>
                </a:extLst>
              </a:tr>
              <a:tr h="259652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Patients whose biopsy samples before dCRT did not exist in our hospital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6884293"/>
                  </a:ext>
                </a:extLst>
              </a:tr>
              <a:tr h="268816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 (i.e. existed only in previous hospital and could not be used for immunohistochemistry analysis in this study)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2892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4021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02FF84E-C807-4482-A4F2-540B0B4241B2}"/>
              </a:ext>
            </a:extLst>
          </p:cNvPr>
          <p:cNvSpPr txBox="1"/>
          <p:nvPr/>
        </p:nvSpPr>
        <p:spPr>
          <a:xfrm>
            <a:off x="856687" y="455930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9CE2155-E19E-40D9-81D5-42CCA87A941C}"/>
              </a:ext>
            </a:extLst>
          </p:cNvPr>
          <p:cNvSpPr txBox="1"/>
          <p:nvPr/>
        </p:nvSpPr>
        <p:spPr>
          <a:xfrm>
            <a:off x="856687" y="6292627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B1E62CC-2036-4B28-8E8B-89F625AA59C2}"/>
              </a:ext>
            </a:extLst>
          </p:cNvPr>
          <p:cNvSpPr txBox="1"/>
          <p:nvPr/>
        </p:nvSpPr>
        <p:spPr>
          <a:xfrm>
            <a:off x="850275" y="801587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DD176A5-BEC6-47AF-BF75-979FC38E0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763" y="3495804"/>
            <a:ext cx="5663675" cy="580999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CC74848-50B7-4B4F-9092-BE7CB6940A53}"/>
              </a:ext>
            </a:extLst>
          </p:cNvPr>
          <p:cNvSpPr txBox="1"/>
          <p:nvPr/>
        </p:nvSpPr>
        <p:spPr>
          <a:xfrm flipH="1">
            <a:off x="183882" y="228299"/>
            <a:ext cx="35375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E003F6AF-5610-4CFC-9B5D-5639FAD4F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275" y="9647189"/>
            <a:ext cx="7663580" cy="149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3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SLFN11 </a:t>
            </a:r>
            <a:r>
              <a:rPr kumimoji="0" lang="en-US" altLang="ja-JP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sensitizes cancer cells to nedaplatin and carboplatin but not 5-fluorouracil.</a:t>
            </a:r>
            <a:endParaRPr kumimoji="0" lang="en-US" altLang="ja-JP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(A–C) Viability curves of the indicated cell lines after continuous treatment for 72 hours with the indicated agents (carboplatin, nedaplatin, and 5-fluorouracil). ATP concentration was measured to estimate cell viability. The viability of untreated cells was defined as 100%. Error bars represent standard deviation (</a:t>
            </a:r>
            <a:r>
              <a:rPr kumimoji="0" lang="en-US" altLang="ja-JP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n</a:t>
            </a:r>
            <a:r>
              <a:rPr kumimoji="0" lang="en-US" altLang="ja-JP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= 3). </a:t>
            </a:r>
            <a:r>
              <a:rPr kumimoji="0" lang="en-US" altLang="ja-JP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Human leukemia CCRF-CEM SLFN11-proficient [parent] and -deficient [SLFN11-KO], and K562 SLFN11-deficient [K562+vector] and -proficient [K562+SLFN11] cell lines were established previously </a:t>
            </a:r>
            <a:r>
              <a:rPr kumimoji="0" lang="en-US" altLang="ja-JP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(6, 8, 31).</a:t>
            </a:r>
            <a:endParaRPr kumimoji="0" lang="en-US" altLang="ja-JP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427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2A77DA5-5778-4CE4-A8CF-FE0AA3533075}"/>
              </a:ext>
            </a:extLst>
          </p:cNvPr>
          <p:cNvSpPr txBox="1"/>
          <p:nvPr/>
        </p:nvSpPr>
        <p:spPr>
          <a:xfrm flipH="1">
            <a:off x="183882" y="228299"/>
            <a:ext cx="35375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Figure S2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7966BE9-A5FB-479E-91C1-E5265C0BB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714" y="3614686"/>
            <a:ext cx="5669771" cy="5572227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8F184EF-19BD-4372-AFC1-AEF95E2D63CA}"/>
              </a:ext>
            </a:extLst>
          </p:cNvPr>
          <p:cNvSpPr/>
          <p:nvPr/>
        </p:nvSpPr>
        <p:spPr>
          <a:xfrm>
            <a:off x="1665463" y="9392755"/>
            <a:ext cx="678250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300" b="1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Inverse correlation between DNA methylation and transcripts of </a:t>
            </a:r>
            <a:r>
              <a:rPr lang="en-US" altLang="ja-JP" sz="1300" b="1" i="1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SLFN11</a:t>
            </a:r>
            <a:r>
              <a:rPr lang="en-US" altLang="ja-JP" sz="1300" b="1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.</a:t>
            </a:r>
            <a:endParaRPr lang="en-US" altLang="ja-JP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3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Scatter plot shows the level of </a:t>
            </a:r>
            <a:r>
              <a:rPr lang="en-US" altLang="ja-JP" sz="1300" i="1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SLFN11</a:t>
            </a:r>
            <a:r>
              <a:rPr lang="en-US" altLang="ja-JP" sz="13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methylation in the promoter region (y-axis) and its mRNA expression level (Log2, x-axis) in esophageal squamous cell carcinoma cell lines within the dataset Sanger/MGH GDSC (http://discover.nci.nih.gov/cellminercdb). Pearson's correlation coefficient (r) and two-sided</a:t>
            </a:r>
            <a:r>
              <a:rPr lang="en-US" altLang="ja-JP" sz="1300" i="1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altLang="ja-JP" sz="13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P value (p)</a:t>
            </a:r>
            <a:r>
              <a:rPr lang="en-US" altLang="ja-JP" sz="1300" i="1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altLang="ja-JP" sz="13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are shown above the chart. </a:t>
            </a:r>
            <a:endParaRPr lang="en-US" altLang="ja-JP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44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8280</TotalTime>
  <Words>368</Words>
  <Application>Microsoft Macintosh PowerPoint</Application>
  <PresentationFormat>A3 297x420 mm</PresentationFormat>
  <Paragraphs>23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Kagami-T</dc:creator>
  <cp:lastModifiedBy>k t</cp:lastModifiedBy>
  <cp:revision>72</cp:revision>
  <dcterms:created xsi:type="dcterms:W3CDTF">2019-03-05T03:09:16Z</dcterms:created>
  <dcterms:modified xsi:type="dcterms:W3CDTF">2020-10-03T04:26:58Z</dcterms:modified>
</cp:coreProperties>
</file>