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7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46133"/>
            <a:ext cx="10363200" cy="3501813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282989"/>
            <a:ext cx="9144000" cy="2428451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A42F-E4C1-44D1-83BF-E935C51E221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EC1C-4371-45E4-9A42-A69C0CADC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923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A42F-E4C1-44D1-83BF-E935C51E221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EC1C-4371-45E4-9A42-A69C0CADC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273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2507618"/>
            <a:ext cx="10515600" cy="4184014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6731215"/>
            <a:ext cx="10515600" cy="2200274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A42F-E4C1-44D1-83BF-E935C51E221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EC1C-4371-45E4-9A42-A69C0CADC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77584"/>
            <a:ext cx="518160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677584"/>
            <a:ext cx="518160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A42F-E4C1-44D1-83BF-E935C51E221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EC1C-4371-45E4-9A42-A69C0CADC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450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35519"/>
            <a:ext cx="10515600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465706"/>
            <a:ext cx="5157787" cy="1208404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3674110"/>
            <a:ext cx="5157787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465706"/>
            <a:ext cx="5183188" cy="1208404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3674110"/>
            <a:ext cx="5183188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A42F-E4C1-44D1-83BF-E935C51E221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EC1C-4371-45E4-9A42-A69C0CADC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787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A42F-E4C1-44D1-83BF-E935C51E221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EC1C-4371-45E4-9A42-A69C0CADC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118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A42F-E4C1-44D1-83BF-E935C51E221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EC1C-4371-45E4-9A42-A69C0CADC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93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70560"/>
            <a:ext cx="3932237" cy="234696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448226"/>
            <a:ext cx="6172200" cy="714798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017520"/>
            <a:ext cx="3932237" cy="5590329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A42F-E4C1-44D1-83BF-E935C51E221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EC1C-4371-45E4-9A42-A69C0CADC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191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70560"/>
            <a:ext cx="3932237" cy="234696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448226"/>
            <a:ext cx="6172200" cy="7147983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017520"/>
            <a:ext cx="3932237" cy="5590329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A42F-E4C1-44D1-83BF-E935C51E221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EC1C-4371-45E4-9A42-A69C0CADC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364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A42F-E4C1-44D1-83BF-E935C51E221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EC1C-4371-45E4-9A42-A69C0CADC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443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535517"/>
            <a:ext cx="2628900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535517"/>
            <a:ext cx="7734300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A42F-E4C1-44D1-83BF-E935C51E221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EC1C-4371-45E4-9A42-A69C0CADC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706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535519"/>
            <a:ext cx="1051560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677584"/>
            <a:ext cx="1051560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9322649"/>
            <a:ext cx="274320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DA42F-E4C1-44D1-83BF-E935C51E221A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9322649"/>
            <a:ext cx="411480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9322649"/>
            <a:ext cx="274320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CEC1C-4371-45E4-9A42-A69C0CADC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7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DF972DF-AE68-4220-9494-1E16511926AC}"/>
              </a:ext>
            </a:extLst>
          </p:cNvPr>
          <p:cNvSpPr/>
          <p:nvPr/>
        </p:nvSpPr>
        <p:spPr>
          <a:xfrm>
            <a:off x="589280" y="2826846"/>
            <a:ext cx="11277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3. Representative maps of the chloroplast genome of A.  </a:t>
            </a:r>
            <a:r>
              <a:rPr lang="en-US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Amaranthus retroflexus , </a:t>
            </a: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Bassia</a:t>
            </a:r>
            <a:r>
              <a:rPr lang="en-US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muricata, </a:t>
            </a: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Bienertia cycloptera, </a:t>
            </a: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en-US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B. sinuspersici, </a:t>
            </a: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</a:t>
            </a:r>
            <a:r>
              <a:rPr lang="en-US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Haloxylon</a:t>
            </a:r>
            <a:r>
              <a:rPr lang="en-US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ammodendron, </a:t>
            </a: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F.</a:t>
            </a:r>
            <a:r>
              <a:rPr lang="en-US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Suaeda</a:t>
            </a:r>
            <a:r>
              <a:rPr lang="en-US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aralocaspica, </a:t>
            </a: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G.</a:t>
            </a:r>
            <a:r>
              <a:rPr lang="en-US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S. eltonica, </a:t>
            </a: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H. </a:t>
            </a:r>
            <a:r>
              <a:rPr lang="en-US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S. </a:t>
            </a:r>
            <a:r>
              <a:rPr lang="en-US" sz="16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maritima</a:t>
            </a: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Genes shown outside the outer circle are transcribed clockwise whereas those represented inside are transcribed counterclockwise.  Large single copy (LSC), small single copy (SSC), and inverted repeats (</a:t>
            </a:r>
            <a:r>
              <a:rPr lang="en-US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IRa</a:t>
            </a: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IRb</a:t>
            </a: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regions are indicated.</a:t>
            </a: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479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D342A3D-301A-4C5B-AD5E-175168A3F268}"/>
              </a:ext>
            </a:extLst>
          </p:cNvPr>
          <p:cNvGrpSpPr>
            <a:grpSpLocks noChangeAspect="1"/>
          </p:cNvGrpSpPr>
          <p:nvPr/>
        </p:nvGrpSpPr>
        <p:grpSpPr>
          <a:xfrm>
            <a:off x="1415254" y="348454"/>
            <a:ext cx="9361491" cy="9361491"/>
            <a:chOff x="0" y="1371600"/>
            <a:chExt cx="7315200" cy="73152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E9E3792-C513-43C4-B35D-D34CB8EDE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71600"/>
              <a:ext cx="7315200" cy="73152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7C086EA-9B96-4056-A7D1-605AC1080F53}"/>
                </a:ext>
              </a:extLst>
            </p:cNvPr>
            <p:cNvSpPr txBox="1"/>
            <p:nvPr/>
          </p:nvSpPr>
          <p:spPr>
            <a:xfrm>
              <a:off x="2555567" y="4560048"/>
              <a:ext cx="2204065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b="1" i="1" dirty="0"/>
                <a:t>Amaranthus retroflexus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7322D93-C41D-440D-A091-B328EA49CE11}"/>
              </a:ext>
            </a:extLst>
          </p:cNvPr>
          <p:cNvSpPr txBox="1"/>
          <p:nvPr/>
        </p:nvSpPr>
        <p:spPr>
          <a:xfrm>
            <a:off x="1415254" y="1051628"/>
            <a:ext cx="350503" cy="5418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158680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F2ECECB-4BDF-497F-8A9F-9E8C40C1CBD0}"/>
              </a:ext>
            </a:extLst>
          </p:cNvPr>
          <p:cNvGrpSpPr>
            <a:grpSpLocks noChangeAspect="1"/>
          </p:cNvGrpSpPr>
          <p:nvPr/>
        </p:nvGrpSpPr>
        <p:grpSpPr>
          <a:xfrm>
            <a:off x="1097276" y="146899"/>
            <a:ext cx="9698842" cy="9698842"/>
            <a:chOff x="0" y="1371600"/>
            <a:chExt cx="7315200" cy="73152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646B98B-F68F-49B8-BF06-2A716BB68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71600"/>
              <a:ext cx="7315200" cy="73152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35D180E-76DD-4C92-909C-967D8148081E}"/>
                </a:ext>
              </a:extLst>
            </p:cNvPr>
            <p:cNvSpPr txBox="1"/>
            <p:nvPr/>
          </p:nvSpPr>
          <p:spPr>
            <a:xfrm>
              <a:off x="2887613" y="4552673"/>
              <a:ext cx="1539973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b="1" i="1" dirty="0"/>
                <a:t>Bassia muricata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4538E21-F7EE-47F3-ABFF-C9D65FCD205B}"/>
              </a:ext>
            </a:extLst>
          </p:cNvPr>
          <p:cNvSpPr txBox="1"/>
          <p:nvPr/>
        </p:nvSpPr>
        <p:spPr>
          <a:xfrm>
            <a:off x="1097276" y="1040983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467900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D6BD220-FBFE-431D-A569-48688F8C219A}"/>
              </a:ext>
            </a:extLst>
          </p:cNvPr>
          <p:cNvGrpSpPr>
            <a:grpSpLocks noChangeAspect="1"/>
          </p:cNvGrpSpPr>
          <p:nvPr/>
        </p:nvGrpSpPr>
        <p:grpSpPr>
          <a:xfrm>
            <a:off x="1501404" y="152396"/>
            <a:ext cx="9698842" cy="9698842"/>
            <a:chOff x="0" y="1371600"/>
            <a:chExt cx="7315200" cy="73152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A413A75-77D2-4EC2-A48F-30DB805D0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71600"/>
              <a:ext cx="7315200" cy="73152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0CC120E-91B2-4117-BB99-6183ED475D0C}"/>
                </a:ext>
              </a:extLst>
            </p:cNvPr>
            <p:cNvSpPr txBox="1"/>
            <p:nvPr/>
          </p:nvSpPr>
          <p:spPr>
            <a:xfrm>
              <a:off x="2711379" y="4560048"/>
              <a:ext cx="189244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b="1" i="1" dirty="0"/>
                <a:t>Bienertia cycloptera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DEE3ED5-7BC5-4C01-BB0A-CE488CF7A7C8}"/>
              </a:ext>
            </a:extLst>
          </p:cNvPr>
          <p:cNvSpPr txBox="1"/>
          <p:nvPr/>
        </p:nvSpPr>
        <p:spPr>
          <a:xfrm>
            <a:off x="1501404" y="1011535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670073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6A0918B-ACA0-4D46-879F-BB787AF25BC1}"/>
              </a:ext>
            </a:extLst>
          </p:cNvPr>
          <p:cNvGrpSpPr>
            <a:grpSpLocks noChangeAspect="1"/>
          </p:cNvGrpSpPr>
          <p:nvPr/>
        </p:nvGrpSpPr>
        <p:grpSpPr>
          <a:xfrm>
            <a:off x="1859277" y="264157"/>
            <a:ext cx="9530167" cy="9530167"/>
            <a:chOff x="0" y="1371600"/>
            <a:chExt cx="7315200" cy="73152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6D160E0-DAC8-4399-97FA-167FFDB62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71600"/>
              <a:ext cx="7315200" cy="73152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62E6D88-14AE-4693-97AD-A602EB761387}"/>
                </a:ext>
              </a:extLst>
            </p:cNvPr>
            <p:cNvSpPr txBox="1"/>
            <p:nvPr/>
          </p:nvSpPr>
          <p:spPr>
            <a:xfrm>
              <a:off x="2711379" y="4560048"/>
              <a:ext cx="1983235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b="1" i="1" dirty="0"/>
                <a:t>Bienertia sinuspersici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07788C2-DDA3-41C6-9737-269637FC24F0}"/>
              </a:ext>
            </a:extLst>
          </p:cNvPr>
          <p:cNvSpPr txBox="1"/>
          <p:nvPr/>
        </p:nvSpPr>
        <p:spPr>
          <a:xfrm>
            <a:off x="1480647" y="1076543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715363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404896F-4BBF-40A7-96BE-15AA535463C8}"/>
              </a:ext>
            </a:extLst>
          </p:cNvPr>
          <p:cNvGrpSpPr>
            <a:grpSpLocks noChangeAspect="1"/>
          </p:cNvGrpSpPr>
          <p:nvPr/>
        </p:nvGrpSpPr>
        <p:grpSpPr>
          <a:xfrm>
            <a:off x="1714497" y="213357"/>
            <a:ext cx="9614505" cy="9614505"/>
            <a:chOff x="0" y="1371600"/>
            <a:chExt cx="7315200" cy="73152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B5DBCE3-3B22-42B0-AE4E-B43B7307C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71600"/>
              <a:ext cx="7315200" cy="73152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EE49E84-0405-4CC3-9D05-B134BC084F5B}"/>
                </a:ext>
              </a:extLst>
            </p:cNvPr>
            <p:cNvSpPr txBox="1"/>
            <p:nvPr/>
          </p:nvSpPr>
          <p:spPr>
            <a:xfrm>
              <a:off x="2932081" y="4328037"/>
              <a:ext cx="1451038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i="1" dirty="0"/>
                <a:t>Haloxylon </a:t>
              </a:r>
            </a:p>
            <a:p>
              <a:pPr algn="ctr"/>
              <a:r>
                <a:rPr lang="en-US" sz="1600" b="1" i="1" dirty="0"/>
                <a:t>ammodendron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63BA37C-BF0B-4E2A-AA49-8E4EB0A1E98A}"/>
              </a:ext>
            </a:extLst>
          </p:cNvPr>
          <p:cNvSpPr txBox="1"/>
          <p:nvPr/>
        </p:nvSpPr>
        <p:spPr>
          <a:xfrm>
            <a:off x="1546823" y="991215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956385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4FE2069-8202-4A21-B8A7-50CE287649A9}"/>
              </a:ext>
            </a:extLst>
          </p:cNvPr>
          <p:cNvGrpSpPr>
            <a:grpSpLocks noChangeAspect="1"/>
          </p:cNvGrpSpPr>
          <p:nvPr/>
        </p:nvGrpSpPr>
        <p:grpSpPr>
          <a:xfrm>
            <a:off x="1783077" y="233677"/>
            <a:ext cx="9614505" cy="9614505"/>
            <a:chOff x="0" y="1371600"/>
            <a:chExt cx="7315200" cy="73152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0372268-06B9-4825-A8FC-48FD9C0A0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71600"/>
              <a:ext cx="7315200" cy="73152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D298392-D5C3-4EB1-9AA9-A180720CD3C7}"/>
                </a:ext>
              </a:extLst>
            </p:cNvPr>
            <p:cNvSpPr txBox="1"/>
            <p:nvPr/>
          </p:nvSpPr>
          <p:spPr>
            <a:xfrm>
              <a:off x="2933898" y="4341685"/>
              <a:ext cx="1447403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i="1" dirty="0"/>
                <a:t>Suaeda </a:t>
              </a:r>
            </a:p>
            <a:p>
              <a:pPr algn="ctr"/>
              <a:r>
                <a:rPr lang="en-US" sz="1600" b="1" i="1" dirty="0"/>
                <a:t>aralocaspica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904B28F2-C2F9-46D8-8319-17B7BA0FD7AC}"/>
              </a:ext>
            </a:extLst>
          </p:cNvPr>
          <p:cNvSpPr txBox="1"/>
          <p:nvPr/>
        </p:nvSpPr>
        <p:spPr>
          <a:xfrm>
            <a:off x="1457347" y="981055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4047047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BB5F4E9-CB27-4CFD-B1B1-93B337B62550}"/>
              </a:ext>
            </a:extLst>
          </p:cNvPr>
          <p:cNvGrpSpPr>
            <a:grpSpLocks noChangeAspect="1"/>
          </p:cNvGrpSpPr>
          <p:nvPr/>
        </p:nvGrpSpPr>
        <p:grpSpPr>
          <a:xfrm>
            <a:off x="1656076" y="284476"/>
            <a:ext cx="9530167" cy="9530167"/>
            <a:chOff x="0" y="1371600"/>
            <a:chExt cx="7315200" cy="73152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2EE9760-DEFA-44DC-97A7-F07D75264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71600"/>
              <a:ext cx="7315200" cy="73152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3CAE9BC-5B38-42E4-B742-D62F4FDB8506}"/>
                </a:ext>
              </a:extLst>
            </p:cNvPr>
            <p:cNvSpPr txBox="1"/>
            <p:nvPr/>
          </p:nvSpPr>
          <p:spPr>
            <a:xfrm>
              <a:off x="2885882" y="4532753"/>
              <a:ext cx="1543436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b="1" i="1" dirty="0"/>
                <a:t>Suaeda eltonica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CE5C5D6-38C1-4806-9167-637B50B0FE85}"/>
              </a:ext>
            </a:extLst>
          </p:cNvPr>
          <p:cNvSpPr txBox="1"/>
          <p:nvPr/>
        </p:nvSpPr>
        <p:spPr>
          <a:xfrm>
            <a:off x="1465960" y="960735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3080527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14F27EE-9EE1-4D0C-AD60-62EAFA487ADB}"/>
              </a:ext>
            </a:extLst>
          </p:cNvPr>
          <p:cNvGrpSpPr>
            <a:grpSpLocks noChangeAspect="1"/>
          </p:cNvGrpSpPr>
          <p:nvPr/>
        </p:nvGrpSpPr>
        <p:grpSpPr>
          <a:xfrm>
            <a:off x="1770335" y="274275"/>
            <a:ext cx="9524149" cy="9524149"/>
            <a:chOff x="0" y="1371600"/>
            <a:chExt cx="7315200" cy="73152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0336156-E6E1-4B1C-99AF-857D226D8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71600"/>
              <a:ext cx="7315200" cy="73152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B5C74EA-25AB-49FA-B610-59471F2FC31F}"/>
                </a:ext>
              </a:extLst>
            </p:cNvPr>
            <p:cNvSpPr txBox="1"/>
            <p:nvPr/>
          </p:nvSpPr>
          <p:spPr>
            <a:xfrm>
              <a:off x="2885882" y="4532753"/>
              <a:ext cx="165462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b="1" i="1" dirty="0"/>
                <a:t>Suaeda maritima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8ADD015B-4721-40B8-B8DC-82C3AA78DE94}"/>
              </a:ext>
            </a:extLst>
          </p:cNvPr>
          <p:cNvSpPr txBox="1"/>
          <p:nvPr/>
        </p:nvSpPr>
        <p:spPr>
          <a:xfrm>
            <a:off x="1391705" y="977483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2968031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120</Words>
  <Application>Microsoft Office PowerPoint</Application>
  <PresentationFormat>Custom</PresentationFormat>
  <Paragraphs>19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Bruce Williamson Benavides</dc:creator>
  <cp:lastModifiedBy>Amit Dhingra</cp:lastModifiedBy>
  <cp:revision>2</cp:revision>
  <dcterms:created xsi:type="dcterms:W3CDTF">2020-04-14T03:32:20Z</dcterms:created>
  <dcterms:modified xsi:type="dcterms:W3CDTF">2020-04-17T10:26:26Z</dcterms:modified>
</cp:coreProperties>
</file>