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7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34.121.93.113\Personnel\Sharpe\Chloroplasts\Manuscript\Figures%20and%20Tables\FiguresAndTables_BWB\Figures\1-Comparison_80-90_99-99parameter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188692038495189"/>
          <c:y val="0.14814814814814814"/>
          <c:w val="0.83922419072615928"/>
          <c:h val="0.5187609361329833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'[1-Comparison_80-90_99-99parameters.xlsx]Figure'!$A$17</c:f>
              <c:strCache>
                <c:ptCount val="1"/>
                <c:pt idx="0">
                  <c:v>80-90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'[1-Comparison_80-90_99-99parameters.xlsx]Figure'!$B$16:$AE$16</c:f>
              <c:strCache>
                <c:ptCount val="30"/>
                <c:pt idx="0">
                  <c:v>A. retroflexus    MC</c:v>
                </c:pt>
                <c:pt idx="1">
                  <c:v>AC</c:v>
                </c:pt>
                <c:pt idx="4">
                  <c:v>B. cycloptera    MC</c:v>
                </c:pt>
                <c:pt idx="5">
                  <c:v>AC</c:v>
                </c:pt>
                <c:pt idx="8">
                  <c:v>B. muricata    MC</c:v>
                </c:pt>
                <c:pt idx="9">
                  <c:v>AC</c:v>
                </c:pt>
                <c:pt idx="12">
                  <c:v>B. sinuspersici    MC</c:v>
                </c:pt>
                <c:pt idx="13">
                  <c:v>AC</c:v>
                </c:pt>
                <c:pt idx="16">
                  <c:v>H. ammodendron    MC</c:v>
                </c:pt>
                <c:pt idx="17">
                  <c:v>AC</c:v>
                </c:pt>
                <c:pt idx="20">
                  <c:v>S. aralocaspica   MC</c:v>
                </c:pt>
                <c:pt idx="21">
                  <c:v>AC</c:v>
                </c:pt>
                <c:pt idx="24">
                  <c:v>S. eltonica    MC</c:v>
                </c:pt>
                <c:pt idx="25">
                  <c:v>AC</c:v>
                </c:pt>
                <c:pt idx="28">
                  <c:v>S. maritima    MC</c:v>
                </c:pt>
                <c:pt idx="29">
                  <c:v>AC</c:v>
                </c:pt>
              </c:strCache>
            </c:strRef>
          </c:cat>
          <c:val>
            <c:numRef>
              <c:f>'[1-Comparison_80-90_99-99parameters.xlsx]Figure'!$B$17:$AE$17</c:f>
              <c:numCache>
                <c:formatCode>General</c:formatCode>
                <c:ptCount val="30"/>
                <c:pt idx="0">
                  <c:v>22</c:v>
                </c:pt>
                <c:pt idx="1">
                  <c:v>3649.67</c:v>
                </c:pt>
                <c:pt idx="4">
                  <c:v>12</c:v>
                </c:pt>
                <c:pt idx="5">
                  <c:v>1553.12</c:v>
                </c:pt>
                <c:pt idx="8">
                  <c:v>37</c:v>
                </c:pt>
                <c:pt idx="9">
                  <c:v>3204.28</c:v>
                </c:pt>
                <c:pt idx="12">
                  <c:v>39</c:v>
                </c:pt>
                <c:pt idx="13">
                  <c:v>5998.08</c:v>
                </c:pt>
                <c:pt idx="16">
                  <c:v>12</c:v>
                </c:pt>
                <c:pt idx="17">
                  <c:v>1357.2</c:v>
                </c:pt>
                <c:pt idx="20">
                  <c:v>55</c:v>
                </c:pt>
                <c:pt idx="21">
                  <c:v>4864.4399999999996</c:v>
                </c:pt>
                <c:pt idx="24">
                  <c:v>25</c:v>
                </c:pt>
                <c:pt idx="25">
                  <c:v>1591.56</c:v>
                </c:pt>
                <c:pt idx="28">
                  <c:v>33</c:v>
                </c:pt>
                <c:pt idx="29">
                  <c:v>4111.8500000000004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0D-4085-B325-3A220CBD1183}"/>
            </c:ext>
          </c:extLst>
        </c:ser>
        <c:ser>
          <c:idx val="1"/>
          <c:order val="1"/>
          <c:tx>
            <c:strRef>
              <c:f>'[1-Comparison_80-90_99-99parameters.xlsx]Figure'!$A$18</c:f>
              <c:strCache>
                <c:ptCount val="1"/>
                <c:pt idx="0">
                  <c:v>99-99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'[1-Comparison_80-90_99-99parameters.xlsx]Figure'!$B$16:$AE$16</c:f>
              <c:strCache>
                <c:ptCount val="30"/>
                <c:pt idx="0">
                  <c:v>A. retroflexus    MC</c:v>
                </c:pt>
                <c:pt idx="1">
                  <c:v>AC</c:v>
                </c:pt>
                <c:pt idx="4">
                  <c:v>B. cycloptera    MC</c:v>
                </c:pt>
                <c:pt idx="5">
                  <c:v>AC</c:v>
                </c:pt>
                <c:pt idx="8">
                  <c:v>B. muricata    MC</c:v>
                </c:pt>
                <c:pt idx="9">
                  <c:v>AC</c:v>
                </c:pt>
                <c:pt idx="12">
                  <c:v>B. sinuspersici    MC</c:v>
                </c:pt>
                <c:pt idx="13">
                  <c:v>AC</c:v>
                </c:pt>
                <c:pt idx="16">
                  <c:v>H. ammodendron    MC</c:v>
                </c:pt>
                <c:pt idx="17">
                  <c:v>AC</c:v>
                </c:pt>
                <c:pt idx="20">
                  <c:v>S. aralocaspica   MC</c:v>
                </c:pt>
                <c:pt idx="21">
                  <c:v>AC</c:v>
                </c:pt>
                <c:pt idx="24">
                  <c:v>S. eltonica    MC</c:v>
                </c:pt>
                <c:pt idx="25">
                  <c:v>AC</c:v>
                </c:pt>
                <c:pt idx="28">
                  <c:v>S. maritima    MC</c:v>
                </c:pt>
                <c:pt idx="29">
                  <c:v>AC</c:v>
                </c:pt>
              </c:strCache>
            </c:strRef>
          </c:cat>
          <c:val>
            <c:numRef>
              <c:f>'[1-Comparison_80-90_99-99parameters.xlsx]Figure'!$B$18:$AE$18</c:f>
              <c:numCache>
                <c:formatCode>General</c:formatCode>
                <c:ptCount val="30"/>
                <c:pt idx="0">
                  <c:v>22</c:v>
                </c:pt>
                <c:pt idx="1">
                  <c:v>3476.6</c:v>
                </c:pt>
                <c:pt idx="4">
                  <c:v>11</c:v>
                </c:pt>
                <c:pt idx="5">
                  <c:v>1468.5</c:v>
                </c:pt>
                <c:pt idx="8">
                  <c:v>30</c:v>
                </c:pt>
                <c:pt idx="9">
                  <c:v>2901.98</c:v>
                </c:pt>
                <c:pt idx="12">
                  <c:v>40</c:v>
                </c:pt>
                <c:pt idx="13">
                  <c:v>5710.16</c:v>
                </c:pt>
                <c:pt idx="16">
                  <c:v>9</c:v>
                </c:pt>
                <c:pt idx="17">
                  <c:v>1259.6199999999999</c:v>
                </c:pt>
                <c:pt idx="20">
                  <c:v>51</c:v>
                </c:pt>
                <c:pt idx="21">
                  <c:v>4606.1400000000003</c:v>
                </c:pt>
                <c:pt idx="24">
                  <c:v>24</c:v>
                </c:pt>
                <c:pt idx="25">
                  <c:v>1486.77</c:v>
                </c:pt>
                <c:pt idx="28">
                  <c:v>31</c:v>
                </c:pt>
                <c:pt idx="29">
                  <c:v>3832.41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0D-4085-B325-3A220CBD11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1064984"/>
        <c:axId val="331064200"/>
      </c:barChart>
      <c:catAx>
        <c:axId val="331064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31064200"/>
        <c:crosses val="autoZero"/>
        <c:auto val="1"/>
        <c:lblAlgn val="ctr"/>
        <c:lblOffset val="100"/>
        <c:tickLblSkip val="1"/>
        <c:noMultiLvlLbl val="0"/>
      </c:catAx>
      <c:valAx>
        <c:axId val="331064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3106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9018395328757718"/>
          <c:y val="3.3744818845095774E-2"/>
          <c:w val="0.17459540172319452"/>
          <c:h val="6.53124936192673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E3FBA-F27C-403D-B7D7-3B29B0BE91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9EF724-A349-4CE1-B67A-1AD7FD58F8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1C3DB6-99DF-419A-A0AD-EC48EDA10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6A2AE-5404-43C7-81E0-338E7EB8255A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B1687-198A-43A1-AA60-AAEDA2FA5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CE413B-B7AD-4053-97C2-046976E0D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366D3-6F9F-47D5-8496-EE7671B58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562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F9E18-D1A7-4AC5-94C2-A66DEDF42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0C5ED-04D1-4657-AB32-368FA961DB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24E0D-CAB8-464E-BEF1-385F2F546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6A2AE-5404-43C7-81E0-338E7EB8255A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F9D57-D4F2-4E0A-9F77-5CEF4AB82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8F1FE-AE54-4F83-B207-172D17F1A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366D3-6F9F-47D5-8496-EE7671B58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543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8EEF0-0CFD-4971-AD70-460C3775A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C400B-FEDF-4E17-BEE0-E0592E614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EF9589-8E05-4EAB-9D32-B148E7E7D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6A2AE-5404-43C7-81E0-338E7EB8255A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FEFA-7E60-4579-B2BE-8AA99D5EE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BD421-8747-4A0D-B243-63C9150C0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366D3-6F9F-47D5-8496-EE7671B58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184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D4113-2B25-4392-B328-2BD0651D7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CE120-C2AF-4454-B98D-25A2E73DDF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084947-5C03-4CA6-B4F3-FDC87DEF93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81D4E1-AAD8-4807-9FCE-8AEAD2056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6A2AE-5404-43C7-81E0-338E7EB8255A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490C5A-9C19-4841-9D81-44BB194DA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D17D80-5C0A-4D62-A0AB-66769E658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366D3-6F9F-47D5-8496-EE7671B58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327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9FD29-2519-4504-9B52-DD77A6C53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F15EC7-B76F-42E2-93D0-06F619D1E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490F90-607E-49F4-A324-5E0EE0976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ECF9B8-D905-4BF6-8A8A-2435C21D12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EDADDA-24D6-43DA-8827-433901823B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8C621A-3700-4C72-B0BE-5267252FF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6A2AE-5404-43C7-81E0-338E7EB8255A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7AB795-123F-4121-908B-67A109170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6ACA26-2E14-422D-8B94-7A4214823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366D3-6F9F-47D5-8496-EE7671B58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70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C6BAF-8639-4E20-A780-F6DC6D9F6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E65E1C-7E58-482C-AFB1-42E429ACD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6A2AE-5404-43C7-81E0-338E7EB8255A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97304C-F6D6-49D6-B855-3CEFA3CEC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836A80-4686-4E8E-9224-21C554B6A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366D3-6F9F-47D5-8496-EE7671B58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947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D1681C-805B-4ACC-A642-365469AAC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6A2AE-5404-43C7-81E0-338E7EB8255A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629F62-B2DB-4FE4-9979-E0EFDB15F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D7DF07-C130-4264-B6EB-0C5D68872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366D3-6F9F-47D5-8496-EE7671B58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519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023AE-8B04-41C9-8FF8-0B17668BB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69F809-3B8D-4FBC-B0BD-F46EBFB525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DE53B7-0EDD-4790-8860-57513D6ED5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5BA70C-147E-4E31-9E95-2FA7B1C29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6A2AE-5404-43C7-81E0-338E7EB8255A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FAB2F0-7D9F-4F17-887E-93B11BEAC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C797AE-7DFA-41B8-AD17-CBA196CBB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366D3-6F9F-47D5-8496-EE7671B58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365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51A47-17DA-44AB-9718-A2CD6AE2B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11DA0F-E841-4617-A4BF-3FCBCAF521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E2012E-AB34-4FB4-99DC-3FFFE667D1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F4EBFF-6C81-4CD8-AF52-AE6448B04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6A2AE-5404-43C7-81E0-338E7EB8255A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B1420B-5E53-408C-BDC6-75E231BFA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67A2E2-7B8A-45BD-B300-23D7803B9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366D3-6F9F-47D5-8496-EE7671B58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386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689BF-2DA4-4BAF-BDC0-524B24FD5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D5BE9-35AD-4CDB-AE26-AC02515A6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A4F0D-F1DE-4FAF-BE20-B7D978F8C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6A2AE-5404-43C7-81E0-338E7EB8255A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A0079-3EA1-4E4D-9494-FA9DAABED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05E6A-8538-4F8B-8481-2C6C61225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366D3-6F9F-47D5-8496-EE7671B58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650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78C4D4-107C-494E-A3CC-0B8C6568C7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F658D9-54DE-4903-AFCC-6B6039CD10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BE9C82-4C98-49F3-8D60-ABC91F07D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6A2AE-5404-43C7-81E0-338E7EB8255A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308E0-8F1B-4F57-BF55-A041FEA46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2BB82E-9E51-48A5-9C5A-5C2F411AC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366D3-6F9F-47D5-8496-EE7671B58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474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485F8D-ED73-4174-9595-E4ED88CC7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0473C5-A172-4A91-A291-A56DB86D4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862549-5BE9-4475-A2DB-5634BEAF1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6A2AE-5404-43C7-81E0-338E7EB8255A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3E1C6-0A30-4EF9-9D32-935D17FC81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42046-79B5-449F-BC86-AB4E9E6003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366D3-6F9F-47D5-8496-EE7671B58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979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A1E63A3-48F5-48F6-B63D-45A8D7F73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3477" y="5871215"/>
            <a:ext cx="8209431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dirty="0" bmk="ResultsFig2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2</a:t>
            </a:r>
            <a:r>
              <a:rPr lang="en-US" altLang="en-US" sz="1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Stack column graphs of minimum coverage (MC) and average coverage (AC) for eight chloroplast genomes assembled with 80%-90% (blue) and 99%-99% (orange) length fraction-similarity fraction parameters.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466BB07-3C9B-4FB8-B3EF-19C3E6112C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58427"/>
              </p:ext>
            </p:extLst>
          </p:nvPr>
        </p:nvGraphicFramePr>
        <p:xfrm>
          <a:off x="1056109" y="247064"/>
          <a:ext cx="8666799" cy="5706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88685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45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Bruce Williamson Benavides</dc:creator>
  <cp:lastModifiedBy>Amit Dhingra</cp:lastModifiedBy>
  <cp:revision>2</cp:revision>
  <dcterms:created xsi:type="dcterms:W3CDTF">2020-04-14T03:28:08Z</dcterms:created>
  <dcterms:modified xsi:type="dcterms:W3CDTF">2020-04-17T10:20:26Z</dcterms:modified>
</cp:coreProperties>
</file>