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ne Charbonneau" initials="JPC" lastIdx="1" clrIdx="0">
    <p:extLst>
      <p:ext uri="{19B8F6BF-5375-455C-9EA6-DF929625EA0E}">
        <p15:presenceInfo xmlns:p15="http://schemas.microsoft.com/office/powerpoint/2012/main" userId="Jane Charbonneau" providerId="None"/>
      </p:ext>
    </p:extLst>
  </p:cmAuthor>
  <p:cmAuthor id="2" name="Anusha B" initials="AB" lastIdx="6" clrIdx="1">
    <p:extLst>
      <p:ext uri="{19B8F6BF-5375-455C-9EA6-DF929625EA0E}">
        <p15:presenceInfo xmlns:p15="http://schemas.microsoft.com/office/powerpoint/2012/main" userId="459ece1ea3a8c1b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7" d="100"/>
          <a:sy n="67" d="100"/>
        </p:scale>
        <p:origin x="102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貴 中村" userId="e60b399171d7e52b" providerId="LiveId" clId="{B5A7D516-455D-4C0F-8D47-5DC15F9BEAF5}"/>
    <pc:docChg chg="undo custSel modSld">
      <pc:chgData name="貴 中村" userId="e60b399171d7e52b" providerId="LiveId" clId="{B5A7D516-455D-4C0F-8D47-5DC15F9BEAF5}" dt="2021-03-08T09:44:10.233" v="116" actId="20577"/>
      <pc:docMkLst>
        <pc:docMk/>
      </pc:docMkLst>
      <pc:sldChg chg="addSp delSp modSp mod">
        <pc:chgData name="貴 中村" userId="e60b399171d7e52b" providerId="LiveId" clId="{B5A7D516-455D-4C0F-8D47-5DC15F9BEAF5}" dt="2021-03-08T09:44:10.233" v="116" actId="20577"/>
        <pc:sldMkLst>
          <pc:docMk/>
          <pc:sldMk cId="2812982932" sldId="264"/>
        </pc:sldMkLst>
        <pc:spChg chg="add del mod">
          <ac:chgData name="貴 中村" userId="e60b399171d7e52b" providerId="LiveId" clId="{B5A7D516-455D-4C0F-8D47-5DC15F9BEAF5}" dt="2021-03-08T09:10:30.175" v="59"/>
          <ac:spMkLst>
            <pc:docMk/>
            <pc:sldMk cId="2812982932" sldId="264"/>
            <ac:spMk id="4" creationId="{79578C58-994B-4DC4-8804-5CAD3092B31B}"/>
          </ac:spMkLst>
        </pc:spChg>
        <pc:spChg chg="add del mod">
          <ac:chgData name="貴 中村" userId="e60b399171d7e52b" providerId="LiveId" clId="{B5A7D516-455D-4C0F-8D47-5DC15F9BEAF5}" dt="2021-03-08T09:41:38.840" v="96" actId="478"/>
          <ac:spMkLst>
            <pc:docMk/>
            <pc:sldMk cId="2812982932" sldId="264"/>
            <ac:spMk id="6" creationId="{C6D5611C-5E09-4765-8D87-E32E435274BA}"/>
          </ac:spMkLst>
        </pc:spChg>
        <pc:spChg chg="add del">
          <ac:chgData name="貴 中村" userId="e60b399171d7e52b" providerId="LiveId" clId="{B5A7D516-455D-4C0F-8D47-5DC15F9BEAF5}" dt="2021-03-08T09:11:42.227" v="64" actId="22"/>
          <ac:spMkLst>
            <pc:docMk/>
            <pc:sldMk cId="2812982932" sldId="264"/>
            <ac:spMk id="7" creationId="{514715D0-C3D6-4B16-BC21-8226E6049769}"/>
          </ac:spMkLst>
        </pc:spChg>
        <pc:spChg chg="add mod">
          <ac:chgData name="貴 中村" userId="e60b399171d7e52b" providerId="LiveId" clId="{B5A7D516-455D-4C0F-8D47-5DC15F9BEAF5}" dt="2021-03-08T09:44:10.233" v="116" actId="20577"/>
          <ac:spMkLst>
            <pc:docMk/>
            <pc:sldMk cId="2812982932" sldId="264"/>
            <ac:spMk id="8" creationId="{3D3756FF-CCA0-4C7A-9666-E62A9C7483FD}"/>
          </ac:spMkLst>
        </pc:spChg>
        <pc:graphicFrameChg chg="mod">
          <ac:chgData name="貴 中村" userId="e60b399171d7e52b" providerId="LiveId" clId="{B5A7D516-455D-4C0F-8D47-5DC15F9BEAF5}" dt="2021-03-08T09:42:49.754" v="114" actId="1076"/>
          <ac:graphicFrameMkLst>
            <pc:docMk/>
            <pc:sldMk cId="2812982932" sldId="264"/>
            <ac:graphicFrameMk id="5" creationId="{00000000-0000-0000-0000-000000000000}"/>
          </ac:graphicFrameMkLst>
        </pc:graphicFrameChg>
      </pc:sldChg>
    </pc:docChg>
  </pc:docChgLst>
  <pc:docChgLst>
    <pc:chgData name="貴 中村" userId="e60b399171d7e52b" providerId="LiveId" clId="{9157CE8A-8183-4E3A-95EF-9FFB5166983E}"/>
    <pc:docChg chg="undo custSel modSld">
      <pc:chgData name="貴 中村" userId="e60b399171d7e52b" providerId="LiveId" clId="{9157CE8A-8183-4E3A-95EF-9FFB5166983E}" dt="2021-02-19T01:56:05.033" v="23" actId="20577"/>
      <pc:docMkLst>
        <pc:docMk/>
      </pc:docMkLst>
      <pc:sldChg chg="modSp mod delCm">
        <pc:chgData name="貴 中村" userId="e60b399171d7e52b" providerId="LiveId" clId="{9157CE8A-8183-4E3A-95EF-9FFB5166983E}" dt="2021-02-19T01:56:05.033" v="23" actId="20577"/>
        <pc:sldMkLst>
          <pc:docMk/>
          <pc:sldMk cId="2812982932" sldId="264"/>
        </pc:sldMkLst>
        <pc:spChg chg="mod">
          <ac:chgData name="貴 中村" userId="e60b399171d7e52b" providerId="LiveId" clId="{9157CE8A-8183-4E3A-95EF-9FFB5166983E}" dt="2021-02-19T01:56:05.033" v="23" actId="20577"/>
          <ac:spMkLst>
            <pc:docMk/>
            <pc:sldMk cId="2812982932" sldId="264"/>
            <ac:spMk id="3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solidFill>
            <a:schemeClr val="tx1"/>
          </a:solidFill>
        </a:ln>
        <a:effectLst/>
        <a:sp3d>
          <a:contourClr>
            <a:schemeClr val="tx1"/>
          </a:contourClr>
        </a:sp3d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5.2581938976377952E-2"/>
          <c:y val="4.8345654014169903E-2"/>
          <c:w val="0.71342974901574807"/>
          <c:h val="0.84550037859864802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CT attenuation value ≦ 20 HU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  <a:effectLst/>
            <a:sp3d>
              <a:contourClr>
                <a:schemeClr val="tx1"/>
              </a:contourClr>
            </a:sp3d>
          </c:spPr>
          <c:invertIfNegative val="0"/>
          <c:cat>
            <c:strRef>
              <c:f>Sheet1!$A$2:$A$3</c:f>
              <c:strCache>
                <c:ptCount val="2"/>
                <c:pt idx="0">
                  <c:v>Pf glucose ≦ 70 mg/dl</c:v>
                </c:pt>
                <c:pt idx="1">
                  <c:v>Pf glucose ＞ 70 mg/dl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60</c:v>
                </c:pt>
                <c:pt idx="1">
                  <c:v>33.33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B3-4AA2-A906-4BC22FC1115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CT attenuation value &gt; 20 HU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tx1"/>
              </a:solidFill>
            </a:ln>
            <a:effectLst/>
            <a:sp3d>
              <a:contourClr>
                <a:schemeClr val="tx1"/>
              </a:contourClr>
            </a:sp3d>
          </c:spPr>
          <c:invertIfNegative val="0"/>
          <c:cat>
            <c:strRef>
              <c:f>Sheet1!$A$2:$A$3</c:f>
              <c:strCache>
                <c:ptCount val="2"/>
                <c:pt idx="0">
                  <c:v>Pf glucose ≦ 70 mg/dl</c:v>
                </c:pt>
                <c:pt idx="1">
                  <c:v>Pf glucose ＞ 70 mg/dl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71.430000000000007</c:v>
                </c:pt>
                <c:pt idx="1">
                  <c:v>31.25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7B3-4AA2-A906-4BC22FC111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74556584"/>
        <c:axId val="374554232"/>
        <c:axId val="309753432"/>
      </c:bar3DChart>
      <c:catAx>
        <c:axId val="374556584"/>
        <c:scaling>
          <c:orientation val="minMax"/>
        </c:scaling>
        <c:delete val="0"/>
        <c:axPos val="b"/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374554232"/>
        <c:crosses val="autoZero"/>
        <c:auto val="1"/>
        <c:lblAlgn val="ctr"/>
        <c:lblOffset val="100"/>
        <c:noMultiLvlLbl val="0"/>
      </c:catAx>
      <c:valAx>
        <c:axId val="374554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374556584"/>
        <c:crosses val="autoZero"/>
        <c:crossBetween val="between"/>
      </c:valAx>
      <c:serAx>
        <c:axId val="30975343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374554232"/>
        <c:crosses val="autoZero"/>
      </c:ser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ja-JP"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0.03098</cdr:y>
    </cdr:from>
    <cdr:to>
      <cdr:x>0.21591</cdr:x>
      <cdr:y>0.17491</cdr:y>
    </cdr:to>
    <cdr:sp macro="" textlink="">
      <cdr:nvSpPr>
        <cdr:cNvPr id="2" name="テキスト ボックス 1"/>
        <cdr:cNvSpPr txBox="1"/>
      </cdr:nvSpPr>
      <cdr:spPr>
        <a:xfrm xmlns:a="http://schemas.openxmlformats.org/drawingml/2006/main">
          <a:off x="0" y="168587"/>
          <a:ext cx="1926741" cy="7832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altLang="ja-JP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Percentage of  positive-cytology patients (%)</a:t>
          </a:r>
          <a:endParaRPr lang="ja-JP" altLang="en-US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0.07426</cdr:x>
      <cdr:y>0.18235</cdr:y>
    </cdr:from>
    <cdr:to>
      <cdr:x>0.18676</cdr:x>
      <cdr:y>0.3511</cdr:y>
    </cdr:to>
    <cdr:sp macro="" textlink="">
      <cdr:nvSpPr>
        <cdr:cNvPr id="3" name="テキスト ボックス 2"/>
        <cdr:cNvSpPr txBox="1"/>
      </cdr:nvSpPr>
      <cdr:spPr>
        <a:xfrm xmlns:a="http://schemas.openxmlformats.org/drawingml/2006/main">
          <a:off x="603624" y="98811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ja-JP" altLang="en-US" sz="1100" dirty="0"/>
        </a:p>
      </cdr:txBody>
    </cdr:sp>
  </cdr:relSizeAnchor>
  <cdr:relSizeAnchor xmlns:cdr="http://schemas.openxmlformats.org/drawingml/2006/chartDrawing">
    <cdr:from>
      <cdr:x>0.66158</cdr:x>
      <cdr:y>0.06323</cdr:y>
    </cdr:from>
    <cdr:to>
      <cdr:x>0.77077</cdr:x>
      <cdr:y>0.1352</cdr:y>
    </cdr:to>
    <cdr:sp macro="" textlink="">
      <cdr:nvSpPr>
        <cdr:cNvPr id="4" name="テキスト ボックス 3"/>
        <cdr:cNvSpPr txBox="1"/>
      </cdr:nvSpPr>
      <cdr:spPr>
        <a:xfrm xmlns:a="http://schemas.openxmlformats.org/drawingml/2006/main">
          <a:off x="5377325" y="342642"/>
          <a:ext cx="887496" cy="38998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altLang="ja-JP" sz="1200" b="1" i="1" u="sng" dirty="0">
              <a:latin typeface="Times New Roman" panose="02020603050405020304" pitchFamily="18" charset="0"/>
              <a:cs typeface="Times New Roman" panose="02020603050405020304" pitchFamily="18" charset="0"/>
            </a:rPr>
            <a:t>p </a:t>
          </a:r>
          <a:r>
            <a:rPr lang="en-US" altLang="ja-JP" sz="1200" b="1" u="sng" dirty="0">
              <a:latin typeface="Times New Roman" panose="02020603050405020304" pitchFamily="18" charset="0"/>
              <a:cs typeface="Times New Roman" panose="02020603050405020304" pitchFamily="18" charset="0"/>
            </a:rPr>
            <a:t>&lt; 0.05</a:t>
          </a:r>
          <a:endParaRPr lang="ja-JP" altLang="en-US" sz="1200" b="1" u="sng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34E84-9CAE-4773-A27C-C27CD2AA61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62A3DE-1270-46F6-BE09-EE56965862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4A40E0-4562-4AC8-8EC2-819DF2BCB6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A0765-95B0-48C5-8B6E-ACE041323A72}" type="datetimeFigureOut">
              <a:rPr lang="en-US" smtClean="0"/>
              <a:t>3/8/2021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B06A56-C86C-42EE-BBFC-C196AD1FB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F9B4A9-EB90-4EA5-AE2F-F855E7CA2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B55C9-2A54-4175-A3DE-FC736CB78C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698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A94850-2B14-4BBF-AAB6-7FCFDD005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4C5172-D6EB-41A9-9D04-CE96BBE44C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155A81-163C-47D6-AD9E-7CF3598954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A0765-95B0-48C5-8B6E-ACE041323A72}" type="datetimeFigureOut">
              <a:rPr lang="en-US" smtClean="0"/>
              <a:t>3/8/2021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38DFD4-48B1-411A-8EA1-B66954D7D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07EBCA-386E-4E17-9872-C1A9966FA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B55C9-2A54-4175-A3DE-FC736CB78C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623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D5BCB-2FC7-40D0-AE56-B5349F845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265E87-0C8F-41B7-B5B5-FF45FD737F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8B0DDA-98DD-4BF5-9AC1-9C2CA11F9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A0765-95B0-48C5-8B6E-ACE041323A72}" type="datetimeFigureOut">
              <a:rPr lang="en-US" smtClean="0"/>
              <a:t>3/8/2021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94D3F6-36F1-4EC9-A24B-8010CFB9D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83F349-8B1A-4046-8217-271713801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B55C9-2A54-4175-A3DE-FC736CB78C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682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690129-8BFB-41F4-94AC-6B3219E68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262DD0-1FBA-4864-8B10-D03539DB4E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1AE727-B003-498C-B075-CCD680D636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CAD9B8-1055-4415-8D64-42A2249A4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A0765-95B0-48C5-8B6E-ACE041323A72}" type="datetimeFigureOut">
              <a:rPr lang="en-US" smtClean="0"/>
              <a:t>3/8/2021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D6B81C-FC79-45A2-8FA9-48306F1C9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02B3AB-081A-4753-8BE7-23D8F808A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B55C9-2A54-4175-A3DE-FC736CB78C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967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1EB7B-BCD2-4BFE-AFB9-C892F7B7EA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E64154-0CD5-466D-981F-A9ED6EF6A9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D0CB0E-C37E-4C9B-B1A2-A0EB71BACA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47E2DE1-C014-4CDD-8E94-456677617D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0DC96C1-1DF2-45EE-A75D-35E36BB2B6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6704EE-5DCF-4B70-9DF9-BF71CE989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A0765-95B0-48C5-8B6E-ACE041323A72}" type="datetimeFigureOut">
              <a:rPr lang="en-US" smtClean="0"/>
              <a:t>3/8/2021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21EB6CB-D359-4E49-8C9D-255E6FCBF6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10C7B1-B2F9-4FB1-BFE8-57A616FD3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B55C9-2A54-4175-A3DE-FC736CB78C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95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67D0A-BC7E-443C-9D51-1A928252F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C828FE-D957-4CAF-B6A9-6745A90DD0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A0765-95B0-48C5-8B6E-ACE041323A72}" type="datetimeFigureOut">
              <a:rPr lang="en-US" smtClean="0"/>
              <a:t>3/8/2021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B54E46-B217-4B9C-ADCE-172EBE0B4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32FECD-4C1B-4E4C-A2DB-C27AB22AD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B55C9-2A54-4175-A3DE-FC736CB78C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863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467E5D-B0E4-4BF5-8FCD-18B5882E58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A0765-95B0-48C5-8B6E-ACE041323A72}" type="datetimeFigureOut">
              <a:rPr lang="en-US" smtClean="0"/>
              <a:t>3/8/2021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B87F10-33D9-468B-9FD3-6FE49B83D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D71EF0-DB61-48AD-A951-885125259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B55C9-2A54-4175-A3DE-FC736CB78C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654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28E9B-47B0-49A8-8BEB-173BC307B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389A57-810F-4983-8E71-E38BE66095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9860B-5AC5-47A4-B9EB-C763D0F88B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934E9A-9B66-4664-87C4-D89D76001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A0765-95B0-48C5-8B6E-ACE041323A72}" type="datetimeFigureOut">
              <a:rPr lang="en-US" smtClean="0"/>
              <a:t>3/8/2021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144735-6850-45B8-B2B9-B3F4AC9FA6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D31902-66A9-4AC4-A9F2-9B99BA0DF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B55C9-2A54-4175-A3DE-FC736CB78C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462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F5EC4-8EE9-4F0F-9E08-C5E54A0E6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79F5108-3966-44CF-A4B9-E50F0ECFA0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EF2DDE-1F4C-4A81-B9AA-6C41156486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15A888-DF3C-4283-A5EA-435B4AC4D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A0765-95B0-48C5-8B6E-ACE041323A72}" type="datetimeFigureOut">
              <a:rPr lang="en-US" smtClean="0"/>
              <a:t>3/8/2021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8CA415-3DAC-4CCD-8836-644471886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81C9B1-6917-4022-B094-0336CF105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B55C9-2A54-4175-A3DE-FC736CB78C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836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42C9C-7FFC-4B62-AEE2-152FD7D33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7F341A-8ACD-4080-A8F5-BD69B12B15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32E62A-2D7D-4F7A-9E4A-BA4A7B495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A0765-95B0-48C5-8B6E-ACE041323A72}" type="datetimeFigureOut">
              <a:rPr lang="en-US" smtClean="0"/>
              <a:t>3/8/2021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E32A10-9472-47D9-BC60-E2FC0C57C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2AEEE9-B1FE-4871-9AFE-B497C670C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B55C9-2A54-4175-A3DE-FC736CB78C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054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A786DCF-A7FB-4B78-816E-9898539967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CDC292-B0CB-4448-BD20-0ADAF49209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27979C-A0E3-4AB2-93DF-123D95C83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A0765-95B0-48C5-8B6E-ACE041323A72}" type="datetimeFigureOut">
              <a:rPr lang="en-US" smtClean="0"/>
              <a:t>3/8/2021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904C70-D51E-4517-8C98-D448E896C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6AB59C-6FCA-4F17-B847-D9AA1AAE5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B55C9-2A54-4175-A3DE-FC736CB78C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237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1C53FCF-56B7-4FCE-BD79-193E33FEE1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A3BC87-00F5-4090-8CF7-9496B3F811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24D718-AFC2-484B-B8CC-6F9EAC752A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FA0765-95B0-48C5-8B6E-ACE041323A72}" type="datetimeFigureOut">
              <a:rPr lang="en-US" smtClean="0"/>
              <a:t>3/8/2021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A70893-7A1A-430C-AE8A-CF184F5959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51189C-CA6C-4359-8ECF-B4525591A6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B55C9-2A54-4175-A3DE-FC736CB78C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033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グラフ 4"/>
          <p:cNvGraphicFramePr/>
          <p:nvPr>
            <p:extLst>
              <p:ext uri="{D42A27DB-BD31-4B8C-83A1-F6EECF244321}">
                <p14:modId xmlns:p14="http://schemas.microsoft.com/office/powerpoint/2010/main" val="4258169845"/>
              </p:ext>
            </p:extLst>
          </p:nvPr>
        </p:nvGraphicFramePr>
        <p:xfrm>
          <a:off x="2000705" y="465637"/>
          <a:ext cx="7973490" cy="51440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テキスト ボックス 58"/>
          <p:cNvSpPr txBox="1"/>
          <p:nvPr/>
        </p:nvSpPr>
        <p:spPr>
          <a:xfrm>
            <a:off x="260065" y="128098"/>
            <a:ext cx="2416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8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Supplementary Figure 1</a:t>
            </a:r>
            <a:endParaRPr kumimoji="1" lang="ja-JP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テキスト ボックス 58">
            <a:extLst>
              <a:ext uri="{FF2B5EF4-FFF2-40B4-BE49-F238E27FC236}">
                <a16:creationId xmlns:a16="http://schemas.microsoft.com/office/drawing/2014/main" id="{3D3756FF-CCA0-4C7A-9666-E62A9C7483FD}"/>
              </a:ext>
            </a:extLst>
          </p:cNvPr>
          <p:cNvSpPr txBox="1"/>
          <p:nvPr/>
        </p:nvSpPr>
        <p:spPr>
          <a:xfrm>
            <a:off x="2000705" y="5780782"/>
            <a:ext cx="8121134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1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Supplementary </a:t>
            </a:r>
            <a:r>
              <a:rPr lang="en-US" altLang="ja-JP" sz="110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Figure 1</a:t>
            </a:r>
            <a:r>
              <a:rPr lang="en-US" altLang="ja-JP" sz="1200" dirty="0"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.</a:t>
            </a:r>
            <a:r>
              <a:rPr lang="en-US" altLang="ja-JP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Relationship </a:t>
            </a:r>
            <a:r>
              <a:rPr lang="en-US" altLang="ja-JP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between pericardial fluid glucose or CT attenuation values and positive-cytology vs negative-cytology.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</a:pPr>
            <a:r>
              <a:rPr lang="en-US" altLang="ja-JP" sz="11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Pericardial fluid glucose ≤ 70 mg/dl and CT attenuation values &gt; 20 HU were cutoff values associated with positive-cytology patients</a:t>
            </a:r>
            <a:r>
              <a:rPr lang="en-US" altLang="ja-JP" sz="1100" b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.</a:t>
            </a:r>
            <a:endParaRPr lang="ja-JP" altLang="ja-JP" sz="1100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</a:pPr>
            <a:r>
              <a:rPr lang="en-US" altLang="ja-JP" sz="11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Pf</a:t>
            </a:r>
            <a:r>
              <a:rPr lang="en-US" altLang="ja-JP" sz="11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 pericardial fluid, CT computed tomography.</a:t>
            </a:r>
            <a:endParaRPr lang="ja-JP" altLang="ja-JP" sz="1100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endParaRPr kumimoji="1" lang="ja-JP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29829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411</TotalTime>
  <Words>60</Words>
  <Application>Microsoft Office PowerPoint</Application>
  <PresentationFormat>ワイド画面</PresentationFormat>
  <Paragraphs>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游明朝</vt:lpstr>
      <vt:lpstr>Arial</vt:lpstr>
      <vt:lpstr>Calibri</vt:lpstr>
      <vt:lpstr>Calibri Light</vt:lpstr>
      <vt:lpstr>Times New Roman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Jane Charbonneau</dc:creator>
  <cp:lastModifiedBy>貴 中村</cp:lastModifiedBy>
  <cp:revision>12</cp:revision>
  <dcterms:created xsi:type="dcterms:W3CDTF">2020-12-22T02:07:43Z</dcterms:created>
  <dcterms:modified xsi:type="dcterms:W3CDTF">2021-03-08T09:44:12Z</dcterms:modified>
</cp:coreProperties>
</file>