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256" r:id="rId2"/>
    <p:sldId id="322" r:id="rId3"/>
    <p:sldId id="321" r:id="rId4"/>
    <p:sldId id="324" r:id="rId5"/>
    <p:sldId id="337" r:id="rId6"/>
    <p:sldId id="338" r:id="rId7"/>
    <p:sldId id="339" r:id="rId8"/>
    <p:sldId id="340" r:id="rId9"/>
    <p:sldId id="325" r:id="rId10"/>
    <p:sldId id="326" r:id="rId11"/>
    <p:sldId id="327" r:id="rId12"/>
    <p:sldId id="328" r:id="rId13"/>
    <p:sldId id="333" r:id="rId14"/>
    <p:sldId id="329" r:id="rId15"/>
    <p:sldId id="330" r:id="rId16"/>
    <p:sldId id="332" r:id="rId17"/>
    <p:sldId id="331" r:id="rId18"/>
    <p:sldId id="334" r:id="rId19"/>
    <p:sldId id="335" r:id="rId20"/>
    <p:sldId id="336" r:id="rId21"/>
    <p:sldId id="34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E5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1" autoAdjust="0"/>
    <p:restoredTop sz="59122" autoAdjust="0"/>
  </p:normalViewPr>
  <p:slideViewPr>
    <p:cSldViewPr snapToGrid="0">
      <p:cViewPr>
        <p:scale>
          <a:sx n="90" d="100"/>
          <a:sy n="90" d="100"/>
        </p:scale>
        <p:origin x="196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EDETE\Institutional%20quality%20indicator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EDETE\Institutional%20quality%20indicator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'[Institutional quality indicators.xlsx]graphs'!$B$2</c:f>
              <c:strCache>
                <c:ptCount val="1"/>
                <c:pt idx="0">
                  <c:v>Albania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'[Institutional quality indicators.xlsx]graphs'!$C$2:$C$6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indicators.xlsx]graphs'!$D$2:$D$6</c:f>
              <c:numCache>
                <c:formatCode>General</c:formatCode>
                <c:ptCount val="5"/>
                <c:pt idx="0">
                  <c:v>52.88</c:v>
                </c:pt>
                <c:pt idx="1">
                  <c:v>56.73</c:v>
                </c:pt>
                <c:pt idx="2">
                  <c:v>55.77</c:v>
                </c:pt>
                <c:pt idx="3">
                  <c:v>50.48</c:v>
                </c:pt>
                <c:pt idx="4">
                  <c:v>48.08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352-4B0D-BAF8-1CBE0067CD12}"/>
            </c:ext>
          </c:extLst>
        </c:ser>
        <c:ser>
          <c:idx val="1"/>
          <c:order val="1"/>
          <c:tx>
            <c:strRef>
              <c:f>'[Institutional quality indicators.xlsx]graphs'!$B$7</c:f>
              <c:strCache>
                <c:ptCount val="1"/>
                <c:pt idx="0">
                  <c:v>Bosnia and Herzegovina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'[Institutional quality indicators.xlsx]graphs'!$C$7:$C$11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indicators.xlsx]graphs'!$D$7:$D$11</c:f>
              <c:numCache>
                <c:formatCode>General</c:formatCode>
                <c:ptCount val="5"/>
                <c:pt idx="0">
                  <c:v>39.42</c:v>
                </c:pt>
                <c:pt idx="1">
                  <c:v>34.619999999999997</c:v>
                </c:pt>
                <c:pt idx="2">
                  <c:v>28.37</c:v>
                </c:pt>
                <c:pt idx="3">
                  <c:v>28.37</c:v>
                </c:pt>
                <c:pt idx="4">
                  <c:v>15.38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352-4B0D-BAF8-1CBE0067CD12}"/>
            </c:ext>
          </c:extLst>
        </c:ser>
        <c:ser>
          <c:idx val="2"/>
          <c:order val="2"/>
          <c:tx>
            <c:strRef>
              <c:f>'[Institutional quality indicators.xlsx]graphs'!$B$12</c:f>
              <c:strCache>
                <c:ptCount val="1"/>
                <c:pt idx="0">
                  <c:v>Kosovo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'[Institutional quality indicators.xlsx]graphs'!$C$12:$C$16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indicators.xlsx]graphs'!$D$12:$D$16</c:f>
              <c:numCache>
                <c:formatCode>General</c:formatCode>
                <c:ptCount val="5"/>
                <c:pt idx="0">
                  <c:v>37.979999999999997</c:v>
                </c:pt>
                <c:pt idx="1">
                  <c:v>37.5</c:v>
                </c:pt>
                <c:pt idx="2">
                  <c:v>37.979999999999997</c:v>
                </c:pt>
                <c:pt idx="3">
                  <c:v>39.42</c:v>
                </c:pt>
                <c:pt idx="4">
                  <c:v>40.869999999999997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352-4B0D-BAF8-1CBE0067CD12}"/>
            </c:ext>
          </c:extLst>
        </c:ser>
        <c:ser>
          <c:idx val="3"/>
          <c:order val="3"/>
          <c:tx>
            <c:strRef>
              <c:f>'[Institutional quality indicators.xlsx]graphs'!$B$17</c:f>
              <c:strCache>
                <c:ptCount val="1"/>
                <c:pt idx="0">
                  <c:v>Montenegro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'[Institutional quality indicators.xlsx]graphs'!$C$17:$C$21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indicators.xlsx]graphs'!$D$17:$D$21</c:f>
              <c:numCache>
                <c:formatCode>General</c:formatCode>
                <c:ptCount val="5"/>
                <c:pt idx="0">
                  <c:v>58.17</c:v>
                </c:pt>
                <c:pt idx="1">
                  <c:v>60.1</c:v>
                </c:pt>
                <c:pt idx="2">
                  <c:v>57.69</c:v>
                </c:pt>
                <c:pt idx="3">
                  <c:v>58.65</c:v>
                </c:pt>
                <c:pt idx="4">
                  <c:v>53.37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352-4B0D-BAF8-1CBE0067CD12}"/>
            </c:ext>
          </c:extLst>
        </c:ser>
        <c:ser>
          <c:idx val="4"/>
          <c:order val="4"/>
          <c:tx>
            <c:strRef>
              <c:f>'[Institutional quality indicators.xlsx]graphs'!$B$22</c:f>
              <c:strCache>
                <c:ptCount val="1"/>
                <c:pt idx="0">
                  <c:v>North Macedonia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'[Institutional quality indicators.xlsx]graphs'!$C$22:$C$26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indicators.xlsx]graphs'!$D$22:$D$26</c:f>
              <c:numCache>
                <c:formatCode>General</c:formatCode>
                <c:ptCount val="5"/>
                <c:pt idx="0">
                  <c:v>57.21</c:v>
                </c:pt>
                <c:pt idx="1">
                  <c:v>58.65</c:v>
                </c:pt>
                <c:pt idx="2">
                  <c:v>60.58</c:v>
                </c:pt>
                <c:pt idx="3">
                  <c:v>52.4</c:v>
                </c:pt>
                <c:pt idx="4">
                  <c:v>57.69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352-4B0D-BAF8-1CBE0067CD12}"/>
            </c:ext>
          </c:extLst>
        </c:ser>
        <c:ser>
          <c:idx val="5"/>
          <c:order val="5"/>
          <c:tx>
            <c:strRef>
              <c:f>'[Institutional quality indicators.xlsx]graphs'!$B$27</c:f>
              <c:strCache>
                <c:ptCount val="1"/>
                <c:pt idx="0">
                  <c:v>Serbia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'[Institutional quality indicators.xlsx]graphs'!$C$27:$C$31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indicators.xlsx]graphs'!$D$27:$D$31</c:f>
              <c:numCache>
                <c:formatCode>General</c:formatCode>
                <c:ptCount val="5"/>
                <c:pt idx="0">
                  <c:v>56.25</c:v>
                </c:pt>
                <c:pt idx="1">
                  <c:v>58.17</c:v>
                </c:pt>
                <c:pt idx="2">
                  <c:v>57.21</c:v>
                </c:pt>
                <c:pt idx="3">
                  <c:v>54.33</c:v>
                </c:pt>
                <c:pt idx="4">
                  <c:v>54.33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352-4B0D-BAF8-1CBE0067C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2882527"/>
        <c:axId val="1012875871"/>
      </c:scatterChart>
      <c:valAx>
        <c:axId val="1012882527"/>
        <c:scaling>
          <c:orientation val="minMax"/>
          <c:max val="2020"/>
          <c:min val="201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75871"/>
        <c:crosses val="autoZero"/>
        <c:crossBetween val="midCat"/>
        <c:majorUnit val="1"/>
        <c:minorUnit val="1"/>
      </c:valAx>
      <c:valAx>
        <c:axId val="1012875871"/>
        <c:scaling>
          <c:orientation val="minMax"/>
          <c:min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82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'[Institutional quality indicators.xlsx]graphs'!$B$2</c:f>
              <c:strCache>
                <c:ptCount val="1"/>
                <c:pt idx="0">
                  <c:v>Albania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'[Institutional quality indicators.xlsx]graphs'!$C$2:$C$6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indicators.xlsx]graphs'!$D$2:$D$6</c:f>
              <c:numCache>
                <c:formatCode>General</c:formatCode>
                <c:ptCount val="5"/>
                <c:pt idx="0">
                  <c:v>60.58</c:v>
                </c:pt>
                <c:pt idx="1">
                  <c:v>61.54</c:v>
                </c:pt>
                <c:pt idx="2">
                  <c:v>63.46</c:v>
                </c:pt>
                <c:pt idx="3">
                  <c:v>63.94</c:v>
                </c:pt>
                <c:pt idx="4">
                  <c:v>60.58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406-455D-9393-495BC91432BF}"/>
            </c:ext>
          </c:extLst>
        </c:ser>
        <c:ser>
          <c:idx val="1"/>
          <c:order val="1"/>
          <c:tx>
            <c:strRef>
              <c:f>'[Institutional quality indicators.xlsx]graphs'!$B$7</c:f>
              <c:strCache>
                <c:ptCount val="1"/>
                <c:pt idx="0">
                  <c:v>Bosnia and Herzegovina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'[Institutional quality indicators.xlsx]graphs'!$C$7:$C$11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indicators.xlsx]graphs'!$D$7:$D$11</c:f>
              <c:numCache>
                <c:formatCode>General</c:formatCode>
                <c:ptCount val="5"/>
                <c:pt idx="0">
                  <c:v>48.56</c:v>
                </c:pt>
                <c:pt idx="1">
                  <c:v>48.08</c:v>
                </c:pt>
                <c:pt idx="2">
                  <c:v>45.19</c:v>
                </c:pt>
                <c:pt idx="3">
                  <c:v>47.12</c:v>
                </c:pt>
                <c:pt idx="4">
                  <c:v>42.31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406-455D-9393-495BC91432BF}"/>
            </c:ext>
          </c:extLst>
        </c:ser>
        <c:ser>
          <c:idx val="2"/>
          <c:order val="2"/>
          <c:tx>
            <c:strRef>
              <c:f>'[Institutional quality indicators.xlsx]graphs'!$B$12</c:f>
              <c:strCache>
                <c:ptCount val="1"/>
                <c:pt idx="0">
                  <c:v>Kosovo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'[Institutional quality indicators.xlsx]graphs'!$C$12:$C$16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indicators.xlsx]graphs'!$D$12:$D$16</c:f>
              <c:numCache>
                <c:formatCode>General</c:formatCode>
                <c:ptCount val="5"/>
                <c:pt idx="0">
                  <c:v>47.6</c:v>
                </c:pt>
                <c:pt idx="1">
                  <c:v>50</c:v>
                </c:pt>
                <c:pt idx="2">
                  <c:v>39.9</c:v>
                </c:pt>
                <c:pt idx="3">
                  <c:v>38.94</c:v>
                </c:pt>
                <c:pt idx="4">
                  <c:v>41.35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406-455D-9393-495BC91432BF}"/>
            </c:ext>
          </c:extLst>
        </c:ser>
        <c:ser>
          <c:idx val="3"/>
          <c:order val="3"/>
          <c:tx>
            <c:strRef>
              <c:f>'[Institutional quality indicators.xlsx]graphs'!$B$17</c:f>
              <c:strCache>
                <c:ptCount val="1"/>
                <c:pt idx="0">
                  <c:v>Montenegro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'[Institutional quality indicators.xlsx]graphs'!$C$17:$C$21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indicators.xlsx]graphs'!$D$17:$D$21</c:f>
              <c:numCache>
                <c:formatCode>General</c:formatCode>
                <c:ptCount val="5"/>
                <c:pt idx="0">
                  <c:v>62.5</c:v>
                </c:pt>
                <c:pt idx="1">
                  <c:v>65.38</c:v>
                </c:pt>
                <c:pt idx="2">
                  <c:v>65.38</c:v>
                </c:pt>
                <c:pt idx="3">
                  <c:v>65.38</c:v>
                </c:pt>
                <c:pt idx="4">
                  <c:v>64.900000000000006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406-455D-9393-495BC91432BF}"/>
            </c:ext>
          </c:extLst>
        </c:ser>
        <c:ser>
          <c:idx val="4"/>
          <c:order val="4"/>
          <c:tx>
            <c:strRef>
              <c:f>'[Institutional quality indicators.xlsx]graphs'!$B$22</c:f>
              <c:strCache>
                <c:ptCount val="1"/>
                <c:pt idx="0">
                  <c:v>North Macedonia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'[Institutional quality indicators.xlsx]graphs'!$C$22:$C$26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indicators.xlsx]graphs'!$D$22:$D$26</c:f>
              <c:numCache>
                <c:formatCode>General</c:formatCode>
                <c:ptCount val="5"/>
                <c:pt idx="0">
                  <c:v>68.27</c:v>
                </c:pt>
                <c:pt idx="1">
                  <c:v>72.12</c:v>
                </c:pt>
                <c:pt idx="2">
                  <c:v>71.63</c:v>
                </c:pt>
                <c:pt idx="3">
                  <c:v>70.19</c:v>
                </c:pt>
                <c:pt idx="4">
                  <c:v>68.75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0406-455D-9393-495BC91432BF}"/>
            </c:ext>
          </c:extLst>
        </c:ser>
        <c:ser>
          <c:idx val="5"/>
          <c:order val="5"/>
          <c:tx>
            <c:strRef>
              <c:f>'[Institutional quality indicators.xlsx]graphs'!$B$27</c:f>
              <c:strCache>
                <c:ptCount val="1"/>
                <c:pt idx="0">
                  <c:v>Serbia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'[Institutional quality indicators.xlsx]graphs'!$C$27:$C$31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indicators.xlsx]graphs'!$D$27:$D$31</c:f>
              <c:numCache>
                <c:formatCode>General</c:formatCode>
                <c:ptCount val="5"/>
                <c:pt idx="0">
                  <c:v>54.91</c:v>
                </c:pt>
                <c:pt idx="1">
                  <c:v>55.29</c:v>
                </c:pt>
                <c:pt idx="2">
                  <c:v>60.1</c:v>
                </c:pt>
                <c:pt idx="3">
                  <c:v>60.58</c:v>
                </c:pt>
                <c:pt idx="4">
                  <c:v>57.21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0406-455D-9393-495BC9143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2882527"/>
        <c:axId val="1012875871"/>
      </c:scatterChart>
      <c:valAx>
        <c:axId val="1012882527"/>
        <c:scaling>
          <c:orientation val="minMax"/>
          <c:max val="2020"/>
          <c:min val="201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75871"/>
        <c:crosses val="autoZero"/>
        <c:crossBetween val="midCat"/>
        <c:majorUnit val="1"/>
        <c:minorUnit val="1"/>
      </c:valAx>
      <c:valAx>
        <c:axId val="1012875871"/>
        <c:scaling>
          <c:orientation val="minMax"/>
          <c:min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82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'[Institutional quality indicators.xlsx]graphs'!$B$2</c:f>
              <c:strCache>
                <c:ptCount val="1"/>
                <c:pt idx="0">
                  <c:v>Albania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'[Institutional quality indicators.xlsx]graphs'!$C$2:$C$6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indicators.xlsx]graphs'!$D$2:$D$6</c:f>
              <c:numCache>
                <c:formatCode>General</c:formatCode>
                <c:ptCount val="5"/>
                <c:pt idx="0">
                  <c:v>41.83</c:v>
                </c:pt>
                <c:pt idx="1">
                  <c:v>38.94</c:v>
                </c:pt>
                <c:pt idx="2">
                  <c:v>38.94</c:v>
                </c:pt>
                <c:pt idx="3">
                  <c:v>38.94</c:v>
                </c:pt>
                <c:pt idx="4">
                  <c:v>40.869999999999997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9C-42C5-AEAF-939652D5158E}"/>
            </c:ext>
          </c:extLst>
        </c:ser>
        <c:ser>
          <c:idx val="1"/>
          <c:order val="1"/>
          <c:tx>
            <c:strRef>
              <c:f>'[Institutional quality indicators.xlsx]graphs'!$B$7</c:f>
              <c:strCache>
                <c:ptCount val="1"/>
                <c:pt idx="0">
                  <c:v>Bosnia and Herzegovina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'[Institutional quality indicators.xlsx]graphs'!$C$7:$C$11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indicators.xlsx]graphs'!$D$7:$D$11</c:f>
              <c:numCache>
                <c:formatCode>General</c:formatCode>
                <c:ptCount val="5"/>
                <c:pt idx="0">
                  <c:v>46.15</c:v>
                </c:pt>
                <c:pt idx="1">
                  <c:v>47.6</c:v>
                </c:pt>
                <c:pt idx="2">
                  <c:v>46.15</c:v>
                </c:pt>
                <c:pt idx="3">
                  <c:v>46.63</c:v>
                </c:pt>
                <c:pt idx="4">
                  <c:v>43.27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9C-42C5-AEAF-939652D5158E}"/>
            </c:ext>
          </c:extLst>
        </c:ser>
        <c:ser>
          <c:idx val="2"/>
          <c:order val="2"/>
          <c:tx>
            <c:strRef>
              <c:f>'[Institutional quality indicators.xlsx]graphs'!$B$12</c:f>
              <c:strCache>
                <c:ptCount val="1"/>
                <c:pt idx="0">
                  <c:v>Kosovo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'[Institutional quality indicators.xlsx]graphs'!$C$12:$C$16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indicators.xlsx]graphs'!$D$12:$D$16</c:f>
              <c:numCache>
                <c:formatCode>General</c:formatCode>
                <c:ptCount val="5"/>
                <c:pt idx="0">
                  <c:v>39.9</c:v>
                </c:pt>
                <c:pt idx="1">
                  <c:v>35.58</c:v>
                </c:pt>
                <c:pt idx="2">
                  <c:v>40.869999999999997</c:v>
                </c:pt>
                <c:pt idx="3">
                  <c:v>39.9</c:v>
                </c:pt>
                <c:pt idx="4">
                  <c:v>38.94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9C-42C5-AEAF-939652D5158E}"/>
            </c:ext>
          </c:extLst>
        </c:ser>
        <c:ser>
          <c:idx val="3"/>
          <c:order val="3"/>
          <c:tx>
            <c:strRef>
              <c:f>'[Institutional quality indicators.xlsx]graphs'!$B$17</c:f>
              <c:strCache>
                <c:ptCount val="1"/>
                <c:pt idx="0">
                  <c:v>Montenegro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'[Institutional quality indicators.xlsx]graphs'!$C$17:$C$21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indicators.xlsx]graphs'!$D$17:$D$21</c:f>
              <c:numCache>
                <c:formatCode>General</c:formatCode>
                <c:ptCount val="5"/>
                <c:pt idx="0">
                  <c:v>53.85</c:v>
                </c:pt>
                <c:pt idx="1">
                  <c:v>58.85</c:v>
                </c:pt>
                <c:pt idx="2">
                  <c:v>57.69</c:v>
                </c:pt>
                <c:pt idx="3">
                  <c:v>57.21</c:v>
                </c:pt>
                <c:pt idx="4">
                  <c:v>55.29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9C-42C5-AEAF-939652D5158E}"/>
            </c:ext>
          </c:extLst>
        </c:ser>
        <c:ser>
          <c:idx val="4"/>
          <c:order val="4"/>
          <c:tx>
            <c:strRef>
              <c:f>'[Institutional quality indicators.xlsx]graphs'!$B$22</c:f>
              <c:strCache>
                <c:ptCount val="1"/>
                <c:pt idx="0">
                  <c:v>North Macedonia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'[Institutional quality indicators.xlsx]graphs'!$C$22:$C$26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indicators.xlsx]graphs'!$D$22:$D$26</c:f>
              <c:numCache>
                <c:formatCode>General</c:formatCode>
                <c:ptCount val="5"/>
                <c:pt idx="0">
                  <c:v>44.23</c:v>
                </c:pt>
                <c:pt idx="1">
                  <c:v>46.63</c:v>
                </c:pt>
                <c:pt idx="2">
                  <c:v>45.19</c:v>
                </c:pt>
                <c:pt idx="3">
                  <c:v>46.15</c:v>
                </c:pt>
                <c:pt idx="4">
                  <c:v>52.4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69C-42C5-AEAF-939652D5158E}"/>
            </c:ext>
          </c:extLst>
        </c:ser>
        <c:ser>
          <c:idx val="5"/>
          <c:order val="5"/>
          <c:tx>
            <c:strRef>
              <c:f>'[Institutional quality indicators.xlsx]graphs'!$B$27</c:f>
              <c:strCache>
                <c:ptCount val="1"/>
                <c:pt idx="0">
                  <c:v>Serbia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'[Institutional quality indicators.xlsx]graphs'!$C$27:$C$31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indicators.xlsx]graphs'!$D$27:$D$31</c:f>
              <c:numCache>
                <c:formatCode>General</c:formatCode>
                <c:ptCount val="5"/>
                <c:pt idx="0">
                  <c:v>48.08</c:v>
                </c:pt>
                <c:pt idx="1">
                  <c:v>48.08</c:v>
                </c:pt>
                <c:pt idx="2">
                  <c:v>48.5</c:v>
                </c:pt>
                <c:pt idx="3">
                  <c:v>48.08</c:v>
                </c:pt>
                <c:pt idx="4">
                  <c:v>47.6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F69C-42C5-AEAF-939652D51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2882527"/>
        <c:axId val="1012875871"/>
      </c:scatterChart>
      <c:valAx>
        <c:axId val="1012882527"/>
        <c:scaling>
          <c:orientation val="minMax"/>
          <c:max val="2020"/>
          <c:min val="201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75871"/>
        <c:crosses val="autoZero"/>
        <c:crossBetween val="midCat"/>
        <c:majorUnit val="1"/>
        <c:minorUnit val="1"/>
      </c:valAx>
      <c:valAx>
        <c:axId val="1012875871"/>
        <c:scaling>
          <c:orientation val="minMax"/>
          <c:min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82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'[Institutional quality indicators.xlsx]graphs'!$B$2</c:f>
              <c:strCache>
                <c:ptCount val="1"/>
                <c:pt idx="0">
                  <c:v>Albania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'[Institutional quality indicators.xlsx]graphs'!$C$2:$C$6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indicators.xlsx]graphs'!$D$2:$D$6</c:f>
              <c:numCache>
                <c:formatCode>General</c:formatCode>
                <c:ptCount val="5"/>
                <c:pt idx="0">
                  <c:v>40.869999999999997</c:v>
                </c:pt>
                <c:pt idx="1">
                  <c:v>42.31</c:v>
                </c:pt>
                <c:pt idx="2">
                  <c:v>37.979999999999997</c:v>
                </c:pt>
                <c:pt idx="3">
                  <c:v>33.17</c:v>
                </c:pt>
                <c:pt idx="4">
                  <c:v>31.73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54-4783-B9E3-7B4FAAF6BD90}"/>
            </c:ext>
          </c:extLst>
        </c:ser>
        <c:ser>
          <c:idx val="1"/>
          <c:order val="1"/>
          <c:tx>
            <c:strRef>
              <c:f>'[Institutional quality indicators.xlsx]graphs'!$B$7</c:f>
              <c:strCache>
                <c:ptCount val="1"/>
                <c:pt idx="0">
                  <c:v>Bosnia and Herzegovina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'[Institutional quality indicators.xlsx]graphs'!$C$7:$C$11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indicators.xlsx]graphs'!$D$7:$D$11</c:f>
              <c:numCache>
                <c:formatCode>General</c:formatCode>
                <c:ptCount val="5"/>
                <c:pt idx="0">
                  <c:v>37.020000000000003</c:v>
                </c:pt>
                <c:pt idx="1">
                  <c:v>36.54</c:v>
                </c:pt>
                <c:pt idx="2">
                  <c:v>31.25</c:v>
                </c:pt>
                <c:pt idx="3">
                  <c:v>30.29</c:v>
                </c:pt>
                <c:pt idx="4">
                  <c:v>28.85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54-4783-B9E3-7B4FAAF6BD90}"/>
            </c:ext>
          </c:extLst>
        </c:ser>
        <c:ser>
          <c:idx val="2"/>
          <c:order val="2"/>
          <c:tx>
            <c:strRef>
              <c:f>'[Institutional quality indicators.xlsx]graphs'!$B$12</c:f>
              <c:strCache>
                <c:ptCount val="1"/>
                <c:pt idx="0">
                  <c:v>Kosovo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'[Institutional quality indicators.xlsx]graphs'!$C$12:$C$16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indicators.xlsx]graphs'!$D$12:$D$16</c:f>
              <c:numCache>
                <c:formatCode>General</c:formatCode>
                <c:ptCount val="5"/>
                <c:pt idx="0">
                  <c:v>40.380000000000003</c:v>
                </c:pt>
                <c:pt idx="1">
                  <c:v>37.5</c:v>
                </c:pt>
                <c:pt idx="2">
                  <c:v>35.1</c:v>
                </c:pt>
                <c:pt idx="3">
                  <c:v>33.65</c:v>
                </c:pt>
                <c:pt idx="4">
                  <c:v>36.54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54-4783-B9E3-7B4FAAF6BD90}"/>
            </c:ext>
          </c:extLst>
        </c:ser>
        <c:ser>
          <c:idx val="3"/>
          <c:order val="3"/>
          <c:tx>
            <c:strRef>
              <c:f>'[Institutional quality indicators.xlsx]graphs'!$B$17</c:f>
              <c:strCache>
                <c:ptCount val="1"/>
                <c:pt idx="0">
                  <c:v>Montenegro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'[Institutional quality indicators.xlsx]graphs'!$C$17:$C$21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indicators.xlsx]graphs'!$D$17:$D$21</c:f>
              <c:numCache>
                <c:formatCode>General</c:formatCode>
                <c:ptCount val="5"/>
                <c:pt idx="0">
                  <c:v>55.29</c:v>
                </c:pt>
                <c:pt idx="1">
                  <c:v>54.33</c:v>
                </c:pt>
                <c:pt idx="2">
                  <c:v>58.17</c:v>
                </c:pt>
                <c:pt idx="3">
                  <c:v>56.73</c:v>
                </c:pt>
                <c:pt idx="4">
                  <c:v>56.28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54-4783-B9E3-7B4FAAF6BD90}"/>
            </c:ext>
          </c:extLst>
        </c:ser>
        <c:ser>
          <c:idx val="4"/>
          <c:order val="4"/>
          <c:tx>
            <c:strRef>
              <c:f>'[Institutional quality indicators.xlsx]graphs'!$B$22</c:f>
              <c:strCache>
                <c:ptCount val="1"/>
                <c:pt idx="0">
                  <c:v>North Macedonia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'[Institutional quality indicators.xlsx]graphs'!$C$22:$C$26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indicators.xlsx]graphs'!$D$22:$D$26</c:f>
              <c:numCache>
                <c:formatCode>General</c:formatCode>
                <c:ptCount val="5"/>
                <c:pt idx="0">
                  <c:v>46.63</c:v>
                </c:pt>
                <c:pt idx="1">
                  <c:v>45.19</c:v>
                </c:pt>
                <c:pt idx="2">
                  <c:v>41.83</c:v>
                </c:pt>
                <c:pt idx="3">
                  <c:v>40.869999999999997</c:v>
                </c:pt>
                <c:pt idx="4">
                  <c:v>37.979999999999997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54-4783-B9E3-7B4FAAF6BD90}"/>
            </c:ext>
          </c:extLst>
        </c:ser>
        <c:ser>
          <c:idx val="5"/>
          <c:order val="5"/>
          <c:tx>
            <c:strRef>
              <c:f>'[Institutional quality indicators.xlsx]graphs'!$B$27</c:f>
              <c:strCache>
                <c:ptCount val="1"/>
                <c:pt idx="0">
                  <c:v>Serbia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'[Institutional quality indicators.xlsx]graphs'!$C$27:$C$31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xVal>
          <c:yVal>
            <c:numRef>
              <c:f>'[Institutional quality indicators.xlsx]graphs'!$D$27:$D$31</c:f>
              <c:numCache>
                <c:formatCode>General</c:formatCode>
                <c:ptCount val="5"/>
                <c:pt idx="0">
                  <c:v>45.19</c:v>
                </c:pt>
                <c:pt idx="1">
                  <c:v>43.27</c:v>
                </c:pt>
                <c:pt idx="2">
                  <c:v>43.27</c:v>
                </c:pt>
                <c:pt idx="3">
                  <c:v>40.380000000000003</c:v>
                </c:pt>
                <c:pt idx="4">
                  <c:v>37.5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54-4783-B9E3-7B4FAAF6B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2882527"/>
        <c:axId val="1012875871"/>
      </c:scatterChart>
      <c:valAx>
        <c:axId val="1012882527"/>
        <c:scaling>
          <c:orientation val="minMax"/>
          <c:max val="2020"/>
          <c:min val="201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75871"/>
        <c:crosses val="autoZero"/>
        <c:crossBetween val="midCat"/>
        <c:majorUnit val="1"/>
        <c:minorUnit val="1"/>
      </c:valAx>
      <c:valAx>
        <c:axId val="1012875871"/>
        <c:scaling>
          <c:orientation val="minMax"/>
          <c:min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8825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28DB9-BCAE-4C9D-91DE-DA5BB08C3190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83336-4A60-4859-9835-2B46279C2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1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afternoon everyone!</a:t>
            </a:r>
          </a:p>
          <a:p>
            <a:r>
              <a:rPr lang="en-GB" dirty="0" smtClean="0"/>
              <a:t>Thank you to the organizers and sponsors for providing an opportunity for presenting my paper at this conference.</a:t>
            </a:r>
          </a:p>
          <a:p>
            <a:r>
              <a:rPr lang="en-GB" dirty="0" smtClean="0"/>
              <a:t>Also</a:t>
            </a:r>
            <a:r>
              <a:rPr lang="en-GB" baseline="0" dirty="0" smtClean="0"/>
              <a:t>, thank you to the previous presenters for the very interesting presentations. </a:t>
            </a:r>
          </a:p>
          <a:p>
            <a:endParaRPr lang="en-GB" dirty="0" smtClean="0"/>
          </a:p>
          <a:p>
            <a:r>
              <a:rPr lang="en-GB" dirty="0" smtClean="0"/>
              <a:t>My name is Elvisa Drishti. I am a full-time staff</a:t>
            </a:r>
            <a:r>
              <a:rPr lang="en-GB" baseline="0" dirty="0" smtClean="0"/>
              <a:t> at the </a:t>
            </a:r>
            <a:r>
              <a:rPr lang="en-GB" dirty="0" smtClean="0"/>
              <a:t>University of </a:t>
            </a:r>
            <a:r>
              <a:rPr lang="en-GB" dirty="0" err="1" smtClean="0"/>
              <a:t>Shkodra</a:t>
            </a:r>
            <a:r>
              <a:rPr lang="en-GB" dirty="0" smtClean="0"/>
              <a:t>, Albania. Today, I am going to present a paper titled “Active political engagement, political</a:t>
            </a:r>
            <a:r>
              <a:rPr lang="en-GB" baseline="0" dirty="0" smtClean="0"/>
              <a:t> patronage, and local labour markets – the example of Shkoder.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83336-4A60-4859-9835-2B46279C24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16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am going to start with a brief definition of ‘</a:t>
            </a:r>
            <a:r>
              <a:rPr lang="en-GB" i="1" dirty="0" smtClean="0"/>
              <a:t>Inequality of Opportunity</a:t>
            </a:r>
            <a:r>
              <a:rPr lang="en-GB" dirty="0" smtClean="0"/>
              <a:t>’. </a:t>
            </a:r>
          </a:p>
          <a:p>
            <a:r>
              <a:rPr lang="en-GB" dirty="0" smtClean="0"/>
              <a:t>What</a:t>
            </a:r>
            <a:r>
              <a:rPr lang="en-GB" baseline="0" dirty="0" smtClean="0"/>
              <a:t> is Inequality of Opportunity?</a:t>
            </a:r>
          </a:p>
          <a:p>
            <a:r>
              <a:rPr lang="en-GB" baseline="0" dirty="0" smtClean="0"/>
              <a:t>It is generally conceptualized as a measure of deprivation in income, health, basic goods, etc. that descends from initial conditions at birth and/or social origins that are not controlled by the individual. Therefore, are more a matter of </a:t>
            </a:r>
            <a:r>
              <a:rPr lang="en-GB" sz="1200" b="1" i="1" kern="1200" baseline="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luck</a:t>
            </a:r>
            <a:r>
              <a:rPr lang="en-GB" baseline="0" dirty="0" smtClean="0"/>
              <a:t> than of </a:t>
            </a:r>
            <a:r>
              <a:rPr lang="en-GB" sz="1200" b="1" i="1" kern="1200" baseline="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effort</a:t>
            </a:r>
            <a:endParaRPr lang="en-GB" sz="1200" b="1" i="1" kern="1200" baseline="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83336-4A60-4859-9835-2B46279C24B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672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 visual</a:t>
            </a:r>
            <a:r>
              <a:rPr lang="en-GB" baseline="0" dirty="0" smtClean="0"/>
              <a:t> description of </a:t>
            </a:r>
            <a:r>
              <a:rPr lang="en-GB" baseline="0" dirty="0" err="1" smtClean="0"/>
              <a:t>IOp</a:t>
            </a:r>
            <a:r>
              <a:rPr lang="en-GB" baseline="0" dirty="0" smtClean="0"/>
              <a:t> and it divides inequality (of income, health, primary goods, etc.) in two parts: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UNFAIR due to luck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FAIR due to effort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aseline="0" dirty="0" smtClean="0"/>
              <a:t>In this study, we are interested in the ‘Unfair share of inequality’ - the one explained by </a:t>
            </a:r>
            <a:r>
              <a:rPr lang="en-GB" b="1" i="1" baseline="0" dirty="0" smtClean="0"/>
              <a:t>initial factors at birth </a:t>
            </a:r>
            <a:r>
              <a:rPr lang="en-GB" baseline="0" dirty="0" smtClean="0"/>
              <a:t>and </a:t>
            </a:r>
            <a:r>
              <a:rPr lang="en-GB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origins - 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is morally arbitrary and uncontrolled by the individual in comparison to effort which is controlled by the individual and hence fair.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Unfair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IOp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important because it has an effect on beliefs about important economic outcomes such as labour market and overall life success. On the other hand, beliefs play a crucial role when it comes to important decisions such as whether to attend university, migrate, open a business, participate in voting process, etc.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we seek to identify the shares of unfair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IOp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the case of the Western Balkans, a context rather under-researched in the topic of inequality in particular and social indicators in genera.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83336-4A60-4859-9835-2B46279C24B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868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83336-4A60-4859-9835-2B46279C24B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716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 visual</a:t>
            </a:r>
            <a:r>
              <a:rPr lang="en-GB" baseline="0" dirty="0" smtClean="0"/>
              <a:t> description of </a:t>
            </a:r>
            <a:r>
              <a:rPr lang="en-GB" baseline="0" dirty="0" err="1" smtClean="0"/>
              <a:t>IOp</a:t>
            </a:r>
            <a:r>
              <a:rPr lang="en-GB" baseline="0" dirty="0" smtClean="0"/>
              <a:t> and it divides inequality (of income, health, primary goods, etc.) in two parts: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UNFAIR due to luck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FAIR due to effort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aseline="0" dirty="0" smtClean="0"/>
              <a:t>In this study, we are interested in the ‘Unfair share of inequality’ - the one explained by </a:t>
            </a:r>
            <a:r>
              <a:rPr lang="en-GB" b="1" i="1" baseline="0" dirty="0" smtClean="0"/>
              <a:t>initial factors at birth </a:t>
            </a:r>
            <a:r>
              <a:rPr lang="en-GB" baseline="0" dirty="0" smtClean="0"/>
              <a:t>and </a:t>
            </a:r>
            <a:r>
              <a:rPr lang="en-GB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origins - 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is morally arbitrary and uncontrolled by the individual in comparison to effort which is controlled by the individual and hence fair.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Unfair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IOp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important because it has an effect on beliefs about important economic outcomes such as labour market and overall life success. On the other hand, beliefs play a crucial role when it comes to important decisions such as whether to attend university, migrate, open a business, participate in voting process, etc.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we seek to identify the shares of unfair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IOp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the case of the Western Balkans, a context rather under-researched in the topic of inequality in particular and social indicators in genera.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83336-4A60-4859-9835-2B46279C24B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7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7C03-EC75-4B29-8371-14A4B69A399E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7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0A281-0327-4F94-B8EB-80E5AC0B3B29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76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66B6-E4ED-4C68-9E4B-EAB8DA022ACA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7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0F10-DF86-4543-BDA4-E9E5B91CA187}" type="datetime1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9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A9E33-2565-4620-8C78-DF7942996A66}" type="datetime1">
              <a:rPr lang="en-GB" smtClean="0"/>
              <a:t>14/09/2022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26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E40D-9879-4248-8142-96975771E9C4}" type="datetime1">
              <a:rPr lang="en-GB" smtClean="0"/>
              <a:t>14/09/2022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55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9702-BBCC-46E5-AC5B-FC9CE93D2D79}" type="datetime1">
              <a:rPr lang="en-GB" smtClean="0"/>
              <a:t>14/09/2022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30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CADB-3F9F-4819-AF04-57C3C0DBE66C}" type="datetime1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9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E622-2E57-46BF-9BDE-5AAF24FBF6C0}" type="datetime1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49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F084C-D126-4BE6-A9AB-C7548C5A3B18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07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C752-D694-48BC-ADE3-525C44448F29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03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85F90-B087-4D10-8274-9C6FD4985D8E}" type="datetime1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Drishti &amp; Kopliku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0D667-CC0B-4BE7-80F3-C681D20A01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50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c.int/balkanbarometer/results/2/publi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523" y="2641131"/>
            <a:ext cx="7772400" cy="1085917"/>
          </a:xfrm>
        </p:spPr>
        <p:txBody>
          <a:bodyPr>
            <a:noAutofit/>
          </a:bodyPr>
          <a:lstStyle/>
          <a:p>
            <a:r>
              <a:rPr lang="en-GB" sz="3200" b="1" dirty="0"/>
              <a:t>Inequality of opportunities and beliefs about economic outcomes in the Western Balkans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70400"/>
            <a:ext cx="6858000" cy="11896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 smtClean="0"/>
              <a:t>Authors:</a:t>
            </a:r>
          </a:p>
          <a:p>
            <a:pPr>
              <a:lnSpc>
                <a:spcPct val="100000"/>
              </a:lnSpc>
            </a:pPr>
            <a:r>
              <a:rPr lang="en-GB" sz="1600" dirty="0" smtClean="0"/>
              <a:t>Elvisa </a:t>
            </a:r>
            <a:r>
              <a:rPr lang="en-GB" sz="1600" b="1" dirty="0" smtClean="0"/>
              <a:t>Drishti</a:t>
            </a:r>
            <a:r>
              <a:rPr lang="en-GB" sz="1600" dirty="0" smtClean="0"/>
              <a:t> </a:t>
            </a:r>
            <a:r>
              <a:rPr lang="en-GB" sz="1600" dirty="0" smtClean="0"/>
              <a:t>and Nevila </a:t>
            </a:r>
            <a:r>
              <a:rPr lang="en-GB" sz="1600" b="1" dirty="0" err="1" smtClean="0"/>
              <a:t>Mehmetaj</a:t>
            </a:r>
            <a:endParaRPr lang="en-GB" sz="1600" dirty="0"/>
          </a:p>
          <a:p>
            <a:pPr>
              <a:lnSpc>
                <a:spcPct val="100000"/>
              </a:lnSpc>
            </a:pPr>
            <a:r>
              <a:rPr lang="en-GB" sz="1600" dirty="0" smtClean="0"/>
              <a:t>University </a:t>
            </a:r>
            <a:r>
              <a:rPr lang="en-GB" sz="1600" dirty="0"/>
              <a:t>of </a:t>
            </a:r>
            <a:r>
              <a:rPr lang="en-GB" sz="1600" dirty="0" err="1"/>
              <a:t>Shkodra</a:t>
            </a:r>
            <a:r>
              <a:rPr lang="en-GB" sz="1600" dirty="0"/>
              <a:t> “</a:t>
            </a:r>
            <a:r>
              <a:rPr lang="en-GB" sz="1600" dirty="0" err="1"/>
              <a:t>Luigj</a:t>
            </a:r>
            <a:r>
              <a:rPr lang="en-GB" sz="1600" dirty="0"/>
              <a:t> </a:t>
            </a:r>
            <a:r>
              <a:rPr lang="en-GB" sz="1600" dirty="0" err="1"/>
              <a:t>Gurakuqi</a:t>
            </a:r>
            <a:r>
              <a:rPr lang="en-GB" sz="1600" dirty="0"/>
              <a:t>” and CERGE - EI, Prague</a:t>
            </a:r>
            <a:endParaRPr lang="en-GB" sz="1600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9835" y="0"/>
            <a:ext cx="7886700" cy="14699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 smtClean="0"/>
              <a:t>Presentation for the </a:t>
            </a:r>
            <a:r>
              <a:rPr lang="en-GB" sz="2000" b="1" dirty="0" smtClean="0"/>
              <a:t>9th </a:t>
            </a:r>
            <a:r>
              <a:rPr lang="en-GB" sz="2000" b="1" dirty="0"/>
              <a:t>REDETE Conference 2022 </a:t>
            </a:r>
            <a:endParaRPr lang="en-GB" sz="2000" b="1" dirty="0" smtClean="0"/>
          </a:p>
          <a:p>
            <a:r>
              <a:rPr lang="en-GB" sz="2000" b="1" dirty="0" smtClean="0"/>
              <a:t>“</a:t>
            </a:r>
            <a:r>
              <a:rPr lang="en-GB" sz="2000" b="1" dirty="0"/>
              <a:t>Present and future challenges in regional development in the Adriatic-Ionian Region” </a:t>
            </a:r>
            <a:endParaRPr lang="en-GB" sz="2000" b="1" dirty="0" smtClean="0"/>
          </a:p>
          <a:p>
            <a:r>
              <a:rPr lang="en-GB" sz="1600" dirty="0" smtClean="0"/>
              <a:t>Ancona, 15 – 16 September 2022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691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Inequality of Opportunity (</a:t>
            </a:r>
            <a:r>
              <a:rPr lang="en-GB" dirty="0" err="1" smtClean="0"/>
              <a:t>IOp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measure of deprivation (income, health, </a:t>
            </a:r>
            <a:r>
              <a:rPr lang="en-US" dirty="0" smtClean="0"/>
              <a:t>primary goods, etc.) </a:t>
            </a:r>
            <a:r>
              <a:rPr lang="en-US" dirty="0" smtClean="0"/>
              <a:t>attributable </a:t>
            </a:r>
            <a:r>
              <a:rPr lang="en-US" dirty="0"/>
              <a:t>to </a:t>
            </a:r>
            <a:r>
              <a:rPr lang="en-US" i="1" dirty="0">
                <a:solidFill>
                  <a:srgbClr val="C00000"/>
                </a:solidFill>
              </a:rPr>
              <a:t>luck</a:t>
            </a:r>
            <a:r>
              <a:rPr lang="en-US" dirty="0"/>
              <a:t> in the distribution of </a:t>
            </a:r>
            <a:endParaRPr lang="en-US" dirty="0" smtClean="0"/>
          </a:p>
          <a:p>
            <a:pPr lvl="1"/>
            <a:r>
              <a:rPr lang="en-US" dirty="0" smtClean="0"/>
              <a:t>Initial conditions </a:t>
            </a:r>
            <a:r>
              <a:rPr lang="en-US" dirty="0"/>
              <a:t>at birth </a:t>
            </a:r>
            <a:r>
              <a:rPr lang="en-US" dirty="0" smtClean="0"/>
              <a:t>(biological, demographic)</a:t>
            </a:r>
            <a:endParaRPr lang="en-US" dirty="0" smtClean="0"/>
          </a:p>
          <a:p>
            <a:pPr lvl="2"/>
            <a:r>
              <a:rPr lang="en-GB" dirty="0" smtClean="0"/>
              <a:t>Gender</a:t>
            </a:r>
          </a:p>
          <a:p>
            <a:pPr lvl="2"/>
            <a:r>
              <a:rPr lang="en-GB" dirty="0" smtClean="0"/>
              <a:t>Being </a:t>
            </a:r>
            <a:r>
              <a:rPr lang="en-GB" dirty="0"/>
              <a:t>born in a rural/urban </a:t>
            </a:r>
            <a:r>
              <a:rPr lang="en-GB" dirty="0" smtClean="0"/>
              <a:t>area </a:t>
            </a:r>
            <a:endParaRPr lang="en-GB" dirty="0" smtClean="0"/>
          </a:p>
          <a:p>
            <a:pPr lvl="2"/>
            <a:r>
              <a:rPr lang="en-GB" dirty="0" smtClean="0"/>
              <a:t>Ethnicity </a:t>
            </a:r>
            <a:endParaRPr lang="en-GB" dirty="0" smtClean="0"/>
          </a:p>
          <a:p>
            <a:pPr lvl="2"/>
            <a:r>
              <a:rPr lang="en-GB" dirty="0" smtClean="0"/>
              <a:t>Etc.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And/or </a:t>
            </a:r>
            <a:r>
              <a:rPr lang="en-US" dirty="0"/>
              <a:t>social </a:t>
            </a:r>
            <a:r>
              <a:rPr lang="en-US" dirty="0" smtClean="0"/>
              <a:t>origins</a:t>
            </a:r>
          </a:p>
          <a:p>
            <a:pPr lvl="2"/>
            <a:r>
              <a:rPr lang="en-US" dirty="0"/>
              <a:t>parental occupational </a:t>
            </a:r>
            <a:r>
              <a:rPr lang="en-US" dirty="0" smtClean="0"/>
              <a:t>status</a:t>
            </a:r>
          </a:p>
          <a:p>
            <a:pPr lvl="2"/>
            <a:r>
              <a:rPr lang="en-US" dirty="0" smtClean="0"/>
              <a:t>Parental </a:t>
            </a:r>
            <a:r>
              <a:rPr lang="en-US" dirty="0" smtClean="0"/>
              <a:t>education </a:t>
            </a:r>
            <a:endParaRPr lang="en-US" dirty="0" smtClean="0"/>
          </a:p>
          <a:p>
            <a:pPr lvl="2"/>
            <a:r>
              <a:rPr lang="en-US" dirty="0" smtClean="0"/>
              <a:t>Parental income/wealth</a:t>
            </a:r>
          </a:p>
          <a:p>
            <a:pPr lvl="2"/>
            <a:r>
              <a:rPr lang="en-US" dirty="0" smtClean="0"/>
              <a:t>Parental political (power) affiliations</a:t>
            </a:r>
          </a:p>
          <a:p>
            <a:pPr lvl="2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4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Inequality of Opportunity (</a:t>
            </a:r>
            <a:r>
              <a:rPr lang="en-GB" dirty="0" err="1"/>
              <a:t>IOp</a:t>
            </a:r>
            <a:r>
              <a:rPr lang="en-GB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287722"/>
            <a:ext cx="2057400" cy="365125"/>
          </a:xfrm>
        </p:spPr>
        <p:txBody>
          <a:bodyPr/>
          <a:lstStyle/>
          <a:p>
            <a:fld id="{57D0D667-CC0B-4BE7-80F3-C681D20A01E2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497710" y="1958823"/>
            <a:ext cx="3460832" cy="261839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rgbClr val="C00000"/>
                </a:solidFill>
              </a:rPr>
              <a:t>Demographic endowment</a:t>
            </a:r>
            <a:endParaRPr lang="en-GB" sz="1400" dirty="0" smtClean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C00000"/>
                </a:solidFill>
              </a:rPr>
              <a:t>Ethnicity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C00000"/>
                </a:solidFill>
              </a:rPr>
              <a:t>Urban or rural place of birth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rgbClr val="C00000"/>
                </a:solidFill>
              </a:rPr>
              <a:t>Biological</a:t>
            </a:r>
            <a:r>
              <a:rPr lang="en-GB" sz="1400" dirty="0" smtClean="0">
                <a:solidFill>
                  <a:srgbClr val="C00000"/>
                </a:solidFill>
              </a:rPr>
              <a:t> </a:t>
            </a:r>
            <a:r>
              <a:rPr lang="en-GB" sz="1400" i="1" dirty="0">
                <a:solidFill>
                  <a:srgbClr val="C00000"/>
                </a:solidFill>
              </a:rPr>
              <a:t>endowment</a:t>
            </a:r>
            <a:endParaRPr lang="en-GB" sz="1400" dirty="0" smtClean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C00000"/>
                </a:solidFill>
              </a:rPr>
              <a:t>Gender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C00000"/>
                </a:solidFill>
              </a:rPr>
              <a:t>Socio-economic origins</a:t>
            </a:r>
            <a:endParaRPr lang="en-GB" sz="1400" dirty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C00000"/>
                </a:solidFill>
              </a:rPr>
              <a:t>Parental occupation/education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C00000"/>
                </a:solidFill>
              </a:rPr>
              <a:t>Parental income/wealth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C00000"/>
                </a:solidFill>
              </a:rPr>
              <a:t>Parental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rgbClr val="C00000"/>
                </a:solidFill>
              </a:rPr>
              <a:t>Political</a:t>
            </a:r>
            <a:r>
              <a:rPr lang="en-GB" sz="1400" i="1" dirty="0" smtClean="0">
                <a:solidFill>
                  <a:srgbClr val="C00000"/>
                </a:solidFill>
              </a:rPr>
              <a:t>/Power</a:t>
            </a:r>
            <a:endParaRPr lang="en-GB" sz="1400" i="1" dirty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C00000"/>
                </a:solidFill>
              </a:rPr>
              <a:t>Parental </a:t>
            </a:r>
            <a:r>
              <a:rPr lang="en-GB" sz="1400" dirty="0">
                <a:solidFill>
                  <a:srgbClr val="C00000"/>
                </a:solidFill>
              </a:rPr>
              <a:t>affiliation in political parties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7710" y="5261317"/>
            <a:ext cx="3460832" cy="1302678"/>
          </a:xfrm>
          <a:prstGeom prst="round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accent6">
                    <a:lumMod val="50000"/>
                  </a:schemeClr>
                </a:solidFill>
              </a:rPr>
              <a:t>Hard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accent6">
                    <a:lumMod val="50000"/>
                  </a:schemeClr>
                </a:solidFill>
              </a:rPr>
              <a:t>Human and social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accent6">
                    <a:lumMod val="50000"/>
                  </a:schemeClr>
                </a:solidFill>
              </a:rPr>
              <a:t>Intelligence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accent6">
                    <a:lumMod val="50000"/>
                  </a:schemeClr>
                </a:solidFill>
              </a:rPr>
              <a:t>Skills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accent6">
                    <a:lumMod val="50000"/>
                  </a:schemeClr>
                </a:solidFill>
              </a:rPr>
              <a:t>Performance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710" y="4953540"/>
            <a:ext cx="1539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Controlled / Effort</a:t>
            </a:r>
            <a:endParaRPr lang="en-GB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710" y="1611294"/>
            <a:ext cx="1649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</a:rPr>
              <a:t>Uncontrolled / Luck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11" name="Hexagon 10"/>
          <p:cNvSpPr/>
          <p:nvPr/>
        </p:nvSpPr>
        <p:spPr>
          <a:xfrm>
            <a:off x="4230453" y="3585444"/>
            <a:ext cx="2136893" cy="1551008"/>
          </a:xfrm>
          <a:prstGeom prst="hexagon">
            <a:avLst/>
          </a:prstGeom>
          <a:noFill/>
          <a:ln w="190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dirty="0" smtClean="0"/>
              <a:t>Inequality of: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Income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Primary goods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Etc.</a:t>
            </a:r>
            <a:endParaRPr lang="en-GB" sz="1400" dirty="0"/>
          </a:p>
        </p:txBody>
      </p:sp>
      <p:sp>
        <p:nvSpPr>
          <p:cNvPr id="12" name="Round Diagonal Corner Rectangle 11"/>
          <p:cNvSpPr/>
          <p:nvPr/>
        </p:nvSpPr>
        <p:spPr>
          <a:xfrm>
            <a:off x="6904409" y="3885191"/>
            <a:ext cx="1733107" cy="951514"/>
          </a:xfrm>
          <a:prstGeom prst="round2Diag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rgbClr val="C00000"/>
                </a:solidFill>
              </a:rPr>
              <a:t>Beliefs </a:t>
            </a:r>
            <a:r>
              <a:rPr lang="en-GB" sz="1400" dirty="0" smtClean="0">
                <a:solidFill>
                  <a:srgbClr val="C00000"/>
                </a:solidFill>
              </a:rPr>
              <a:t>about </a:t>
            </a:r>
            <a:r>
              <a:rPr lang="en-GB" sz="1400" i="1" dirty="0" smtClean="0">
                <a:solidFill>
                  <a:srgbClr val="C00000"/>
                </a:solidFill>
              </a:rPr>
              <a:t>unfair</a:t>
            </a:r>
            <a:r>
              <a:rPr lang="en-GB" sz="1400" dirty="0" smtClean="0">
                <a:solidFill>
                  <a:srgbClr val="C00000"/>
                </a:solidFill>
              </a:rPr>
              <a:t> </a:t>
            </a:r>
            <a:r>
              <a:rPr lang="en-GB" sz="1400" dirty="0" smtClean="0">
                <a:solidFill>
                  <a:srgbClr val="C00000"/>
                </a:solidFill>
              </a:rPr>
              <a:t>life and labour market outcomes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9002" y="2238904"/>
            <a:ext cx="154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Unfair share (%) of Inequality</a:t>
            </a: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9003" y="5702947"/>
            <a:ext cx="154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C0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Fair share (%) of Inequality</a:t>
            </a:r>
          </a:p>
        </p:txBody>
      </p:sp>
      <p:cxnSp>
        <p:nvCxnSpPr>
          <p:cNvPr id="41" name="Elbow Connector 40"/>
          <p:cNvCxnSpPr>
            <a:stCxn id="5" idx="0"/>
            <a:endCxn id="15" idx="0"/>
          </p:cNvCxnSpPr>
          <p:nvPr/>
        </p:nvCxnSpPr>
        <p:spPr>
          <a:xfrm rot="16200000" flipH="1">
            <a:off x="3609303" y="577645"/>
            <a:ext cx="280081" cy="3042436"/>
          </a:xfrm>
          <a:prstGeom prst="bentConnector3">
            <a:avLst>
              <a:gd name="adj1" fmla="val -81619"/>
            </a:avLst>
          </a:prstGeom>
          <a:ln w="9525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6" idx="2"/>
            <a:endCxn id="17" idx="2"/>
          </p:cNvCxnSpPr>
          <p:nvPr/>
        </p:nvCxnSpPr>
        <p:spPr>
          <a:xfrm rot="5400000" flipH="1" flipV="1">
            <a:off x="3611207" y="4904640"/>
            <a:ext cx="276273" cy="3042437"/>
          </a:xfrm>
          <a:prstGeom prst="bentConnector3">
            <a:avLst>
              <a:gd name="adj1" fmla="val -82744"/>
            </a:avLst>
          </a:prstGeom>
          <a:ln w="9525">
            <a:solidFill>
              <a:schemeClr val="accent6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70561" y="2896489"/>
            <a:ext cx="0" cy="688955"/>
          </a:xfrm>
          <a:prstGeom prst="straightConnector1">
            <a:avLst/>
          </a:prstGeom>
          <a:ln w="9525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7" idx="0"/>
          </p:cNvCxnSpPr>
          <p:nvPr/>
        </p:nvCxnSpPr>
        <p:spPr>
          <a:xfrm flipH="1" flipV="1">
            <a:off x="5270561" y="5136452"/>
            <a:ext cx="2" cy="566495"/>
          </a:xfrm>
          <a:prstGeom prst="straightConnector1">
            <a:avLst/>
          </a:prstGeom>
          <a:ln w="9525">
            <a:solidFill>
              <a:schemeClr val="accent6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5" idx="3"/>
            <a:endCxn id="60" idx="2"/>
          </p:cNvCxnSpPr>
          <p:nvPr/>
        </p:nvCxnSpPr>
        <p:spPr>
          <a:xfrm flipV="1">
            <a:off x="6042122" y="2531291"/>
            <a:ext cx="971654" cy="1"/>
          </a:xfrm>
          <a:prstGeom prst="straightConnector1">
            <a:avLst/>
          </a:prstGeom>
          <a:ln w="9525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13776" y="2078987"/>
            <a:ext cx="1514374" cy="904608"/>
          </a:xfrm>
          <a:prstGeom prst="ellips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rgbClr val="C00000"/>
                </a:solidFill>
              </a:rPr>
              <a:t>Inequality of Opportunity </a:t>
            </a:r>
            <a:endParaRPr lang="en-GB" sz="1200" dirty="0">
              <a:solidFill>
                <a:srgbClr val="C00000"/>
              </a:solidFill>
            </a:endParaRPr>
          </a:p>
        </p:txBody>
      </p:sp>
      <p:cxnSp>
        <p:nvCxnSpPr>
          <p:cNvPr id="74" name="Straight Arrow Connector 73"/>
          <p:cNvCxnSpPr>
            <a:stCxn id="60" idx="4"/>
            <a:endCxn id="12" idx="3"/>
          </p:cNvCxnSpPr>
          <p:nvPr/>
        </p:nvCxnSpPr>
        <p:spPr>
          <a:xfrm>
            <a:off x="7770963" y="2983595"/>
            <a:ext cx="0" cy="901596"/>
          </a:xfrm>
          <a:prstGeom prst="straightConnector1">
            <a:avLst/>
          </a:prstGeom>
          <a:ln w="9525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Western Balkans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Western Balkans countries (</a:t>
            </a:r>
            <a:r>
              <a:rPr lang="en-GB" dirty="0" smtClean="0"/>
              <a:t>WB6)</a:t>
            </a:r>
          </a:p>
          <a:p>
            <a:pPr lvl="1"/>
            <a:r>
              <a:rPr lang="en-GB" dirty="0" smtClean="0"/>
              <a:t>Albania</a:t>
            </a:r>
          </a:p>
          <a:p>
            <a:pPr lvl="1"/>
            <a:r>
              <a:rPr lang="en-GB" dirty="0" smtClean="0"/>
              <a:t>Bosnia </a:t>
            </a:r>
            <a:r>
              <a:rPr lang="en-GB" dirty="0"/>
              <a:t>and </a:t>
            </a:r>
            <a:r>
              <a:rPr lang="en-GB" dirty="0" smtClean="0"/>
              <a:t>Herzegovina</a:t>
            </a:r>
          </a:p>
          <a:p>
            <a:pPr lvl="1"/>
            <a:r>
              <a:rPr lang="en-GB" dirty="0" smtClean="0"/>
              <a:t>Kosovo</a:t>
            </a:r>
          </a:p>
          <a:p>
            <a:pPr lvl="1"/>
            <a:r>
              <a:rPr lang="en-GB" dirty="0" smtClean="0"/>
              <a:t>Montenegro</a:t>
            </a:r>
          </a:p>
          <a:p>
            <a:pPr lvl="1"/>
            <a:r>
              <a:rPr lang="en-GB" dirty="0" smtClean="0"/>
              <a:t>North Macedonia</a:t>
            </a:r>
          </a:p>
          <a:p>
            <a:pPr lvl="1"/>
            <a:r>
              <a:rPr lang="en-GB" dirty="0" smtClean="0"/>
              <a:t>Serbia</a:t>
            </a:r>
          </a:p>
          <a:p>
            <a:r>
              <a:rPr lang="en-GB" dirty="0" smtClean="0"/>
              <a:t>Post-communist </a:t>
            </a:r>
            <a:r>
              <a:rPr lang="en-GB" dirty="0"/>
              <a:t>countries </a:t>
            </a:r>
            <a:endParaRPr lang="en-GB" dirty="0" smtClean="0"/>
          </a:p>
          <a:p>
            <a:pPr lvl="1"/>
            <a:r>
              <a:rPr lang="en-GB" dirty="0" smtClean="0"/>
              <a:t>Less affluent </a:t>
            </a:r>
          </a:p>
          <a:p>
            <a:pPr lvl="2"/>
            <a:r>
              <a:rPr lang="en-GB" dirty="0" smtClean="0"/>
              <a:t>Corruption</a:t>
            </a:r>
          </a:p>
          <a:p>
            <a:pPr lvl="2"/>
            <a:r>
              <a:rPr lang="en-GB" dirty="0" smtClean="0"/>
              <a:t>Weak rule of law</a:t>
            </a:r>
          </a:p>
          <a:p>
            <a:pPr lvl="2"/>
            <a:r>
              <a:rPr lang="en-GB" dirty="0" smtClean="0"/>
              <a:t>Lack of welfare state</a:t>
            </a:r>
          </a:p>
          <a:p>
            <a:r>
              <a:rPr lang="en-GB" dirty="0" smtClean="0"/>
              <a:t>Non-EU </a:t>
            </a:r>
          </a:p>
          <a:p>
            <a:pPr lvl="1"/>
            <a:r>
              <a:rPr lang="en-GB" dirty="0" smtClean="0"/>
              <a:t>Aspiring for EU membership </a:t>
            </a:r>
          </a:p>
          <a:p>
            <a:pPr lvl="1"/>
            <a:r>
              <a:rPr lang="en-GB" dirty="0" smtClean="0"/>
              <a:t>EU convergence agenda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2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</a:t>
            </a:r>
            <a:r>
              <a:rPr lang="en-US" dirty="0" smtClean="0"/>
              <a:t>effectiveness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393538"/>
              </p:ext>
            </p:extLst>
          </p:nvPr>
        </p:nvGraphicFramePr>
        <p:xfrm>
          <a:off x="1706245" y="2121901"/>
          <a:ext cx="5731510" cy="354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86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</a:t>
            </a:r>
            <a:r>
              <a:rPr lang="en-US" dirty="0" smtClean="0"/>
              <a:t>quality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3204137"/>
              </p:ext>
            </p:extLst>
          </p:nvPr>
        </p:nvGraphicFramePr>
        <p:xfrm>
          <a:off x="1706245" y="2252187"/>
          <a:ext cx="5731510" cy="354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</a:t>
            </a:r>
            <a:r>
              <a:rPr lang="en-US" dirty="0" smtClean="0"/>
              <a:t>law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559456"/>
              </p:ext>
            </p:extLst>
          </p:nvPr>
        </p:nvGraphicFramePr>
        <p:xfrm>
          <a:off x="1706245" y="2023427"/>
          <a:ext cx="5731510" cy="354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63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of </a:t>
            </a:r>
            <a:r>
              <a:rPr lang="en-US" dirty="0" smtClean="0"/>
              <a:t>corruption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0213176"/>
              </p:ext>
            </p:extLst>
          </p:nvPr>
        </p:nvGraphicFramePr>
        <p:xfrm>
          <a:off x="1706245" y="2037495"/>
          <a:ext cx="5731510" cy="354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165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Hypotheses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H1</a:t>
            </a:r>
          </a:p>
          <a:p>
            <a:r>
              <a:rPr lang="en-US" dirty="0" smtClean="0"/>
              <a:t>All </a:t>
            </a:r>
            <a:r>
              <a:rPr lang="en-US" dirty="0"/>
              <a:t>other things being equal, specific subgroups of </a:t>
            </a:r>
            <a:r>
              <a:rPr lang="en-US" dirty="0" smtClean="0"/>
              <a:t>individuals:</a:t>
            </a:r>
            <a:endParaRPr lang="en-US" dirty="0" smtClean="0"/>
          </a:p>
          <a:p>
            <a:pPr marL="971550" lvl="1" indent="-514350">
              <a:buAutoNum type="romanLcParenBoth"/>
            </a:pPr>
            <a:r>
              <a:rPr lang="en-US" dirty="0" smtClean="0"/>
              <a:t>Young </a:t>
            </a:r>
            <a:r>
              <a:rPr lang="en-US" dirty="0"/>
              <a:t>people more likely than other age </a:t>
            </a:r>
            <a:r>
              <a:rPr lang="en-US" dirty="0" smtClean="0"/>
              <a:t>groups</a:t>
            </a:r>
          </a:p>
          <a:p>
            <a:pPr marL="971550" lvl="1" indent="-514350">
              <a:buAutoNum type="romanLcParenBoth"/>
            </a:pPr>
            <a:r>
              <a:rPr lang="en-US" dirty="0" smtClean="0"/>
              <a:t>women </a:t>
            </a:r>
            <a:r>
              <a:rPr lang="en-US" dirty="0"/>
              <a:t>more likely than </a:t>
            </a:r>
            <a:r>
              <a:rPr lang="en-US" dirty="0" smtClean="0"/>
              <a:t>men</a:t>
            </a:r>
          </a:p>
          <a:p>
            <a:pPr marL="971550" lvl="1" indent="-514350">
              <a:buAutoNum type="romanLcParenBoth"/>
            </a:pPr>
            <a:r>
              <a:rPr lang="en-US" dirty="0" smtClean="0"/>
              <a:t>Those born in rural areas</a:t>
            </a:r>
          </a:p>
          <a:p>
            <a:pPr marL="971550" lvl="1" indent="-514350">
              <a:buAutoNum type="romanLcParenBoth"/>
            </a:pPr>
            <a:r>
              <a:rPr lang="en-US" dirty="0" smtClean="0"/>
              <a:t>Those whose social status is lower (vs. Middle and higher)</a:t>
            </a:r>
          </a:p>
          <a:p>
            <a:pPr marL="971550" lvl="1" indent="-514350">
              <a:buAutoNum type="romanLcParenBoth"/>
            </a:pPr>
            <a:r>
              <a:rPr lang="en-US" dirty="0" smtClean="0"/>
              <a:t>And those who have unemployed familiars (as a signal for lower family social origin) </a:t>
            </a:r>
            <a:endParaRPr lang="en-US" dirty="0" smtClean="0"/>
          </a:p>
          <a:p>
            <a:r>
              <a:rPr lang="en-US" dirty="0" smtClean="0"/>
              <a:t>Will </a:t>
            </a:r>
            <a:r>
              <a:rPr lang="en-US" dirty="0"/>
              <a:t>be more likely to report to report </a:t>
            </a:r>
            <a:r>
              <a:rPr lang="en-US" i="1" dirty="0">
                <a:solidFill>
                  <a:srgbClr val="C00000"/>
                </a:solidFill>
              </a:rPr>
              <a:t>higher</a:t>
            </a:r>
            <a:r>
              <a:rPr lang="en-US" dirty="0"/>
              <a:t> levels of </a:t>
            </a:r>
            <a:r>
              <a:rPr lang="en-US" dirty="0" err="1"/>
              <a:t>IOp</a:t>
            </a:r>
            <a:r>
              <a:rPr lang="en-US" dirty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4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Hypotheses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H2</a:t>
            </a:r>
          </a:p>
          <a:p>
            <a:r>
              <a:rPr lang="en-US" dirty="0" smtClean="0"/>
              <a:t>All </a:t>
            </a:r>
            <a:r>
              <a:rPr lang="en-US" dirty="0"/>
              <a:t>other things being equal, those with higher (vs. lower) levels of </a:t>
            </a:r>
            <a:r>
              <a:rPr lang="en-US" dirty="0" err="1"/>
              <a:t>IOp</a:t>
            </a:r>
            <a:r>
              <a:rPr lang="en-US" dirty="0"/>
              <a:t> will be more likely to report beliefs about unfair (vs. fair) economic </a:t>
            </a:r>
            <a:r>
              <a:rPr lang="en-US" dirty="0" smtClean="0"/>
              <a:t>outcomes.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70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Unique </a:t>
            </a:r>
            <a:r>
              <a:rPr lang="en-US" dirty="0"/>
              <a:t>and updated </a:t>
            </a:r>
            <a:r>
              <a:rPr lang="en-US" dirty="0" smtClean="0"/>
              <a:t>database </a:t>
            </a:r>
            <a:endParaRPr lang="en-US" dirty="0" smtClean="0"/>
          </a:p>
          <a:p>
            <a:pPr lvl="1"/>
            <a:r>
              <a:rPr lang="en-US" dirty="0" smtClean="0"/>
              <a:t>Public Opinion</a:t>
            </a:r>
          </a:p>
          <a:p>
            <a:pPr lvl="2"/>
            <a:r>
              <a:rPr lang="en-US" dirty="0" smtClean="0"/>
              <a:t>Collected </a:t>
            </a:r>
            <a:r>
              <a:rPr lang="en-US" dirty="0"/>
              <a:t>within the framework of the Balkan </a:t>
            </a:r>
            <a:r>
              <a:rPr lang="en-US" dirty="0" smtClean="0"/>
              <a:t>Barometer </a:t>
            </a:r>
          </a:p>
          <a:p>
            <a:pPr lvl="3"/>
            <a:r>
              <a:rPr lang="en-US" dirty="0" smtClean="0"/>
              <a:t>Regional Cooperation Council</a:t>
            </a:r>
          </a:p>
          <a:p>
            <a:pPr lvl="3"/>
            <a:r>
              <a:rPr lang="en-US" u="sng" dirty="0">
                <a:hlinkClick r:id="rId2"/>
              </a:rPr>
              <a:t>https://www.rcc.int/balkanbarometer/results/2/public</a:t>
            </a:r>
            <a:r>
              <a:rPr lang="en-US" dirty="0"/>
              <a:t> </a:t>
            </a:r>
            <a:endParaRPr lang="en-US" dirty="0" smtClean="0"/>
          </a:p>
          <a:p>
            <a:pPr lvl="3"/>
            <a:endParaRPr lang="en-US" dirty="0"/>
          </a:p>
          <a:p>
            <a:pPr lvl="1"/>
            <a:r>
              <a:rPr lang="en-US" dirty="0" smtClean="0"/>
              <a:t>2017 – 2021 waves</a:t>
            </a:r>
          </a:p>
          <a:p>
            <a:pPr lvl="1"/>
            <a:endParaRPr lang="en-GB" dirty="0" smtClean="0"/>
          </a:p>
          <a:p>
            <a:pPr lvl="1"/>
            <a:r>
              <a:rPr lang="en-US" dirty="0"/>
              <a:t>6,000 citizens throughout the WB </a:t>
            </a:r>
            <a:r>
              <a:rPr lang="en-US" dirty="0" smtClean="0"/>
              <a:t>region</a:t>
            </a:r>
          </a:p>
          <a:p>
            <a:pPr lvl="2"/>
            <a:r>
              <a:rPr lang="en-US" dirty="0" smtClean="0"/>
              <a:t>1000 for each country</a:t>
            </a:r>
            <a:endParaRPr lang="en-GB" dirty="0" smtClean="0"/>
          </a:p>
          <a:p>
            <a:pPr lvl="2"/>
            <a:r>
              <a:rPr lang="en-GB" dirty="0" smtClean="0"/>
              <a:t>Representative and random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Allows </a:t>
            </a:r>
            <a:r>
              <a:rPr lang="en-GB" dirty="0">
                <a:solidFill>
                  <a:srgbClr val="C00000"/>
                </a:solidFill>
              </a:rPr>
              <a:t>cross-country comparisons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25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Modelling </a:t>
            </a:r>
            <a:r>
              <a:rPr lang="en-GB" dirty="0"/>
              <a:t>strategy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We estimate a </a:t>
            </a:r>
            <a:r>
              <a:rPr lang="en-GB" i="1" dirty="0" smtClean="0">
                <a:solidFill>
                  <a:srgbClr val="C00000"/>
                </a:solidFill>
              </a:rPr>
              <a:t>two-stage least squares linear </a:t>
            </a:r>
            <a:r>
              <a:rPr lang="en-GB" dirty="0" smtClean="0"/>
              <a:t>model of individual responses within each of the WB6 countries</a:t>
            </a:r>
          </a:p>
          <a:p>
            <a:endParaRPr lang="en-GB" dirty="0" smtClean="0"/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First stage</a:t>
            </a:r>
          </a:p>
          <a:p>
            <a:pPr lvl="2"/>
            <a:r>
              <a:rPr lang="en-GB" dirty="0" smtClean="0"/>
              <a:t>We decompose inequality of access to primary goods based on the person’s </a:t>
            </a:r>
          </a:p>
          <a:p>
            <a:pPr lvl="3"/>
            <a:r>
              <a:rPr lang="en-GB" dirty="0" smtClean="0"/>
              <a:t>Initial conditions (circumstances) at birth </a:t>
            </a:r>
          </a:p>
          <a:p>
            <a:pPr lvl="3"/>
            <a:r>
              <a:rPr lang="en-GB" dirty="0" smtClean="0"/>
              <a:t>Social origin </a:t>
            </a:r>
          </a:p>
          <a:p>
            <a:pPr lvl="3"/>
            <a:r>
              <a:rPr lang="en-GB" dirty="0" smtClean="0"/>
              <a:t>And a residual term </a:t>
            </a:r>
          </a:p>
          <a:p>
            <a:pPr lvl="1"/>
            <a:endParaRPr lang="en-GB" dirty="0" smtClean="0">
              <a:solidFill>
                <a:srgbClr val="C00000"/>
              </a:solidFill>
            </a:endParaRP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Second stage</a:t>
            </a:r>
          </a:p>
          <a:p>
            <a:pPr lvl="2"/>
            <a:r>
              <a:rPr lang="en-GB" dirty="0" smtClean="0"/>
              <a:t>We estimate the effects of </a:t>
            </a:r>
            <a:r>
              <a:rPr lang="en-GB" dirty="0" err="1" smtClean="0"/>
              <a:t>IOp</a:t>
            </a:r>
            <a:r>
              <a:rPr lang="en-GB" dirty="0" smtClean="0"/>
              <a:t> on beliefs about unfair outcomes in terms of </a:t>
            </a:r>
          </a:p>
          <a:p>
            <a:pPr lvl="3"/>
            <a:r>
              <a:rPr lang="en-GB" dirty="0" smtClean="0"/>
              <a:t>Life success</a:t>
            </a:r>
          </a:p>
          <a:p>
            <a:pPr lvl="3"/>
            <a:r>
              <a:rPr lang="en-GB" dirty="0" smtClean="0"/>
              <a:t>And labour market success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Inequality of Opportunity (</a:t>
            </a:r>
            <a:r>
              <a:rPr lang="en-GB" dirty="0" err="1"/>
              <a:t>IOp</a:t>
            </a:r>
            <a:r>
              <a:rPr lang="en-GB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287722"/>
            <a:ext cx="2057400" cy="365125"/>
          </a:xfrm>
        </p:spPr>
        <p:txBody>
          <a:bodyPr/>
          <a:lstStyle/>
          <a:p>
            <a:fld id="{57D0D667-CC0B-4BE7-80F3-C681D20A01E2}" type="slidenum">
              <a:rPr lang="en-GB" smtClean="0"/>
              <a:t>13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503" y="2427821"/>
            <a:ext cx="6644994" cy="4225026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628650" y="2236763"/>
            <a:ext cx="549079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44529" y="2236763"/>
            <a:ext cx="19554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36538" y="1779060"/>
            <a:ext cx="95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STAGE 1</a:t>
            </a:r>
            <a:endParaRPr lang="en-GB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729418" y="1779060"/>
            <a:ext cx="95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STAGE 2</a:t>
            </a:r>
            <a:endParaRPr lang="en-GB" b="1" dirty="0"/>
          </a:p>
        </p:txBody>
      </p:sp>
      <p:sp>
        <p:nvSpPr>
          <p:cNvPr id="20" name="Rectangle 19"/>
          <p:cNvSpPr/>
          <p:nvPr/>
        </p:nvSpPr>
        <p:spPr>
          <a:xfrm>
            <a:off x="628650" y="2427821"/>
            <a:ext cx="5490796" cy="274909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344529" y="2417823"/>
            <a:ext cx="1955410" cy="275908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6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 of </a:t>
            </a:r>
            <a:r>
              <a:rPr lang="en-GB" dirty="0" err="1" smtClean="0"/>
              <a:t>IOp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Income data </a:t>
            </a:r>
            <a:r>
              <a:rPr lang="en-US" dirty="0"/>
              <a:t>is measured </a:t>
            </a:r>
            <a:r>
              <a:rPr lang="en-US" dirty="0" smtClean="0"/>
              <a:t>in incompatible </a:t>
            </a:r>
            <a:r>
              <a:rPr lang="en-US" dirty="0"/>
              <a:t>income segments </a:t>
            </a:r>
            <a:r>
              <a:rPr lang="en-US" dirty="0" smtClean="0"/>
              <a:t>(local </a:t>
            </a:r>
            <a:r>
              <a:rPr lang="en-US" dirty="0"/>
              <a:t>currency across the </a:t>
            </a:r>
            <a:r>
              <a:rPr lang="en-US" dirty="0" smtClean="0"/>
              <a:t>WB6) </a:t>
            </a:r>
            <a:r>
              <a:rPr lang="en-US" dirty="0"/>
              <a:t>and cannot be standardized or unified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even within countries the segments change along the years.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Therefore we use </a:t>
            </a:r>
            <a:r>
              <a:rPr lang="en-US" i="1" dirty="0" smtClean="0"/>
              <a:t>access </a:t>
            </a:r>
            <a:r>
              <a:rPr lang="en-US" i="1" dirty="0"/>
              <a:t>to household basic goods </a:t>
            </a:r>
            <a:r>
              <a:rPr lang="en-US" dirty="0" smtClean="0"/>
              <a:t>as a measure of </a:t>
            </a:r>
            <a:r>
              <a:rPr lang="en-US" dirty="0" smtClean="0">
                <a:solidFill>
                  <a:srgbClr val="C00000"/>
                </a:solidFill>
              </a:rPr>
              <a:t>unfair </a:t>
            </a:r>
            <a:r>
              <a:rPr lang="en-US" dirty="0" err="1" smtClean="0">
                <a:solidFill>
                  <a:srgbClr val="C00000"/>
                </a:solidFill>
              </a:rPr>
              <a:t>IOp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9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Measures of unfair </a:t>
            </a:r>
            <a:br>
              <a:rPr lang="en-GB" dirty="0" smtClean="0"/>
            </a:br>
            <a:r>
              <a:rPr lang="en-GB" dirty="0" smtClean="0"/>
              <a:t>outcomes in life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Dependent variable</a:t>
            </a:r>
          </a:p>
          <a:p>
            <a:pPr lvl="1"/>
            <a:r>
              <a:rPr lang="en-US" dirty="0" smtClean="0"/>
              <a:t>Beliefs </a:t>
            </a:r>
            <a:r>
              <a:rPr lang="en-US" dirty="0"/>
              <a:t>about </a:t>
            </a:r>
            <a:r>
              <a:rPr lang="en-US" dirty="0" smtClean="0"/>
              <a:t>unfair economic outcomes</a:t>
            </a:r>
          </a:p>
          <a:p>
            <a:pPr lvl="2"/>
            <a:r>
              <a:rPr lang="en-US" dirty="0" smtClean="0"/>
              <a:t>About </a:t>
            </a:r>
            <a:r>
              <a:rPr lang="en-US" dirty="0"/>
              <a:t>getting ahead in </a:t>
            </a:r>
            <a:r>
              <a:rPr lang="en-US" dirty="0" smtClean="0"/>
              <a:t>life</a:t>
            </a:r>
          </a:p>
          <a:p>
            <a:pPr lvl="3"/>
            <a:r>
              <a:rPr lang="en-US" dirty="0"/>
              <a:t>Questionnaire item 1: </a:t>
            </a:r>
            <a:r>
              <a:rPr lang="en-US" dirty="0" smtClean="0"/>
              <a:t>What </a:t>
            </a:r>
            <a:r>
              <a:rPr lang="en-US" dirty="0"/>
              <a:t>do you think is the most important for getting ahead in life? </a:t>
            </a:r>
            <a:endParaRPr lang="en-US" dirty="0" smtClean="0"/>
          </a:p>
          <a:p>
            <a:pPr lvl="4"/>
            <a:r>
              <a:rPr lang="en-GB" dirty="0"/>
              <a:t>1 if </a:t>
            </a:r>
            <a:r>
              <a:rPr lang="en-GB" dirty="0" smtClean="0"/>
              <a:t>‘</a:t>
            </a:r>
            <a:r>
              <a:rPr lang="en-US" dirty="0"/>
              <a:t>Knowing the right </a:t>
            </a:r>
            <a:r>
              <a:rPr lang="en-US" dirty="0" smtClean="0"/>
              <a:t>people</a:t>
            </a:r>
            <a:r>
              <a:rPr lang="en-GB" dirty="0" smtClean="0"/>
              <a:t>’, </a:t>
            </a:r>
            <a:r>
              <a:rPr lang="en-GB" dirty="0"/>
              <a:t>0 ‘otherwise’</a:t>
            </a:r>
          </a:p>
          <a:p>
            <a:pPr lvl="3"/>
            <a:r>
              <a:rPr lang="en-US" dirty="0" smtClean="0"/>
              <a:t>Questionnaire </a:t>
            </a:r>
            <a:r>
              <a:rPr lang="en-US" dirty="0"/>
              <a:t>item </a:t>
            </a:r>
            <a:r>
              <a:rPr lang="en-US" dirty="0" smtClean="0"/>
              <a:t>2: What </a:t>
            </a:r>
            <a:r>
              <a:rPr lang="en-US" dirty="0"/>
              <a:t>do you think is the most important for getting ahead in life? </a:t>
            </a:r>
            <a:endParaRPr lang="en-US" dirty="0" smtClean="0"/>
          </a:p>
          <a:p>
            <a:pPr lvl="4"/>
            <a:r>
              <a:rPr lang="en-GB" dirty="0"/>
              <a:t>1 if </a:t>
            </a:r>
            <a:r>
              <a:rPr lang="en-GB" dirty="0" smtClean="0"/>
              <a:t>‘</a:t>
            </a:r>
            <a:r>
              <a:rPr lang="en-US" dirty="0"/>
              <a:t>Being lucky</a:t>
            </a:r>
            <a:r>
              <a:rPr lang="en-GB" dirty="0" smtClean="0"/>
              <a:t>’, </a:t>
            </a:r>
            <a:r>
              <a:rPr lang="en-GB" dirty="0"/>
              <a:t>0 ‘otherwise’</a:t>
            </a:r>
          </a:p>
          <a:p>
            <a:pPr lvl="3"/>
            <a:r>
              <a:rPr lang="en-US" dirty="0" smtClean="0"/>
              <a:t>Questionnaire </a:t>
            </a:r>
            <a:r>
              <a:rPr lang="en-US" dirty="0"/>
              <a:t>item </a:t>
            </a:r>
            <a:r>
              <a:rPr lang="en-US" dirty="0" smtClean="0"/>
              <a:t>3: What </a:t>
            </a:r>
            <a:r>
              <a:rPr lang="en-US" dirty="0"/>
              <a:t>do you think is the most important for getting ahead in life? </a:t>
            </a:r>
            <a:endParaRPr lang="en-US" dirty="0" smtClean="0"/>
          </a:p>
          <a:p>
            <a:pPr lvl="4"/>
            <a:r>
              <a:rPr lang="en-GB" dirty="0"/>
              <a:t>1 if </a:t>
            </a:r>
            <a:r>
              <a:rPr lang="en-GB" dirty="0" smtClean="0"/>
              <a:t>‘</a:t>
            </a:r>
            <a:r>
              <a:rPr lang="en-US" dirty="0"/>
              <a:t>Belonging to a wealthy </a:t>
            </a:r>
            <a:r>
              <a:rPr lang="en-US" dirty="0" smtClean="0"/>
              <a:t>family</a:t>
            </a:r>
            <a:r>
              <a:rPr lang="en-GB" dirty="0" smtClean="0"/>
              <a:t>’, </a:t>
            </a:r>
            <a:r>
              <a:rPr lang="en-GB" dirty="0"/>
              <a:t>0 ‘otherwise’</a:t>
            </a:r>
          </a:p>
          <a:p>
            <a:pPr lvl="2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Measures of unfair </a:t>
            </a:r>
            <a:br>
              <a:rPr lang="en-GB" dirty="0"/>
            </a:br>
            <a:r>
              <a:rPr lang="en-GB" dirty="0"/>
              <a:t>outcomes in </a:t>
            </a:r>
            <a:r>
              <a:rPr lang="en-GB" dirty="0" smtClean="0"/>
              <a:t>the labour market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3144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Dependent variable</a:t>
            </a:r>
          </a:p>
          <a:p>
            <a:pPr lvl="1"/>
            <a:r>
              <a:rPr lang="en-US" dirty="0" smtClean="0"/>
              <a:t>Beliefs </a:t>
            </a:r>
            <a:r>
              <a:rPr lang="en-US" dirty="0"/>
              <a:t>about </a:t>
            </a:r>
            <a:r>
              <a:rPr lang="en-US" dirty="0" smtClean="0"/>
              <a:t>unfair economic outcomes</a:t>
            </a:r>
          </a:p>
          <a:p>
            <a:pPr lvl="2"/>
            <a:r>
              <a:rPr lang="en-GB" dirty="0" smtClean="0"/>
              <a:t>In the labour </a:t>
            </a:r>
            <a:r>
              <a:rPr lang="en-GB" dirty="0"/>
              <a:t>market </a:t>
            </a:r>
            <a:endParaRPr lang="en-GB" dirty="0" smtClean="0"/>
          </a:p>
          <a:p>
            <a:pPr lvl="3"/>
            <a:r>
              <a:rPr lang="en-GB" dirty="0" smtClean="0"/>
              <a:t>Public sector</a:t>
            </a:r>
          </a:p>
          <a:p>
            <a:pPr lvl="4"/>
            <a:r>
              <a:rPr lang="en-US" dirty="0" smtClean="0"/>
              <a:t>Questionnaire item 1: In </a:t>
            </a:r>
            <a:r>
              <a:rPr lang="en-US" dirty="0"/>
              <a:t>public sector, most people can succeed if they are willing to work </a:t>
            </a:r>
            <a:r>
              <a:rPr lang="en-US" dirty="0" smtClean="0"/>
              <a:t>hard</a:t>
            </a:r>
          </a:p>
          <a:p>
            <a:pPr lvl="4"/>
            <a:r>
              <a:rPr lang="en-US" dirty="0"/>
              <a:t>Questionnaire item 2</a:t>
            </a:r>
            <a:r>
              <a:rPr lang="en-US" dirty="0" smtClean="0"/>
              <a:t>: </a:t>
            </a:r>
            <a:r>
              <a:rPr lang="en-US" dirty="0"/>
              <a:t>Hard work is no guarantee of success in public sector as for most people it is more a matter of connections. </a:t>
            </a:r>
            <a:endParaRPr lang="en-US" dirty="0" smtClean="0"/>
          </a:p>
          <a:p>
            <a:pPr lvl="4"/>
            <a:r>
              <a:rPr lang="en-US" dirty="0" smtClean="0"/>
              <a:t>The </a:t>
            </a:r>
            <a:r>
              <a:rPr lang="en-US" dirty="0"/>
              <a:t>response scale is binary, 1 if ‘disagree’, 0 if ‘agree</a:t>
            </a:r>
            <a:r>
              <a:rPr lang="en-US" dirty="0" smtClean="0"/>
              <a:t>’.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Public and private sector</a:t>
            </a:r>
          </a:p>
          <a:p>
            <a:pPr lvl="4"/>
            <a:r>
              <a:rPr lang="en-US" dirty="0"/>
              <a:t>Questionnaire item 1: </a:t>
            </a:r>
            <a:r>
              <a:rPr lang="en-GB" dirty="0" smtClean="0"/>
              <a:t>In </a:t>
            </a:r>
            <a:r>
              <a:rPr lang="en-GB" dirty="0"/>
              <a:t>your opinion, which two assets are most important for finding a job today? </a:t>
            </a:r>
            <a:endParaRPr lang="en-GB" dirty="0" smtClean="0"/>
          </a:p>
          <a:p>
            <a:pPr lvl="5"/>
            <a:r>
              <a:rPr lang="en-GB" dirty="0" smtClean="0"/>
              <a:t>1 if ‘Personal contacts’, 0 ‘otherwise’</a:t>
            </a:r>
          </a:p>
          <a:p>
            <a:pPr lvl="5"/>
            <a:endParaRPr lang="en-GB" dirty="0" smtClean="0"/>
          </a:p>
          <a:p>
            <a:pPr lvl="4"/>
            <a:r>
              <a:rPr lang="en-US" dirty="0"/>
              <a:t>Questionnaire item </a:t>
            </a:r>
            <a:r>
              <a:rPr lang="en-US" dirty="0" smtClean="0"/>
              <a:t>2: </a:t>
            </a:r>
            <a:r>
              <a:rPr lang="en-GB" dirty="0" smtClean="0"/>
              <a:t>In </a:t>
            </a:r>
            <a:r>
              <a:rPr lang="en-GB" dirty="0"/>
              <a:t>your opinion, which two assets are most important for finding a job today? </a:t>
            </a:r>
            <a:endParaRPr lang="en-GB" dirty="0" smtClean="0"/>
          </a:p>
          <a:p>
            <a:pPr lvl="5"/>
            <a:r>
              <a:rPr lang="en-GB" dirty="0"/>
              <a:t>1 if </a:t>
            </a:r>
            <a:r>
              <a:rPr lang="en-GB" dirty="0" smtClean="0"/>
              <a:t>‘</a:t>
            </a:r>
            <a:r>
              <a:rPr lang="en-GB" dirty="0"/>
              <a:t>Network of family and friends</a:t>
            </a:r>
            <a:r>
              <a:rPr lang="en-GB" dirty="0" smtClean="0"/>
              <a:t>’, </a:t>
            </a:r>
            <a:r>
              <a:rPr lang="en-GB" dirty="0"/>
              <a:t>0 ‘otherwise</a:t>
            </a:r>
            <a:r>
              <a:rPr lang="en-GB" dirty="0" smtClean="0"/>
              <a:t>’</a:t>
            </a:r>
            <a:endParaRPr lang="en-GB" dirty="0"/>
          </a:p>
          <a:p>
            <a:pPr lvl="2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9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controlled for participants</a:t>
            </a:r>
            <a:r>
              <a:rPr lang="en-US" dirty="0" smtClean="0"/>
              <a:t>’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Individual characteristics</a:t>
            </a:r>
          </a:p>
          <a:p>
            <a:pPr lvl="2"/>
            <a:r>
              <a:rPr lang="en-US" dirty="0" smtClean="0"/>
              <a:t>Curvilinear </a:t>
            </a:r>
            <a:r>
              <a:rPr lang="en-US" dirty="0"/>
              <a:t>effects of age (in years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gender</a:t>
            </a:r>
          </a:p>
          <a:p>
            <a:pPr lvl="2"/>
            <a:r>
              <a:rPr lang="en-US" dirty="0" smtClean="0"/>
              <a:t>highest </a:t>
            </a:r>
            <a:r>
              <a:rPr lang="en-US" dirty="0"/>
              <a:t>achieved level of education (measured in three categories: ISCED 1-2; ISCED 3-4; ISCED 5-6</a:t>
            </a:r>
            <a:r>
              <a:rPr lang="en-US" dirty="0" smtClean="0"/>
              <a:t>)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labour</a:t>
            </a:r>
            <a:r>
              <a:rPr lang="en-US" dirty="0" smtClean="0"/>
              <a:t> </a:t>
            </a:r>
            <a:r>
              <a:rPr lang="en-US" dirty="0"/>
              <a:t>market status is included as dummy variables.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Household </a:t>
            </a:r>
            <a:r>
              <a:rPr lang="en-US" dirty="0"/>
              <a:t>characteristics </a:t>
            </a:r>
            <a:r>
              <a:rPr lang="en-US" dirty="0" smtClean="0"/>
              <a:t>living </a:t>
            </a:r>
            <a:r>
              <a:rPr lang="en-US" dirty="0"/>
              <a:t>with a partner (as a dummy) </a:t>
            </a:r>
            <a:endParaRPr lang="en-US" dirty="0" smtClean="0"/>
          </a:p>
          <a:p>
            <a:pPr lvl="2"/>
            <a:r>
              <a:rPr lang="en-US" dirty="0" smtClean="0"/>
              <a:t>expectations </a:t>
            </a:r>
            <a:r>
              <a:rPr lang="en-US" dirty="0"/>
              <a:t>about national economy and own income. </a:t>
            </a:r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Year </a:t>
            </a:r>
            <a:r>
              <a:rPr lang="en-US" dirty="0"/>
              <a:t>fixed effects are also </a:t>
            </a:r>
            <a:r>
              <a:rPr lang="en-US" dirty="0" smtClean="0"/>
              <a:t>included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3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Ranking </a:t>
            </a:r>
            <a:r>
              <a:rPr lang="en-US" dirty="0" smtClean="0"/>
              <a:t>of countries based on the </a:t>
            </a:r>
            <a:r>
              <a:rPr lang="en-US" dirty="0" err="1" smtClean="0"/>
              <a:t>IOp</a:t>
            </a:r>
            <a:r>
              <a:rPr lang="en-US" dirty="0" smtClean="0"/>
              <a:t> </a:t>
            </a:r>
            <a:r>
              <a:rPr lang="en-US" dirty="0"/>
              <a:t>generated by individual (micro) level </a:t>
            </a:r>
            <a:r>
              <a:rPr lang="en-US" dirty="0" smtClean="0"/>
              <a:t>data</a:t>
            </a:r>
          </a:p>
          <a:p>
            <a:pPr lvl="1"/>
            <a:r>
              <a:rPr lang="en-GB" dirty="0"/>
              <a:t>Albania (36.5%) </a:t>
            </a:r>
            <a:endParaRPr lang="en-GB" dirty="0" smtClean="0"/>
          </a:p>
          <a:p>
            <a:pPr lvl="1"/>
            <a:r>
              <a:rPr lang="en-GB" dirty="0"/>
              <a:t>Serbia (27.8%) </a:t>
            </a:r>
            <a:endParaRPr lang="en-GB" dirty="0" smtClean="0"/>
          </a:p>
          <a:p>
            <a:pPr lvl="1"/>
            <a:r>
              <a:rPr lang="en-US" dirty="0"/>
              <a:t>Kosovo (25.5</a:t>
            </a:r>
            <a:r>
              <a:rPr lang="en-US" dirty="0" smtClean="0"/>
              <a:t>%)</a:t>
            </a:r>
          </a:p>
          <a:p>
            <a:pPr lvl="1"/>
            <a:r>
              <a:rPr lang="en-US" dirty="0" smtClean="0"/>
              <a:t>North </a:t>
            </a:r>
            <a:r>
              <a:rPr lang="en-US" dirty="0"/>
              <a:t>Macedonia (24.5</a:t>
            </a:r>
            <a:r>
              <a:rPr lang="en-US" dirty="0" smtClean="0"/>
              <a:t>%)</a:t>
            </a:r>
          </a:p>
          <a:p>
            <a:pPr lvl="1"/>
            <a:r>
              <a:rPr lang="en-US" dirty="0" smtClean="0"/>
              <a:t>Montenegro </a:t>
            </a:r>
            <a:r>
              <a:rPr lang="en-US" dirty="0"/>
              <a:t>(21.6</a:t>
            </a:r>
            <a:r>
              <a:rPr lang="en-US" dirty="0" smtClean="0"/>
              <a:t>%)</a:t>
            </a:r>
          </a:p>
          <a:p>
            <a:pPr lvl="1"/>
            <a:r>
              <a:rPr lang="en-US" dirty="0" smtClean="0"/>
              <a:t>Bosnia </a:t>
            </a:r>
            <a:r>
              <a:rPr lang="en-US" dirty="0"/>
              <a:t>and Herzegovina (19.5%)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4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interesting to see is the fact that </a:t>
            </a:r>
            <a:endParaRPr lang="en-US" dirty="0" smtClean="0"/>
          </a:p>
          <a:p>
            <a:pPr lvl="1"/>
            <a:r>
              <a:rPr lang="en-US" dirty="0" smtClean="0"/>
              <a:t>being </a:t>
            </a:r>
            <a:r>
              <a:rPr lang="en-US" dirty="0"/>
              <a:t>born in a rural region of birth </a:t>
            </a:r>
            <a:endParaRPr lang="en-US" dirty="0" smtClean="0"/>
          </a:p>
          <a:p>
            <a:pPr lvl="1"/>
            <a:r>
              <a:rPr lang="en-US" dirty="0" smtClean="0"/>
              <a:t>and </a:t>
            </a:r>
            <a:r>
              <a:rPr lang="en-US" dirty="0"/>
              <a:t>self-perceiving your family origin from a lower socio-economic status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Are </a:t>
            </a:r>
            <a:r>
              <a:rPr lang="en-US" dirty="0"/>
              <a:t>the main determinants of </a:t>
            </a:r>
            <a:r>
              <a:rPr lang="en-US" dirty="0" err="1"/>
              <a:t>IOp</a:t>
            </a:r>
            <a:r>
              <a:rPr lang="en-US" dirty="0"/>
              <a:t> across the </a:t>
            </a:r>
            <a:r>
              <a:rPr lang="en-US" dirty="0" smtClean="0"/>
              <a:t>WB6.</a:t>
            </a:r>
          </a:p>
          <a:p>
            <a:endParaRPr lang="en-US" dirty="0"/>
          </a:p>
          <a:p>
            <a:r>
              <a:rPr lang="en-US" dirty="0" smtClean="0"/>
              <a:t>So </a:t>
            </a:r>
            <a:r>
              <a:rPr lang="en-US" dirty="0"/>
              <a:t>almost 1/5 to 1/3 of the variance in access to a bundle of primary/basic goods is explained by exogenous factors </a:t>
            </a:r>
            <a:r>
              <a:rPr lang="en-US" dirty="0" smtClean="0"/>
              <a:t>(and not effort) which </a:t>
            </a:r>
            <a:r>
              <a:rPr lang="en-US" dirty="0"/>
              <a:t>are not controlled by the individual.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IOp</a:t>
            </a:r>
            <a:r>
              <a:rPr lang="en-US" dirty="0"/>
              <a:t> reinforces the beliefs that successful outcomes in public sector career are not driven by hard work </a:t>
            </a:r>
            <a:r>
              <a:rPr lang="en-US" dirty="0" smtClean="0"/>
              <a:t>and </a:t>
            </a:r>
            <a:r>
              <a:rPr lang="en-US" dirty="0"/>
              <a:t>that it is more a matter of </a:t>
            </a:r>
            <a:r>
              <a:rPr lang="en-US" dirty="0" smtClean="0"/>
              <a:t>connections</a:t>
            </a:r>
          </a:p>
          <a:p>
            <a:endParaRPr lang="en-US" dirty="0"/>
          </a:p>
          <a:p>
            <a:r>
              <a:rPr lang="en-US" dirty="0"/>
              <a:t>The same rationale is applicable </a:t>
            </a:r>
            <a:r>
              <a:rPr lang="en-US" dirty="0" smtClean="0"/>
              <a:t>to beliefs </a:t>
            </a:r>
            <a:r>
              <a:rPr lang="en-US" dirty="0"/>
              <a:t>about </a:t>
            </a:r>
            <a:r>
              <a:rPr lang="en-US" dirty="0" smtClean="0"/>
              <a:t>unfair outcomes </a:t>
            </a:r>
            <a:r>
              <a:rPr lang="en-US" dirty="0"/>
              <a:t>in life in general </a:t>
            </a:r>
          </a:p>
          <a:p>
            <a:endParaRPr lang="en-US" dirty="0" smtClean="0"/>
          </a:p>
          <a:p>
            <a:r>
              <a:rPr lang="en-US" dirty="0" err="1"/>
              <a:t>IOp</a:t>
            </a:r>
            <a:r>
              <a:rPr lang="en-US" dirty="0"/>
              <a:t> contributes positively towards beliefs about the unfair distribution of outcomes in the sense of a successful life (which rely on connections, luck, and being born in wealthy family) and towards the most important factors of finding a job at present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05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you, questions?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D667-CC0B-4BE7-80F3-C681D20A01E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7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17602</TotalTime>
  <Words>1587</Words>
  <Application>Microsoft Office PowerPoint</Application>
  <PresentationFormat>On-screen Show (4:3)</PresentationFormat>
  <Paragraphs>226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Office Theme</vt:lpstr>
      <vt:lpstr>Inequality of opportunities and beliefs about economic outcomes in the Western Balkans</vt:lpstr>
      <vt:lpstr>Inequality of Opportunity (IOp)</vt:lpstr>
      <vt:lpstr>Inequality of Opportunity (IOp)</vt:lpstr>
      <vt:lpstr>Western Balkans context</vt:lpstr>
      <vt:lpstr>Government effectiveness</vt:lpstr>
      <vt:lpstr>Regulatory quality</vt:lpstr>
      <vt:lpstr>Rule of law</vt:lpstr>
      <vt:lpstr>Control of corruption</vt:lpstr>
      <vt:lpstr>Hypotheses</vt:lpstr>
      <vt:lpstr>Hypotheses</vt:lpstr>
      <vt:lpstr>Data</vt:lpstr>
      <vt:lpstr>Modelling strategy </vt:lpstr>
      <vt:lpstr>Inequality of Opportunity (IOp)</vt:lpstr>
      <vt:lpstr>Measure of IOp</vt:lpstr>
      <vt:lpstr>Measures of unfair  outcomes in life </vt:lpstr>
      <vt:lpstr>Measures of unfair  outcomes in the labour market </vt:lpstr>
      <vt:lpstr>Control variables</vt:lpstr>
      <vt:lpstr>Findings</vt:lpstr>
      <vt:lpstr>Findings</vt:lpstr>
      <vt:lpstr>Findings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Elvisa Drishti</dc:creator>
  <cp:lastModifiedBy>Elvisa Drishti</cp:lastModifiedBy>
  <cp:revision>687</cp:revision>
  <dcterms:created xsi:type="dcterms:W3CDTF">2020-11-27T17:35:16Z</dcterms:created>
  <dcterms:modified xsi:type="dcterms:W3CDTF">2022-09-16T13:06:25Z</dcterms:modified>
</cp:coreProperties>
</file>