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ouisa Rutherford" initials="LR" lastIdx="1" clrIdx="0">
    <p:extLst>
      <p:ext uri="{19B8F6BF-5375-455C-9EA6-DF929625EA0E}">
        <p15:presenceInfo xmlns:p15="http://schemas.microsoft.com/office/powerpoint/2012/main" userId="S::louisa.rutherford@crystallise.com::ecbb1e32-272b-4e7c-87a5-accf39c8a96e" providerId="AD"/>
      </p:ext>
    </p:extLst>
  </p:cmAuthor>
  <p:cmAuthor id="2" name="Chris Martin" initials="CM" lastIdx="14" clrIdx="1">
    <p:extLst>
      <p:ext uri="{19B8F6BF-5375-455C-9EA6-DF929625EA0E}">
        <p15:presenceInfo xmlns:p15="http://schemas.microsoft.com/office/powerpoint/2012/main" userId="S::chris.martin@crystallise.com::6399fb30-6bb8-4d8c-b7c7-5301d14879f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156FC9-C71A-FB49-B5D6-09A272451595}" v="114" dt="2021-01-14T18:01:18.242"/>
    <p1510:client id="{553884D1-C73A-E63D-0363-5D33344B5325}" v="48" dt="2021-01-13T11:35:06.388"/>
    <p1510:client id="{5D2E6FF9-B2AF-4EDC-9AE0-8F1D7F1817E6}" v="40" dt="2021-01-11T10:10:00.124"/>
    <p1510:client id="{A47A96D5-3F03-17B5-AEDE-FC3956C2CF44}" v="1651" dt="2021-01-14T15:59:02.377"/>
    <p1510:client id="{D1772849-A355-71D9-8871-BC82D824A52F}" v="954" dt="2021-01-18T11:20:35.7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uisa Rutherford" userId="S::louisa.rutherford@crystallise.com::ecbb1e32-272b-4e7c-87a5-accf39c8a96e" providerId="AD" clId="Web-{D1772849-A355-71D9-8871-BC82D824A52F}"/>
    <pc:docChg chg="modSld">
      <pc:chgData name="Louisa Rutherford" userId="S::louisa.rutherford@crystallise.com::ecbb1e32-272b-4e7c-87a5-accf39c8a96e" providerId="AD" clId="Web-{D1772849-A355-71D9-8871-BC82D824A52F}" dt="2021-01-18T11:16:57.280" v="916"/>
      <pc:docMkLst>
        <pc:docMk/>
      </pc:docMkLst>
      <pc:sldChg chg="modSp delCm">
        <pc:chgData name="Louisa Rutherford" userId="S::louisa.rutherford@crystallise.com::ecbb1e32-272b-4e7c-87a5-accf39c8a96e" providerId="AD" clId="Web-{D1772849-A355-71D9-8871-BC82D824A52F}" dt="2021-01-18T11:16:57.280" v="916"/>
        <pc:sldMkLst>
          <pc:docMk/>
          <pc:sldMk cId="109857222" sldId="256"/>
        </pc:sldMkLst>
        <pc:graphicFrameChg chg="mod modGraphic">
          <ac:chgData name="Louisa Rutherford" userId="S::louisa.rutherford@crystallise.com::ecbb1e32-272b-4e7c-87a5-accf39c8a96e" providerId="AD" clId="Web-{D1772849-A355-71D9-8871-BC82D824A52F}" dt="2021-01-18T11:16:57.280" v="916"/>
          <ac:graphicFrameMkLst>
            <pc:docMk/>
            <pc:sldMk cId="109857222" sldId="256"/>
            <ac:graphicFrameMk id="5" creationId="{522174C8-F92E-4059-A4FD-D143DBC8705E}"/>
          </ac:graphicFrameMkLst>
        </pc:graphicFrameChg>
      </pc:sldChg>
    </pc:docChg>
  </pc:docChgLst>
  <pc:docChgLst>
    <pc:chgData name="Louisa Rutherford" userId="S::louisa.rutherford@crystallise.com::ecbb1e32-272b-4e7c-87a5-accf39c8a96e" providerId="AD" clId="Web-{553884D1-C73A-E63D-0363-5D33344B5325}"/>
    <pc:docChg chg="modSld">
      <pc:chgData name="Louisa Rutherford" userId="S::louisa.rutherford@crystallise.com::ecbb1e32-272b-4e7c-87a5-accf39c8a96e" providerId="AD" clId="Web-{553884D1-C73A-E63D-0363-5D33344B5325}" dt="2021-01-13T11:35:06.388" v="45"/>
      <pc:docMkLst>
        <pc:docMk/>
      </pc:docMkLst>
      <pc:sldChg chg="modSp">
        <pc:chgData name="Louisa Rutherford" userId="S::louisa.rutherford@crystallise.com::ecbb1e32-272b-4e7c-87a5-accf39c8a96e" providerId="AD" clId="Web-{553884D1-C73A-E63D-0363-5D33344B5325}" dt="2021-01-13T11:35:06.388" v="45"/>
        <pc:sldMkLst>
          <pc:docMk/>
          <pc:sldMk cId="109857222" sldId="256"/>
        </pc:sldMkLst>
        <pc:graphicFrameChg chg="mod modGraphic">
          <ac:chgData name="Louisa Rutherford" userId="S::louisa.rutherford@crystallise.com::ecbb1e32-272b-4e7c-87a5-accf39c8a96e" providerId="AD" clId="Web-{553884D1-C73A-E63D-0363-5D33344B5325}" dt="2021-01-13T11:35:06.388" v="45"/>
          <ac:graphicFrameMkLst>
            <pc:docMk/>
            <pc:sldMk cId="109857222" sldId="256"/>
            <ac:graphicFrameMk id="5" creationId="{522174C8-F92E-4059-A4FD-D143DBC8705E}"/>
          </ac:graphicFrameMkLst>
        </pc:graphicFrameChg>
      </pc:sldChg>
    </pc:docChg>
  </pc:docChgLst>
  <pc:docChgLst>
    <pc:chgData name="Chris Martin" userId="S::chris.martin@crystallise.com::6399fb30-6bb8-4d8c-b7c7-5301d14879f1" providerId="AD" clId="Web-{38156FC9-C71A-FB49-B5D6-09A272451595}"/>
    <pc:docChg chg="modSld">
      <pc:chgData name="Chris Martin" userId="S::chris.martin@crystallise.com::6399fb30-6bb8-4d8c-b7c7-5301d14879f1" providerId="AD" clId="Web-{38156FC9-C71A-FB49-B5D6-09A272451595}" dt="2021-01-14T18:01:15.446" v="104"/>
      <pc:docMkLst>
        <pc:docMk/>
      </pc:docMkLst>
      <pc:sldChg chg="modSp addCm delCm modCm">
        <pc:chgData name="Chris Martin" userId="S::chris.martin@crystallise.com::6399fb30-6bb8-4d8c-b7c7-5301d14879f1" providerId="AD" clId="Web-{38156FC9-C71A-FB49-B5D6-09A272451595}" dt="2021-01-14T18:01:15.446" v="104"/>
        <pc:sldMkLst>
          <pc:docMk/>
          <pc:sldMk cId="109857222" sldId="256"/>
        </pc:sldMkLst>
        <pc:graphicFrameChg chg="mod modGraphic">
          <ac:chgData name="Chris Martin" userId="S::chris.martin@crystallise.com::6399fb30-6bb8-4d8c-b7c7-5301d14879f1" providerId="AD" clId="Web-{38156FC9-C71A-FB49-B5D6-09A272451595}" dt="2021-01-14T18:01:15.446" v="104"/>
          <ac:graphicFrameMkLst>
            <pc:docMk/>
            <pc:sldMk cId="109857222" sldId="256"/>
            <ac:graphicFrameMk id="5" creationId="{522174C8-F92E-4059-A4FD-D143DBC8705E}"/>
          </ac:graphicFrameMkLst>
        </pc:graphicFrameChg>
      </pc:sldChg>
    </pc:docChg>
  </pc:docChgLst>
  <pc:docChgLst>
    <pc:chgData name="Louisa Rutherford" userId="S::louisa.rutherford@crystallise.com::ecbb1e32-272b-4e7c-87a5-accf39c8a96e" providerId="AD" clId="Web-{A47A96D5-3F03-17B5-AEDE-FC3956C2CF44}"/>
    <pc:docChg chg="modSld">
      <pc:chgData name="Louisa Rutherford" userId="S::louisa.rutherford@crystallise.com::ecbb1e32-272b-4e7c-87a5-accf39c8a96e" providerId="AD" clId="Web-{A47A96D5-3F03-17B5-AEDE-FC3956C2CF44}" dt="2021-01-14T15:59:02.377" v="1626"/>
      <pc:docMkLst>
        <pc:docMk/>
      </pc:docMkLst>
      <pc:sldChg chg="modSp addCm delCm">
        <pc:chgData name="Louisa Rutherford" userId="S::louisa.rutherford@crystallise.com::ecbb1e32-272b-4e7c-87a5-accf39c8a96e" providerId="AD" clId="Web-{A47A96D5-3F03-17B5-AEDE-FC3956C2CF44}" dt="2021-01-14T15:59:02.377" v="1626"/>
        <pc:sldMkLst>
          <pc:docMk/>
          <pc:sldMk cId="109857222" sldId="256"/>
        </pc:sldMkLst>
        <pc:graphicFrameChg chg="mod modGraphic">
          <ac:chgData name="Louisa Rutherford" userId="S::louisa.rutherford@crystallise.com::ecbb1e32-272b-4e7c-87a5-accf39c8a96e" providerId="AD" clId="Web-{A47A96D5-3F03-17B5-AEDE-FC3956C2CF44}" dt="2021-01-14T15:59:02.377" v="1626"/>
          <ac:graphicFrameMkLst>
            <pc:docMk/>
            <pc:sldMk cId="109857222" sldId="256"/>
            <ac:graphicFrameMk id="5" creationId="{522174C8-F92E-4059-A4FD-D143DBC8705E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22174C8-F92E-4059-A4FD-D143DBC870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8884502"/>
              </p:ext>
            </p:extLst>
          </p:nvPr>
        </p:nvGraphicFramePr>
        <p:xfrm>
          <a:off x="1652587" y="472440"/>
          <a:ext cx="8886825" cy="54899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6325">
                  <a:extLst>
                    <a:ext uri="{9D8B030D-6E8A-4147-A177-3AD203B41FA5}">
                      <a16:colId xmlns:a16="http://schemas.microsoft.com/office/drawing/2014/main" val="1423329943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94761292"/>
                    </a:ext>
                  </a:extLst>
                </a:gridCol>
                <a:gridCol w="2333625">
                  <a:extLst>
                    <a:ext uri="{9D8B030D-6E8A-4147-A177-3AD203B41FA5}">
                      <a16:colId xmlns:a16="http://schemas.microsoft.com/office/drawing/2014/main" val="1355156555"/>
                    </a:ext>
                  </a:extLst>
                </a:gridCol>
                <a:gridCol w="2962275">
                  <a:extLst>
                    <a:ext uri="{9D8B030D-6E8A-4147-A177-3AD203B41FA5}">
                      <a16:colId xmlns:a16="http://schemas.microsoft.com/office/drawing/2014/main" val="372171873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rtl="0" fontAlgn="base"/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Assumption within capacity </a:t>
                      </a:r>
                      <a:endParaRPr lang="en-US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Assumption with no ICU beds </a:t>
                      </a:r>
                      <a:endParaRPr lang="en-US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Assumption with no ICU or ward beds </a:t>
                      </a:r>
                      <a:endParaRPr lang="en-US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7268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 fontAlgn="base"/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</a:rPr>
                        <a:t>General ward care </a:t>
                      </a:r>
                      <a:endParaRPr lang="en-US" b="1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GB" sz="900" dirty="0">
                          <a:solidFill>
                            <a:schemeClr val="tx1"/>
                          </a:solidFill>
                          <a:effectLst/>
                        </a:rPr>
                        <a:t>(1%) Very low mortality as these patients are un-escalated and so will only occur with non-respiratory failure deaths or sudden deaths. </a:t>
                      </a:r>
                      <a:endParaRPr lang="en-GB" sz="900">
                        <a:solidFill>
                          <a:schemeClr val="tx1"/>
                        </a:solidFill>
                        <a:effectLst/>
                        <a:highlight>
                          <a:srgbClr val="00FF00"/>
                        </a:highlight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9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(1%) Very low mortality as these patients are un-escalated and so will only occur with non-respiratory failure deaths or sudden deaths. </a:t>
                      </a:r>
                      <a:endParaRPr lang="en-GB" sz="900" b="0" i="0" u="none" strike="noStrike" noProof="0" dirty="0">
                        <a:solidFill>
                          <a:schemeClr val="tx1"/>
                        </a:solidFill>
                        <a:effectLst/>
                        <a:highlight>
                          <a:srgbClr val="00FF00"/>
                        </a:highlight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 (3%) The risk remains low but will be greater than the mortality rate ward-based care. 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00827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 fontAlgn="base"/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</a:rPr>
                        <a:t>Ward care O</a:t>
                      </a:r>
                      <a:r>
                        <a:rPr lang="en-US" sz="800" b="1" baseline="-250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</a:rPr>
                        <a:t>&gt;35%  </a:t>
                      </a:r>
                      <a:endParaRPr lang="en-US" b="1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GB" sz="900" dirty="0">
                          <a:solidFill>
                            <a:schemeClr val="tx1"/>
                          </a:solidFill>
                          <a:effectLst/>
                        </a:rPr>
                        <a:t>(1%) This is a group of people who would be escalated to ICU if they deteriorated, so will only include sudden deaths. </a:t>
                      </a:r>
                      <a:endParaRPr lang="en-GB" sz="900">
                        <a:solidFill>
                          <a:schemeClr val="tx1"/>
                        </a:solidFill>
                        <a:effectLst/>
                        <a:highlight>
                          <a:srgbClr val="00FF00"/>
                        </a:highlight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(1%) Those who deteriorate may get CPAP on the ward, so the CPAP mortality rate from NIV/CPAP on ICU has been used.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(50%) Assume substantial mortality as use of  O</a:t>
                      </a:r>
                      <a:r>
                        <a:rPr lang="en-US" sz="900" baseline="-250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 &gt;35% indicates severe disease and risk to life. Assume that there will be no O</a:t>
                      </a:r>
                      <a:r>
                        <a:rPr lang="en-US" sz="900" baseline="-250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 outside of hospital. Set at 50% after discussion with ICU consultant. 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30812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 fontAlgn="base"/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</a:rPr>
                        <a:t>Ward care O</a:t>
                      </a:r>
                      <a:r>
                        <a:rPr lang="en-US" sz="800" b="1" baseline="-250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</a:rPr>
                        <a:t>&gt;35% (Ceiling) </a:t>
                      </a:r>
                      <a:endParaRPr lang="en-US" b="1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(40%) Assumption that this cohort will be frail with a CFS of 6-9. Mortality is about 40% at 28 days.(11)  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(40%)</a:t>
                      </a:r>
                      <a:r>
                        <a:rPr lang="en-US" sz="9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Assumption that this cohort will be frail with a CFS of 6-9. Mortality is about 40% at 28 days.(11)  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Assume unaffected by ICU absence. 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highlight>
                          <a:srgbClr val="00FF00"/>
                        </a:highlight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(95%) This is a group of frail people who will have no medical support despite needing unusually high O</a:t>
                      </a:r>
                      <a:r>
                        <a:rPr lang="en-US" sz="900" baseline="-250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 flows to remain stable. Assume there will be no O</a:t>
                      </a:r>
                      <a:r>
                        <a:rPr lang="en-US" sz="900" baseline="-250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 outside of hospital.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highlight>
                          <a:srgbClr val="00FF00"/>
                        </a:highlight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58334"/>
                  </a:ext>
                </a:extLst>
              </a:tr>
              <a:tr h="692002">
                <a:tc>
                  <a:txBody>
                    <a:bodyPr/>
                    <a:lstStyle/>
                    <a:p>
                      <a:pPr rtl="0" fontAlgn="base"/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</a:rPr>
                        <a:t> Supportive/HFO on ICU </a:t>
                      </a:r>
                      <a:endParaRPr lang="en-US" b="1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(1%) Assume the same as for NIV/CPAP on ICU.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(2%) Assume the same as for NIV/ CPAP on ICU.</a:t>
                      </a:r>
                      <a:endParaRPr lang="en-US" sz="900" b="0" i="0" u="none" strike="noStrike" noProof="0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(75%) With an assumption that no O</a:t>
                      </a:r>
                      <a:r>
                        <a:rPr lang="en-US" sz="900" baseline="-250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 available outside hospital, mortality in this group is likely to be high without it</a:t>
                      </a:r>
                      <a:r>
                        <a:rPr lang="en-US" sz="900" strike="noStrike" dirty="0">
                          <a:solidFill>
                            <a:schemeClr val="tx1"/>
                          </a:solidFill>
                          <a:effectLst/>
                        </a:rPr>
                        <a:t>. Identified at having a risk to life by their need for admission to ICU.  </a:t>
                      </a:r>
                    </a:p>
                    <a:p>
                      <a:pPr lvl="0">
                        <a:buNone/>
                      </a:pPr>
                      <a:endParaRPr lang="en-US" sz="900" strike="sngStrike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58418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 fontAlgn="base"/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</a:rPr>
                        <a:t>NIV/CPAP on ICU</a:t>
                      </a:r>
                      <a:endParaRPr lang="en-US" b="1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(1%) There were 31 patients who received NIV only on ICU, none of whom died suggesting the mortality rate is below 3-4%. Deaths are only likely to occur if from non-respiratory causes such as sepsis or non-respiratory organ failure, otherwise they would have been escalated to IMV/ECMO.(10) 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(2%) Assume that CPAP therapy can continue on the ward, but mortality rate is double the 'within capacity' mortality rate because of reduction in supportive care.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highlight>
                          <a:srgbClr val="00FF00"/>
                        </a:highlight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GB" sz="900" dirty="0">
                          <a:solidFill>
                            <a:schemeClr val="tx1"/>
                          </a:solidFill>
                          <a:effectLst/>
                        </a:rPr>
                        <a:t>(95%) Assume the vast majority would die without CPAP, otherwise they would have remained on high flow oxygen. Also assume that there will be no O</a:t>
                      </a:r>
                      <a:r>
                        <a:rPr lang="en-GB" sz="900" baseline="-250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en-GB" sz="900" dirty="0">
                          <a:solidFill>
                            <a:schemeClr val="tx1"/>
                          </a:solidFill>
                          <a:effectLst/>
                        </a:rPr>
                        <a:t> outside hospital. </a:t>
                      </a:r>
                    </a:p>
                    <a:p>
                      <a:pPr rtl="0" fontAlgn="base"/>
                      <a:endParaRPr lang="en-GB" sz="9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85324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 fontAlgn="base"/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</a:rPr>
                        <a:t>NIV/CPAP on ICU (Ceiling) </a:t>
                      </a:r>
                      <a:endParaRPr lang="en-US" b="1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(83%) 20 out of 24 patients who received NIV died. These patients were frail with a mean CFS of 6 and would not have been considered for escalation of care. (10) 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highlight>
                          <a:srgbClr val="00FF00"/>
                        </a:highlight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(90%) Assume that CPAP therapy can continue on the ward, but mortality rate increases due to a reduction in supportive care. 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(100%) Assumption that in the absence of any hospital bed, there would be no NIV and no chance of survival. 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4519966"/>
                  </a:ext>
                </a:extLst>
              </a:tr>
              <a:tr h="994144">
                <a:tc>
                  <a:txBody>
                    <a:bodyPr/>
                    <a:lstStyle/>
                    <a:p>
                      <a:pPr rtl="0" fontAlgn="base"/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</a:rPr>
                        <a:t>IMV+/-ECMO on ICU</a:t>
                      </a:r>
                      <a:endParaRPr lang="en-US" b="1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(40%) Since 1st September 2020 m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ortality rate in those ventilated within 24hrs after admission is 40%.  Assumption that the mortality rate is similar for those mechanically ventilated after 24hrs.(12) 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(100%) It is a reasonably safe assumption that the mortality rate would be close to 100% as IMV/ECMO are dangerous but potentially lifesaving procedures; only carried out if considered life-saving in this circumstance. 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(100%) </a:t>
                      </a:r>
                      <a:r>
                        <a:rPr lang="en-US" sz="9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It is a reasonably safe assumption that the mortality rate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 would be close to 100% as IMV/ECMO are dangerous but potentially lifesaving procedures; only carried out if considered life-saving in this circumstance. </a:t>
                      </a:r>
                      <a:endParaRPr lang="en-US" dirty="0"/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25770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BC97B4D148DD498148AC1AB6073841" ma:contentTypeVersion="10" ma:contentTypeDescription="Create a new document." ma:contentTypeScope="" ma:versionID="4eda0878a4d74fd346368f9d8819c252">
  <xsd:schema xmlns:xsd="http://www.w3.org/2001/XMLSchema" xmlns:xs="http://www.w3.org/2001/XMLSchema" xmlns:p="http://schemas.microsoft.com/office/2006/metadata/properties" xmlns:ns2="85042908-7dfe-47ce-ac4a-9bfc4742d0d2" xmlns:ns3="4db25f6b-db91-455a-80f9-f66d3baa52d0" targetNamespace="http://schemas.microsoft.com/office/2006/metadata/properties" ma:root="true" ma:fieldsID="348670cfdcfc9ad9c1d541cdd7b0a9fe" ns2:_="" ns3:_="">
    <xsd:import namespace="85042908-7dfe-47ce-ac4a-9bfc4742d0d2"/>
    <xsd:import namespace="4db25f6b-db91-455a-80f9-f66d3baa52d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042908-7dfe-47ce-ac4a-9bfc4742d0d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b25f6b-db91-455a-80f9-f66d3baa52d0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4db25f6b-db91-455a-80f9-f66d3baa52d0">
      <UserInfo>
        <DisplayName>Chris Martin</DisplayName>
        <AccountId>10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81A9545E-3EEE-4AD1-A075-474D30D814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2172E05-4974-4B14-982C-A12784371A4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5042908-7dfe-47ce-ac4a-9bfc4742d0d2"/>
    <ds:schemaRef ds:uri="4db25f6b-db91-455a-80f9-f66d3baa52d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B44018D-7500-40E4-8A4B-71C18A8AFE84}">
  <ds:schemaRefs>
    <ds:schemaRef ds:uri="http://schemas.microsoft.com/office/2006/metadata/properties"/>
    <ds:schemaRef ds:uri="http://schemas.microsoft.com/office/infopath/2007/PartnerControls"/>
    <ds:schemaRef ds:uri="4db25f6b-db91-455a-80f9-f66d3baa52d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702</Words>
  <Application>Microsoft Office PowerPoint</Application>
  <PresentationFormat>Widescreen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Chris Martin</cp:lastModifiedBy>
  <cp:revision>345</cp:revision>
  <dcterms:created xsi:type="dcterms:W3CDTF">2021-01-11T10:06:15Z</dcterms:created>
  <dcterms:modified xsi:type="dcterms:W3CDTF">2021-01-19T10:43:45Z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0x010100C1BC97B4D148DD498148AC1AB6073841</vt:lpwstr>
  </property>
</Properties>
</file>