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  <p:sldId id="260" r:id="rId9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18" autoAdjust="0"/>
    <p:restoredTop sz="86594" autoAdjust="0"/>
  </p:normalViewPr>
  <p:slideViewPr>
    <p:cSldViewPr>
      <p:cViewPr>
        <p:scale>
          <a:sx n="77" d="100"/>
          <a:sy n="77" d="100"/>
        </p:scale>
        <p:origin x="-3558" y="-3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C450-D8E4-4D7F-A009-A23A838CAA43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B41DD-432F-4E29-89E1-2350149534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5113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B41DD-432F-4E29-89E1-23501495342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30858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22626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1640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3545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157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8020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4840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5781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77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350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295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8271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B6AD3-53E4-4F17-B3E2-8865B6F3991B}" type="datetimeFigureOut">
              <a:rPr lang="ko-KR" altLang="en-US" smtClean="0"/>
              <a:pPr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22A-7CE0-4D45-9B76-1A366B6788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0311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51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2016 MDR sequence (nucleotide 103~4356) 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81000" y="685800"/>
            <a:ext cx="6096000" cy="1073150"/>
            <a:chOff x="381000" y="685800"/>
            <a:chExt cx="6096000" cy="1073150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333" b="50371"/>
            <a:stretch/>
          </p:blipFill>
          <p:spPr bwMode="auto">
            <a:xfrm>
              <a:off x="381000" y="685800"/>
              <a:ext cx="6096000" cy="1073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0206" y="790575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6" name="그룹 25"/>
          <p:cNvGrpSpPr/>
          <p:nvPr/>
        </p:nvGrpSpPr>
        <p:grpSpPr>
          <a:xfrm>
            <a:off x="381000" y="1848400"/>
            <a:ext cx="6096000" cy="1066800"/>
            <a:chOff x="381000" y="1848400"/>
            <a:chExt cx="6096000" cy="1066800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19" b="50369"/>
            <a:stretch/>
          </p:blipFill>
          <p:spPr bwMode="auto">
            <a:xfrm>
              <a:off x="381000" y="1848400"/>
              <a:ext cx="6096000" cy="1066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913" y="1947679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5" name="그룹 24"/>
          <p:cNvGrpSpPr/>
          <p:nvPr/>
        </p:nvGrpSpPr>
        <p:grpSpPr>
          <a:xfrm>
            <a:off x="381000" y="3004650"/>
            <a:ext cx="6096000" cy="1074420"/>
            <a:chOff x="381000" y="3004650"/>
            <a:chExt cx="6096000" cy="1074420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222" b="50444"/>
            <a:stretch/>
          </p:blipFill>
          <p:spPr bwMode="auto">
            <a:xfrm>
              <a:off x="381000" y="3004650"/>
              <a:ext cx="6096000" cy="10744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1294" y="311688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4" name="그룹 23"/>
          <p:cNvGrpSpPr/>
          <p:nvPr/>
        </p:nvGrpSpPr>
        <p:grpSpPr>
          <a:xfrm>
            <a:off x="381000" y="4168520"/>
            <a:ext cx="6096000" cy="1074058"/>
            <a:chOff x="381000" y="4168520"/>
            <a:chExt cx="6096000" cy="1074058"/>
          </a:xfrm>
        </p:grpSpPr>
        <p:pic>
          <p:nvPicPr>
            <p:cNvPr id="1038" name="Picture 1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307" b="50370"/>
            <a:stretch/>
          </p:blipFill>
          <p:spPr bwMode="auto">
            <a:xfrm>
              <a:off x="381000" y="4168520"/>
              <a:ext cx="6096000" cy="10740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913" y="4279105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3" name="그룹 22"/>
          <p:cNvGrpSpPr/>
          <p:nvPr/>
        </p:nvGrpSpPr>
        <p:grpSpPr>
          <a:xfrm>
            <a:off x="381000" y="5332028"/>
            <a:ext cx="6096000" cy="1054100"/>
            <a:chOff x="381000" y="5332028"/>
            <a:chExt cx="6096000" cy="1054100"/>
          </a:xfrm>
        </p:grpSpPr>
        <p:pic>
          <p:nvPicPr>
            <p:cNvPr id="1039" name="Picture 1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11" b="50649"/>
            <a:stretch/>
          </p:blipFill>
          <p:spPr bwMode="auto">
            <a:xfrm>
              <a:off x="381000" y="5332028"/>
              <a:ext cx="6096000" cy="10541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921" y="542925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2" name="그룹 21"/>
          <p:cNvGrpSpPr/>
          <p:nvPr/>
        </p:nvGrpSpPr>
        <p:grpSpPr>
          <a:xfrm>
            <a:off x="381000" y="6475578"/>
            <a:ext cx="6096000" cy="1054972"/>
            <a:chOff x="381000" y="6475578"/>
            <a:chExt cx="6096000" cy="1054972"/>
          </a:xfrm>
        </p:grpSpPr>
        <p:pic>
          <p:nvPicPr>
            <p:cNvPr id="1040" name="Picture 1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447" b="50787"/>
            <a:stretch/>
          </p:blipFill>
          <p:spPr bwMode="auto">
            <a:xfrm>
              <a:off x="381000" y="6475578"/>
              <a:ext cx="6096000" cy="10549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921" y="657702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1" name="그룹 20"/>
          <p:cNvGrpSpPr/>
          <p:nvPr/>
        </p:nvGrpSpPr>
        <p:grpSpPr>
          <a:xfrm>
            <a:off x="381000" y="7620000"/>
            <a:ext cx="6096000" cy="1061310"/>
            <a:chOff x="381000" y="7620000"/>
            <a:chExt cx="6096000" cy="1061310"/>
          </a:xfrm>
        </p:grpSpPr>
        <p:pic>
          <p:nvPicPr>
            <p:cNvPr id="1041" name="Picture 17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67" b="50382"/>
            <a:stretch/>
          </p:blipFill>
          <p:spPr bwMode="auto">
            <a:xfrm>
              <a:off x="381000" y="7620000"/>
              <a:ext cx="6096000" cy="10613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719" y="7712890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직사각형 16"/>
          <p:cNvSpPr/>
          <p:nvPr/>
        </p:nvSpPr>
        <p:spPr>
          <a:xfrm>
            <a:off x="4152898" y="681038"/>
            <a:ext cx="88108" cy="108108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571883" y="472890"/>
            <a:ext cx="14318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44K (AA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G</a:t>
            </a:r>
            <a:r>
              <a:rPr lang="en-US" altLang="ko-KR" sz="1000" dirty="0" smtClean="0">
                <a:latin typeface="Times New Roman"/>
                <a:cs typeface="Times New Roman"/>
              </a:rPr>
              <a:t> -132-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 AA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A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)</a:t>
            </a:r>
            <a:endParaRPr lang="en-US" altLang="ko-KR" sz="1000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753116" y="7613650"/>
            <a:ext cx="88108" cy="107317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286388" y="8682066"/>
            <a:ext cx="15023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493L (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T</a:t>
            </a:r>
            <a:r>
              <a:rPr lang="en-US" altLang="ko-KR" sz="1000" dirty="0" smtClean="0">
                <a:latin typeface="Times New Roman"/>
                <a:cs typeface="Times New Roman"/>
              </a:rPr>
              <a:t>TA -1477-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 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C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TA)</a:t>
            </a:r>
            <a:endParaRPr lang="en-US" altLang="ko-KR" sz="1000" dirty="0">
              <a:latin typeface="Times New Roman"/>
              <a:ea typeface="FangSong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24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381000" y="609600"/>
            <a:ext cx="6096000" cy="1066796"/>
            <a:chOff x="381000" y="685800"/>
            <a:chExt cx="6096000" cy="1066796"/>
          </a:xfrm>
        </p:grpSpPr>
        <p:pic>
          <p:nvPicPr>
            <p:cNvPr id="2059" name="Picture 1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34" b="50355"/>
            <a:stretch/>
          </p:blipFill>
          <p:spPr bwMode="auto">
            <a:xfrm>
              <a:off x="381000" y="685800"/>
              <a:ext cx="6096000" cy="10667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89730" y="785813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0" name="그룹 29"/>
          <p:cNvGrpSpPr/>
          <p:nvPr/>
        </p:nvGrpSpPr>
        <p:grpSpPr>
          <a:xfrm>
            <a:off x="381000" y="1771209"/>
            <a:ext cx="6096000" cy="1056646"/>
            <a:chOff x="381000" y="1847409"/>
            <a:chExt cx="6096000" cy="1056646"/>
          </a:xfrm>
        </p:grpSpPr>
        <p:pic>
          <p:nvPicPr>
            <p:cNvPr id="2060" name="Picture 1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77" b="50508"/>
            <a:stretch/>
          </p:blipFill>
          <p:spPr bwMode="auto">
            <a:xfrm>
              <a:off x="381000" y="1847409"/>
              <a:ext cx="6096000" cy="1056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91294" y="1945298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1" name="그룹 30"/>
          <p:cNvGrpSpPr/>
          <p:nvPr/>
        </p:nvGrpSpPr>
        <p:grpSpPr>
          <a:xfrm>
            <a:off x="381000" y="3017918"/>
            <a:ext cx="6096000" cy="1062441"/>
            <a:chOff x="381000" y="3094118"/>
            <a:chExt cx="6096000" cy="1062441"/>
          </a:xfrm>
        </p:grpSpPr>
        <p:pic>
          <p:nvPicPr>
            <p:cNvPr id="2061" name="Picture 1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77" b="50339"/>
            <a:stretch/>
          </p:blipFill>
          <p:spPr bwMode="auto">
            <a:xfrm>
              <a:off x="381000" y="3094118"/>
              <a:ext cx="6096000" cy="10624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88913" y="3191497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2" name="그룹 31"/>
          <p:cNvGrpSpPr/>
          <p:nvPr/>
        </p:nvGrpSpPr>
        <p:grpSpPr>
          <a:xfrm>
            <a:off x="381000" y="4175172"/>
            <a:ext cx="6096000" cy="1068271"/>
            <a:chOff x="381000" y="4251372"/>
            <a:chExt cx="6096000" cy="1068271"/>
          </a:xfrm>
        </p:grpSpPr>
        <p:pic>
          <p:nvPicPr>
            <p:cNvPr id="2062" name="Picture 1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08" b="50338"/>
            <a:stretch/>
          </p:blipFill>
          <p:spPr bwMode="auto">
            <a:xfrm>
              <a:off x="381000" y="4251372"/>
              <a:ext cx="6096000" cy="1068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88913" y="435133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3" name="그룹 32"/>
          <p:cNvGrpSpPr/>
          <p:nvPr/>
        </p:nvGrpSpPr>
        <p:grpSpPr>
          <a:xfrm>
            <a:off x="381000" y="5433506"/>
            <a:ext cx="6096000" cy="1059287"/>
            <a:chOff x="381000" y="5414456"/>
            <a:chExt cx="6096000" cy="1059287"/>
          </a:xfrm>
        </p:grpSpPr>
        <p:pic>
          <p:nvPicPr>
            <p:cNvPr id="2063" name="Picture 15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07" b="50601"/>
            <a:stretch/>
          </p:blipFill>
          <p:spPr bwMode="auto">
            <a:xfrm>
              <a:off x="381000" y="5414456"/>
              <a:ext cx="6096000" cy="10592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88921" y="551180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4" name="그룹 33"/>
          <p:cNvGrpSpPr/>
          <p:nvPr/>
        </p:nvGrpSpPr>
        <p:grpSpPr>
          <a:xfrm>
            <a:off x="381000" y="6695556"/>
            <a:ext cx="6096000" cy="1049377"/>
            <a:chOff x="381000" y="6568556"/>
            <a:chExt cx="6096000" cy="1049377"/>
          </a:xfrm>
        </p:grpSpPr>
        <p:pic>
          <p:nvPicPr>
            <p:cNvPr id="2064" name="Picture 16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08" b="50889"/>
            <a:stretch/>
          </p:blipFill>
          <p:spPr bwMode="auto">
            <a:xfrm>
              <a:off x="381000" y="6568556"/>
              <a:ext cx="6096000" cy="104937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388921" y="6669101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5" name="그룹 34"/>
          <p:cNvGrpSpPr/>
          <p:nvPr/>
        </p:nvGrpSpPr>
        <p:grpSpPr>
          <a:xfrm>
            <a:off x="390525" y="7936601"/>
            <a:ext cx="6086475" cy="1063813"/>
            <a:chOff x="390525" y="7712747"/>
            <a:chExt cx="6086475" cy="1063813"/>
          </a:xfrm>
        </p:grpSpPr>
        <p:pic>
          <p:nvPicPr>
            <p:cNvPr id="2065" name="Picture 17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21" t="18667" r="377" b="50309"/>
            <a:stretch/>
          </p:blipFill>
          <p:spPr bwMode="auto">
            <a:xfrm>
              <a:off x="390525" y="7712747"/>
              <a:ext cx="6086475" cy="1063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43" t="25541" r="92511" b="35864"/>
            <a:stretch>
              <a:fillRect/>
            </a:stretch>
          </p:blipFill>
          <p:spPr bwMode="auto">
            <a:xfrm>
              <a:off x="414119" y="7810522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5" name="직사각형 24"/>
          <p:cNvSpPr/>
          <p:nvPr/>
        </p:nvSpPr>
        <p:spPr>
          <a:xfrm>
            <a:off x="2900359" y="604810"/>
            <a:ext cx="88108" cy="108108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316169" y="371262"/>
            <a:ext cx="14654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529T (AC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A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-1587-AC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G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)</a:t>
            </a:r>
            <a:endParaRPr lang="en-US" altLang="ko-KR" sz="1000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286256" y="2806531"/>
            <a:ext cx="15504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G698S (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G</a:t>
            </a:r>
            <a:r>
              <a:rPr lang="en-US" altLang="ko-KR" sz="1000" dirty="0" smtClean="0">
                <a:latin typeface="Times New Roman"/>
                <a:cs typeface="Times New Roman"/>
              </a:rPr>
              <a:t>GC</a:t>
            </a:r>
            <a:r>
              <a:rPr lang="ko-KR" altLang="en-US" sz="1000" dirty="0" smtClean="0">
                <a:latin typeface="Times New Roman"/>
                <a:ea typeface="FangSong"/>
                <a:cs typeface="Times New Roman"/>
              </a:rPr>
              <a:t>-2092-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A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GC)</a:t>
            </a:r>
            <a:endParaRPr lang="en-US" altLang="ko-KR" sz="1000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950625" y="3014840"/>
            <a:ext cx="88108" cy="10713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214950" y="5431640"/>
            <a:ext cx="88108" cy="106679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650928" y="5233992"/>
            <a:ext cx="14927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L845F (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C</a:t>
            </a:r>
            <a:r>
              <a:rPr lang="en-US" altLang="ko-KR" sz="1000" dirty="0" smtClean="0">
                <a:latin typeface="Times New Roman"/>
                <a:cs typeface="Times New Roman"/>
              </a:rPr>
              <a:t>TC</a:t>
            </a:r>
            <a:r>
              <a:rPr lang="ko-KR" altLang="en-US" sz="1000" dirty="0" smtClean="0">
                <a:latin typeface="Times New Roman"/>
                <a:cs typeface="Times New Roman"/>
              </a:rPr>
              <a:t>-2533-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T</a:t>
            </a:r>
            <a:r>
              <a:rPr lang="en-US" altLang="ko-KR" sz="1000" dirty="0" smtClean="0">
                <a:latin typeface="Times New Roman"/>
                <a:ea typeface="FangSong"/>
                <a:cs typeface="Times New Roman"/>
              </a:rPr>
              <a:t>TC)</a:t>
            </a:r>
            <a:endParaRPr lang="en-US" altLang="ko-KR" sz="1000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550571" y="6692121"/>
            <a:ext cx="88108" cy="10564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4007986" y="6492092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M908L (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A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TG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-2722-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C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TG)</a:t>
            </a:r>
            <a:endParaRPr lang="en-US" altLang="ko-KR" sz="100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843207" y="7931983"/>
            <a:ext cx="88108" cy="106679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222036" y="7736716"/>
            <a:ext cx="15808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T958M (A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C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G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-2873-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A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G)</a:t>
            </a:r>
            <a:endParaRPr lang="en-US" altLang="ko-KR" sz="100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81000" y="571472"/>
            <a:ext cx="6096000" cy="1060727"/>
            <a:chOff x="381000" y="691869"/>
            <a:chExt cx="6096000" cy="106072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355" b="50711"/>
            <a:stretch/>
          </p:blipFill>
          <p:spPr bwMode="auto">
            <a:xfrm>
              <a:off x="381000" y="691869"/>
              <a:ext cx="6096000" cy="10607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9730" y="795337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0" name="그룹 19"/>
          <p:cNvGrpSpPr/>
          <p:nvPr/>
        </p:nvGrpSpPr>
        <p:grpSpPr>
          <a:xfrm>
            <a:off x="381000" y="1845561"/>
            <a:ext cx="6096000" cy="1057276"/>
            <a:chOff x="381000" y="1845561"/>
            <a:chExt cx="6096000" cy="1057276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11" b="50556"/>
            <a:stretch/>
          </p:blipFill>
          <p:spPr bwMode="auto">
            <a:xfrm>
              <a:off x="381000" y="1845561"/>
              <a:ext cx="6096000" cy="10572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88913" y="1945298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3" name="그룹 22"/>
          <p:cNvGrpSpPr/>
          <p:nvPr/>
        </p:nvGrpSpPr>
        <p:grpSpPr>
          <a:xfrm>
            <a:off x="381000" y="2995802"/>
            <a:ext cx="6096000" cy="1050817"/>
            <a:chOff x="381000" y="2995802"/>
            <a:chExt cx="6096000" cy="1050817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677" b="50678"/>
            <a:stretch/>
          </p:blipFill>
          <p:spPr bwMode="auto">
            <a:xfrm>
              <a:off x="381000" y="2995802"/>
              <a:ext cx="6096000" cy="10508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2882" y="3090850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4" name="그룹 23"/>
          <p:cNvGrpSpPr/>
          <p:nvPr/>
        </p:nvGrpSpPr>
        <p:grpSpPr>
          <a:xfrm>
            <a:off x="381000" y="4276455"/>
            <a:ext cx="6096000" cy="1063882"/>
            <a:chOff x="381000" y="4276455"/>
            <a:chExt cx="6096000" cy="1063882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466" b="50508"/>
            <a:stretch/>
          </p:blipFill>
          <p:spPr bwMode="auto">
            <a:xfrm>
              <a:off x="381000" y="4276455"/>
              <a:ext cx="6096000" cy="10638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2882" y="4380253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5" name="그룹 24"/>
          <p:cNvGrpSpPr/>
          <p:nvPr/>
        </p:nvGrpSpPr>
        <p:grpSpPr>
          <a:xfrm>
            <a:off x="381000" y="5433302"/>
            <a:ext cx="6096000" cy="1074066"/>
            <a:chOff x="381000" y="5433302"/>
            <a:chExt cx="6096000" cy="1074066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08" b="50169"/>
            <a:stretch/>
          </p:blipFill>
          <p:spPr bwMode="auto">
            <a:xfrm>
              <a:off x="381000" y="5433302"/>
              <a:ext cx="6096000" cy="10740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2890" y="5535011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6" name="그룹 25"/>
          <p:cNvGrpSpPr/>
          <p:nvPr/>
        </p:nvGrpSpPr>
        <p:grpSpPr>
          <a:xfrm>
            <a:off x="381000" y="6600333"/>
            <a:ext cx="6096000" cy="1068271"/>
            <a:chOff x="381000" y="6600333"/>
            <a:chExt cx="6096000" cy="1068271"/>
          </a:xfrm>
        </p:grpSpPr>
        <p:pic>
          <p:nvPicPr>
            <p:cNvPr id="3079" name="Picture 7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508" b="50338"/>
            <a:stretch/>
          </p:blipFill>
          <p:spPr bwMode="auto">
            <a:xfrm>
              <a:off x="381000" y="6600333"/>
              <a:ext cx="6096000" cy="10682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2890" y="6699611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7" name="그룹 26"/>
          <p:cNvGrpSpPr/>
          <p:nvPr/>
        </p:nvGrpSpPr>
        <p:grpSpPr>
          <a:xfrm>
            <a:off x="381000" y="7761569"/>
            <a:ext cx="2876702" cy="1056612"/>
            <a:chOff x="381000" y="7761569"/>
            <a:chExt cx="2876702" cy="1056612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01" t="19524" r="52309" b="49662"/>
            <a:stretch/>
          </p:blipFill>
          <p:spPr bwMode="auto">
            <a:xfrm>
              <a:off x="381000" y="7761569"/>
              <a:ext cx="2876702" cy="10566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" t="25541" r="92511" b="35864"/>
            <a:stretch>
              <a:fillRect/>
            </a:stretch>
          </p:blipFill>
          <p:spPr bwMode="auto">
            <a:xfrm>
              <a:off x="392688" y="7859286"/>
              <a:ext cx="316907" cy="9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직사각형 16"/>
          <p:cNvSpPr/>
          <p:nvPr/>
        </p:nvSpPr>
        <p:spPr>
          <a:xfrm>
            <a:off x="267314" y="1630342"/>
            <a:ext cx="15440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F1076L (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TT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Times New Roman"/>
                <a:ea typeface="FangSong"/>
                <a:cs typeface="Times New Roman"/>
              </a:rPr>
              <a:t>-3226-</a:t>
            </a:r>
            <a:r>
              <a:rPr lang="en-US" altLang="ko-KR" sz="1000" b="1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C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TT)</a:t>
            </a:r>
            <a:endParaRPr lang="en-US" altLang="ko-KR" sz="100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92144" y="1838651"/>
            <a:ext cx="88108" cy="10713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32534" y="4057645"/>
            <a:ext cx="15456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dirty="0" smtClean="0">
                <a:latin typeface="Times New Roman"/>
                <a:cs typeface="Times New Roman"/>
              </a:rPr>
              <a:t>1233E (GA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G</a:t>
            </a:r>
            <a:r>
              <a:rPr lang="ko-KR" altLang="en-US" sz="1000" dirty="0" smtClean="0">
                <a:latin typeface="Times New Roman"/>
                <a:cs typeface="Times New Roman"/>
              </a:rPr>
              <a:t>-3699-</a:t>
            </a:r>
            <a:r>
              <a:rPr lang="en-US" altLang="ko-KR" sz="1000" dirty="0" smtClean="0">
                <a:latin typeface="Times New Roman"/>
                <a:cs typeface="Times New Roman"/>
              </a:rPr>
              <a:t>GA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A</a:t>
            </a:r>
            <a:r>
              <a:rPr lang="en-US" altLang="ko-KR" sz="1000" dirty="0" smtClean="0">
                <a:latin typeface="Times New Roman"/>
                <a:cs typeface="Times New Roman"/>
              </a:rPr>
              <a:t>)</a:t>
            </a:r>
            <a:endParaRPr lang="en-US" altLang="ko-KR" sz="1000" dirty="0">
              <a:latin typeface="Times New Roman"/>
              <a:cs typeface="Times New Roman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33556" y="4270717"/>
            <a:ext cx="88108" cy="10713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0" y="1451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2017 MDR sequence (nucleotide 103~4356) 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34" b="12667"/>
          <a:stretch/>
        </p:blipFill>
        <p:spPr bwMode="auto">
          <a:xfrm>
            <a:off x="762000" y="533400"/>
            <a:ext cx="5334000" cy="20642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50" b="12404"/>
          <a:stretch/>
        </p:blipFill>
        <p:spPr bwMode="auto">
          <a:xfrm>
            <a:off x="762000" y="2654002"/>
            <a:ext cx="5334000" cy="207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24" b="12230"/>
          <a:stretch/>
        </p:blipFill>
        <p:spPr bwMode="auto">
          <a:xfrm>
            <a:off x="762000" y="4788016"/>
            <a:ext cx="5334000" cy="207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34" b="12489"/>
          <a:stretch/>
        </p:blipFill>
        <p:spPr bwMode="auto">
          <a:xfrm>
            <a:off x="762000" y="6922031"/>
            <a:ext cx="5334000" cy="20695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4067179" y="602456"/>
            <a:ext cx="71438" cy="199786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857628" y="350651"/>
            <a:ext cx="14318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44K (AAG -132-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 AAA)</a:t>
            </a:r>
            <a:endParaRPr lang="en-US" altLang="ko-KR" sz="1000" b="1" dirty="0">
              <a:latin typeface="Times New Roman"/>
              <a:ea typeface="FangSong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50" b="12230"/>
          <a:stretch/>
        </p:blipFill>
        <p:spPr bwMode="auto">
          <a:xfrm>
            <a:off x="762000" y="357158"/>
            <a:ext cx="5334000" cy="2082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24" b="12230"/>
          <a:stretch/>
        </p:blipFill>
        <p:spPr bwMode="auto">
          <a:xfrm>
            <a:off x="762000" y="2461019"/>
            <a:ext cx="5334000" cy="207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34" b="12311"/>
          <a:stretch/>
        </p:blipFill>
        <p:spPr bwMode="auto">
          <a:xfrm>
            <a:off x="762000" y="4708428"/>
            <a:ext cx="5334000" cy="2074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50" b="12055"/>
          <a:stretch/>
        </p:blipFill>
        <p:spPr bwMode="auto">
          <a:xfrm>
            <a:off x="762000" y="7023631"/>
            <a:ext cx="5334000" cy="20881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210186" y="4698554"/>
            <a:ext cx="73013" cy="209073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512464" y="6811978"/>
            <a:ext cx="1487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529T (ACA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-1587-ACG)</a:t>
            </a:r>
            <a:endParaRPr lang="en-US" altLang="ko-KR" sz="1000" b="1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33670" y="7019926"/>
            <a:ext cx="66680" cy="20955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52826" y="7019925"/>
            <a:ext cx="63499" cy="209549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14686" y="6811978"/>
            <a:ext cx="1572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76318">
              <a:defRPr lang="ko-KR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Y541C (TAC</a:t>
            </a:r>
            <a:r>
              <a:rPr lang="ko-KR" altLang="en-US" sz="1000" b="1" dirty="0" smtClean="0">
                <a:latin typeface="Times New Roman"/>
                <a:cs typeface="Times New Roman"/>
              </a:rPr>
              <a:t>-1622-</a:t>
            </a:r>
            <a:r>
              <a:rPr lang="en-US" altLang="ko-KR" sz="1000" b="1" dirty="0" smtClean="0">
                <a:latin typeface="Times New Roman"/>
                <a:cs typeface="Times New Roman"/>
              </a:rPr>
              <a:t>TGC)</a:t>
            </a:r>
            <a:endParaRPr lang="en-US" altLang="ko-KR" sz="1000" b="1" dirty="0">
              <a:latin typeface="Times New Roman"/>
              <a:cs typeface="Times New Roman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032688" y="4518024"/>
            <a:ext cx="15648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493L (TTA -1477- CTA)</a:t>
            </a: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24" b="12579"/>
          <a:stretch/>
        </p:blipFill>
        <p:spPr bwMode="auto">
          <a:xfrm>
            <a:off x="762000" y="357158"/>
            <a:ext cx="5334000" cy="2067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34" b="11956"/>
          <a:stretch/>
        </p:blipFill>
        <p:spPr bwMode="auto">
          <a:xfrm>
            <a:off x="762000" y="2653322"/>
            <a:ext cx="5334000" cy="2085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50" b="12404"/>
          <a:stretch/>
        </p:blipFill>
        <p:spPr bwMode="auto">
          <a:xfrm>
            <a:off x="762000" y="4768777"/>
            <a:ext cx="5334000" cy="207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524" b="12405"/>
          <a:stretch/>
        </p:blipFill>
        <p:spPr bwMode="auto">
          <a:xfrm>
            <a:off x="762000" y="7036331"/>
            <a:ext cx="5334000" cy="20723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29066" y="2428860"/>
            <a:ext cx="15856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G698S (GGC</a:t>
            </a:r>
            <a:r>
              <a:rPr lang="ko-KR" altLang="en-US" sz="1000" b="1" dirty="0" smtClean="0">
                <a:latin typeface="Times New Roman"/>
                <a:ea typeface="FangSong"/>
                <a:cs typeface="Times New Roman"/>
              </a:rPr>
              <a:t>-2092-</a:t>
            </a:r>
            <a:r>
              <a:rPr lang="en-US" altLang="ko-KR" sz="1000" b="1" dirty="0" smtClean="0">
                <a:latin typeface="Times New Roman"/>
                <a:ea typeface="FangSong"/>
                <a:cs typeface="Times New Roman"/>
              </a:rPr>
              <a:t>AGC)</a:t>
            </a:r>
            <a:endParaRPr lang="en-US" altLang="ko-KR" sz="1000" b="1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43446" y="7034214"/>
            <a:ext cx="71438" cy="207884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435482" y="2647950"/>
            <a:ext cx="65081" cy="209788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86397" y="6826109"/>
            <a:ext cx="15856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L845F (CTC-2533-TTC)</a:t>
            </a: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t="21453" b="12109"/>
          <a:stretch>
            <a:fillRect/>
          </a:stretch>
        </p:blipFill>
        <p:spPr bwMode="auto">
          <a:xfrm>
            <a:off x="826770" y="2733350"/>
            <a:ext cx="5204460" cy="194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 t="21453" b="12109"/>
          <a:stretch>
            <a:fillRect/>
          </a:stretch>
        </p:blipFill>
        <p:spPr bwMode="auto">
          <a:xfrm>
            <a:off x="826770" y="4913966"/>
            <a:ext cx="5204460" cy="194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 t="21453" b="12109"/>
          <a:stretch>
            <a:fillRect/>
          </a:stretch>
        </p:blipFill>
        <p:spPr bwMode="auto">
          <a:xfrm>
            <a:off x="826770" y="6985668"/>
            <a:ext cx="5204460" cy="194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21453" b="12109"/>
          <a:stretch>
            <a:fillRect/>
          </a:stretch>
        </p:blipFill>
        <p:spPr bwMode="auto">
          <a:xfrm>
            <a:off x="826770" y="576235"/>
            <a:ext cx="5204460" cy="194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3624497" y="571472"/>
            <a:ext cx="75966" cy="19526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757576" y="357158"/>
            <a:ext cx="16001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M908L (ATG-2722-CTG)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624952" y="2732710"/>
            <a:ext cx="75966" cy="19526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214422" y="2538398"/>
            <a:ext cx="16001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T958M (ACG-2873-ATG)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533229" y="4905068"/>
            <a:ext cx="75966" cy="19526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786058" y="4676776"/>
            <a:ext cx="16081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F1076L (TTT-3226-CTT)</a:t>
            </a: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 t="21756" b="12109"/>
          <a:stretch>
            <a:fillRect/>
          </a:stretch>
        </p:blipFill>
        <p:spPr bwMode="auto">
          <a:xfrm>
            <a:off x="826770" y="428596"/>
            <a:ext cx="5204460" cy="1935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 t="21453" b="12109"/>
          <a:stretch>
            <a:fillRect/>
          </a:stretch>
        </p:blipFill>
        <p:spPr bwMode="auto">
          <a:xfrm>
            <a:off x="826770" y="2567291"/>
            <a:ext cx="5204460" cy="194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 cstate="print"/>
          <a:srcRect t="21323" b="11295"/>
          <a:stretch>
            <a:fillRect/>
          </a:stretch>
        </p:blipFill>
        <p:spPr bwMode="auto">
          <a:xfrm>
            <a:off x="826770" y="4714876"/>
            <a:ext cx="5204460" cy="1971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2991329" y="416352"/>
            <a:ext cx="75966" cy="19526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285992" y="214282"/>
            <a:ext cx="158408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1000" b="1" dirty="0" smtClean="0">
                <a:latin typeface="Times New Roman"/>
                <a:cs typeface="Times New Roman"/>
              </a:rPr>
              <a:t>1233E (GAG-3699-GAA)</a:t>
            </a:r>
          </a:p>
        </p:txBody>
      </p:sp>
    </p:spTree>
    <p:extLst>
      <p:ext uri="{BB962C8B-B14F-4D97-AF65-F5344CB8AC3E}">
        <p14:creationId xmlns="" xmlns:p14="http://schemas.microsoft.com/office/powerpoint/2010/main" val="1609956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119</Words>
  <Application>Microsoft Office PowerPoint</Application>
  <PresentationFormat>화면 슬라이드 쇼(4:3)</PresentationFormat>
  <Paragraphs>22</Paragraphs>
  <Slides>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Tracxer</dc:creator>
  <cp:lastModifiedBy>Kyung Tae Noh</cp:lastModifiedBy>
  <cp:revision>29</cp:revision>
  <dcterms:created xsi:type="dcterms:W3CDTF">2020-01-13T23:56:34Z</dcterms:created>
  <dcterms:modified xsi:type="dcterms:W3CDTF">2021-02-23T23:42:33Z</dcterms:modified>
</cp:coreProperties>
</file>