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52" y="-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2F446-EEED-4296-837C-90634615BC69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86DB0-B1FB-4CB9-A5CA-2486805602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6515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86DB0-B1FB-4CB9-A5CA-24868056024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7666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F18FC0-3A55-4851-9A1F-4EFCB232B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1C4CE94-7C84-49DD-8603-C3D1DDAE8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6DDD15F-A790-455E-BCE4-1CC913066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B0BB8C-D886-4F82-B58C-09CA84148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912C74E-76CB-42BA-8578-66682F81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575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0EDAA0-D11D-4FF0-A94A-FE81AB600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521DC2C-10A4-40AE-8C1D-85F274384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D75AE1-474D-4642-A427-84A502C0D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51FEE1-119E-41D4-8388-DAC127205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7410EE7-BF06-4FEE-A5A0-12879425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38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27AFD71-E153-4642-9016-FDA52749CA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B8F900A-D2FA-4E85-BFB9-125F101D58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1DBC144-056A-47BB-A772-0D682EBAA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1261C8-4B33-43B3-BF65-056629F52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0607C41-134C-4538-9544-1978BD207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472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CCE210-63F1-4326-A4EF-12C047A4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7C79A0-AE13-4346-9D60-8E4164067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172A5A-506C-4E95-A37C-CEEE5ACB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67F40D2-F4C8-464D-A084-B391E5BCF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D89550-A00A-4EE6-BD4F-7053F3983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862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A36217-229A-48EE-9544-9A2E0F886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C1CBBDA-C254-4B6D-B7EF-C1565BE61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D41F261-2F96-4751-89A1-D633DF058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B84737F-6D7A-4202-92DD-2EA128F3A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D2C0E0-8DE0-4642-B5B1-041B9BB42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971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708DF3-EC17-4831-B876-7BB5A384E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845D9F-5D15-4B98-A6AC-FFE83CFCA9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4BC9C69-FAEC-4195-B0E6-2B9CAC8B6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625AC27-B1EA-4EA9-82EA-F9D84586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4C32766-B0E4-464C-9BFA-073B02DE5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211D22F-3F5A-4D24-8788-9623E4B2C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548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7B5CB9-97B7-4339-ACBB-77ED66713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B86A3D-8336-4111-B101-FBB5B775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1939E46-1363-47D2-940E-4ABD3F3E3E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69FA196-0082-44FF-9226-1605A8D4CA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9BA1F79-5301-4A76-B1C2-BEDB5B87B8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028597-B319-4136-A1EE-8A739C75B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0629512-765E-4BF7-AFCC-A7D6A307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B70537E-EF04-48B0-827A-44644E75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1938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2A6310-35DA-47D6-B404-61BCA1119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6668B45-C884-44E1-B4F4-E7EFA5CA3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C9A1BD9-891B-45F7-A09E-54DACF700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29F7163-8B78-475C-94FB-C31ADEC76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345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24BBC21-906B-4B62-9CF4-CC134C1A7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153780A-B6B1-4F11-B892-9188A507A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335AC68-0B00-4191-9752-C26134E86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250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BCFAA-3B0C-40D3-AFF9-2EC2EEC9E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2E76B4A-4E1F-47AE-BA4E-17091A344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D8C4B9-D17D-4CB8-809C-FB5C439BD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EA981F8-3923-4D61-9258-3F99EA582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4BB89ED-22BA-4D9B-94A1-1FC4299F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D1AF93B-91B9-4D7D-B283-091C3461A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55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D31FD3-3775-49F4-95EA-714F57049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05BEB8B-B4DB-451B-AF36-D8FE08CE0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A4750A9-0C3C-44BD-8283-6AEBFF967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42A50B3-4662-4F82-89D0-9FCED6359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10AE553-F713-457E-917B-59E2B843E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6A84569-28D3-46D5-9AC9-A82A9C9EE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888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9A9661A-EAEB-4B6F-9A44-EA071CDB1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1B166EE-E37A-48B1-89BC-AEC32BC90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D2879E-120C-44CB-AA50-20515E497D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442F7-9064-4BFC-BE7A-D205D0A073C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9B2C2B7-925D-4850-878F-7CD31FAFB2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40CD0A-F444-4C1B-A17C-2C6AF5EC7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FE864-AE22-474F-B19B-39AE0F8DB06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454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0CE581FA-202B-A075-E7B4-1618A550B50D}"/>
              </a:ext>
            </a:extLst>
          </p:cNvPr>
          <p:cNvSpPr/>
          <p:nvPr/>
        </p:nvSpPr>
        <p:spPr>
          <a:xfrm>
            <a:off x="3657839" y="806848"/>
            <a:ext cx="2337545" cy="790161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Web of Science Core Collection</a:t>
            </a:r>
            <a:endParaRPr lang="zh-CN" altLang="en-US" dirty="0"/>
          </a:p>
        </p:txBody>
      </p:sp>
      <p:cxnSp>
        <p:nvCxnSpPr>
          <p:cNvPr id="3" name="直接箭头连接符 2">
            <a:extLst>
              <a:ext uri="{FF2B5EF4-FFF2-40B4-BE49-F238E27FC236}">
                <a16:creationId xmlns:a16="http://schemas.microsoft.com/office/drawing/2014/main" id="{66499729-4C4B-AB65-6EE0-A52F51859178}"/>
              </a:ext>
            </a:extLst>
          </p:cNvPr>
          <p:cNvCxnSpPr>
            <a:cxnSpLocks/>
          </p:cNvCxnSpPr>
          <p:nvPr/>
        </p:nvCxnSpPr>
        <p:spPr>
          <a:xfrm>
            <a:off x="4794112" y="1602513"/>
            <a:ext cx="0" cy="4820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8EA3CCA4-3B85-2216-BBB4-6DBEC3A2D0EE}"/>
              </a:ext>
            </a:extLst>
          </p:cNvPr>
          <p:cNvSpPr/>
          <p:nvPr/>
        </p:nvSpPr>
        <p:spPr>
          <a:xfrm>
            <a:off x="3645512" y="2118610"/>
            <a:ext cx="2362198" cy="79015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Total publications</a:t>
            </a:r>
          </a:p>
          <a:p>
            <a:pPr algn="ctr"/>
            <a:r>
              <a:rPr lang="en-US" altLang="zh-CN" dirty="0"/>
              <a:t>(n=23117)</a:t>
            </a:r>
            <a:endParaRPr lang="zh-CN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9B05598-65E3-307A-A951-8E8AB344DBBA}"/>
              </a:ext>
            </a:extLst>
          </p:cNvPr>
          <p:cNvSpPr/>
          <p:nvPr/>
        </p:nvSpPr>
        <p:spPr>
          <a:xfrm>
            <a:off x="6239014" y="1103697"/>
            <a:ext cx="2982211" cy="101481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dirty="0"/>
              <a:t>Timespan:2002-2021</a:t>
            </a:r>
          </a:p>
          <a:p>
            <a:r>
              <a:rPr lang="en-US" altLang="zh-CN" dirty="0"/>
              <a:t>All languages</a:t>
            </a:r>
          </a:p>
          <a:p>
            <a:r>
              <a:rPr lang="en-US" altLang="zh-CN" dirty="0"/>
              <a:t>All document types</a:t>
            </a:r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7FD7D25-D489-7587-AF43-A10F55ED8A80}"/>
              </a:ext>
            </a:extLst>
          </p:cNvPr>
          <p:cNvSpPr/>
          <p:nvPr/>
        </p:nvSpPr>
        <p:spPr>
          <a:xfrm>
            <a:off x="3643270" y="3390811"/>
            <a:ext cx="2337548" cy="95631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Retained publications:</a:t>
            </a:r>
          </a:p>
          <a:p>
            <a:pPr algn="ctr"/>
            <a:r>
              <a:rPr lang="en-US" altLang="zh-CN" dirty="0"/>
              <a:t>Article(n=13726)</a:t>
            </a:r>
          </a:p>
          <a:p>
            <a:pPr algn="ctr"/>
            <a:r>
              <a:rPr lang="en-US" altLang="zh-CN" dirty="0"/>
              <a:t>Review(n=2419)</a:t>
            </a:r>
            <a:endParaRPr lang="zh-CN" altLang="en-US" dirty="0"/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1CFF9ADE-B533-1E34-026B-33D52A7B9E6F}"/>
              </a:ext>
            </a:extLst>
          </p:cNvPr>
          <p:cNvCxnSpPr>
            <a:cxnSpLocks/>
          </p:cNvCxnSpPr>
          <p:nvPr/>
        </p:nvCxnSpPr>
        <p:spPr>
          <a:xfrm flipH="1">
            <a:off x="4826613" y="1838032"/>
            <a:ext cx="139576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DAD1F926-9B54-95F0-BBC0-06625E72B18C}"/>
              </a:ext>
            </a:extLst>
          </p:cNvPr>
          <p:cNvCxnSpPr>
            <a:cxnSpLocks/>
          </p:cNvCxnSpPr>
          <p:nvPr/>
        </p:nvCxnSpPr>
        <p:spPr>
          <a:xfrm>
            <a:off x="4794112" y="2908763"/>
            <a:ext cx="0" cy="4820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10712D8D-CD1D-80A5-B953-EE95CC59FEAF}"/>
              </a:ext>
            </a:extLst>
          </p:cNvPr>
          <p:cNvSpPr/>
          <p:nvPr/>
        </p:nvSpPr>
        <p:spPr>
          <a:xfrm>
            <a:off x="6254877" y="2373042"/>
            <a:ext cx="2982211" cy="173075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dirty="0"/>
              <a:t>Excluded publications:</a:t>
            </a:r>
          </a:p>
          <a:p>
            <a:r>
              <a:rPr lang="en-US" altLang="zh-CN" dirty="0"/>
              <a:t>Meeting abstracts (n=4298)</a:t>
            </a:r>
          </a:p>
          <a:p>
            <a:r>
              <a:rPr lang="en-US" altLang="zh-CN" dirty="0"/>
              <a:t>Proceedings Papers (1090)</a:t>
            </a:r>
          </a:p>
          <a:p>
            <a:r>
              <a:rPr lang="en-US" altLang="zh-CN" dirty="0"/>
              <a:t>Letters (558)</a:t>
            </a:r>
          </a:p>
          <a:p>
            <a:r>
              <a:rPr lang="en-US" altLang="zh-CN" dirty="0"/>
              <a:t>Editorial Materials (428)</a:t>
            </a:r>
          </a:p>
          <a:p>
            <a:r>
              <a:rPr lang="en-US" altLang="zh-CN" dirty="0"/>
              <a:t>Others (n=598)</a:t>
            </a:r>
            <a:endParaRPr lang="zh-CN" altLang="en-US" dirty="0"/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8E42D70E-EEE2-F554-73E2-C97DA8E959F8}"/>
              </a:ext>
            </a:extLst>
          </p:cNvPr>
          <p:cNvCxnSpPr>
            <a:cxnSpLocks/>
          </p:cNvCxnSpPr>
          <p:nvPr/>
        </p:nvCxnSpPr>
        <p:spPr>
          <a:xfrm flipH="1">
            <a:off x="4826613" y="3149787"/>
            <a:ext cx="139576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A71EC625-65EF-9CFF-004C-4F712B37FAD9}"/>
              </a:ext>
            </a:extLst>
          </p:cNvPr>
          <p:cNvCxnSpPr>
            <a:cxnSpLocks/>
          </p:cNvCxnSpPr>
          <p:nvPr/>
        </p:nvCxnSpPr>
        <p:spPr>
          <a:xfrm>
            <a:off x="4824367" y="4384734"/>
            <a:ext cx="0" cy="4920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B9837DDE-A8DD-709E-D1B7-A40C72401F5C}"/>
              </a:ext>
            </a:extLst>
          </p:cNvPr>
          <p:cNvSpPr/>
          <p:nvPr/>
        </p:nvSpPr>
        <p:spPr>
          <a:xfrm>
            <a:off x="3670164" y="4892515"/>
            <a:ext cx="2337546" cy="86348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Bibliometric analysis</a:t>
            </a:r>
          </a:p>
          <a:p>
            <a:pPr algn="ctr"/>
            <a:r>
              <a:rPr lang="en-US" altLang="zh-CN" dirty="0"/>
              <a:t>(n=16145)</a:t>
            </a:r>
            <a:endParaRPr lang="zh-CN" altLang="en-US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C002ED77-0A42-1CBD-F6C6-2AFA3D54549E}"/>
              </a:ext>
            </a:extLst>
          </p:cNvPr>
          <p:cNvSpPr txBox="1"/>
          <p:nvPr/>
        </p:nvSpPr>
        <p:spPr>
          <a:xfrm>
            <a:off x="3595036" y="6033247"/>
            <a:ext cx="60879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kern="120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黑体" panose="02010609060101010101" pitchFamily="49" charset="-122"/>
                <a:cs typeface="Times New Roman" panose="02020603050405020304" pitchFamily="18" charset="0"/>
              </a:rPr>
              <a:t>Supplementary </a:t>
            </a:r>
            <a:r>
              <a:rPr lang="en-US" altLang="zh-CN" sz="1800" kern="1200">
                <a:solidFill>
                  <a:srgbClr val="000000"/>
                </a:solidFill>
                <a:effectLst/>
                <a:latin typeface="等线" panose="02010600030101010101" pitchFamily="2" charset="-122"/>
                <a:ea typeface="黑体" panose="02010609060101010101" pitchFamily="49" charset="-122"/>
                <a:cs typeface="Times New Roman" panose="02020603050405020304" pitchFamily="18" charset="0"/>
              </a:rPr>
              <a:t>Figure 1 | </a:t>
            </a:r>
            <a:r>
              <a:rPr lang="en-US" altLang="zh-CN" sz="1800" kern="1200" dirty="0">
                <a:solidFill>
                  <a:srgbClr val="000000"/>
                </a:solidFill>
                <a:effectLst/>
                <a:latin typeface="等线" panose="02010600030101010101" pitchFamily="2" charset="-122"/>
                <a:ea typeface="黑体" panose="02010609060101010101" pitchFamily="49" charset="-122"/>
                <a:cs typeface="Times New Roman" panose="02020603050405020304" pitchFamily="18" charset="0"/>
              </a:rPr>
              <a:t>The flow diagram of the publication search</a:t>
            </a:r>
            <a:r>
              <a:rPr lang="en-US" altLang="zh-CN" dirty="0">
                <a:solidFill>
                  <a:srgbClr val="000000"/>
                </a:solidFill>
                <a:latin typeface="等线" panose="02010600030101010101" pitchFamily="2" charset="-122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1800" kern="100" dirty="0">
              <a:effectLst/>
              <a:latin typeface="Cambria" panose="020405030504060302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72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85</Words>
  <Application>Microsoft Office PowerPoint</Application>
  <PresentationFormat>宽屏</PresentationFormat>
  <Paragraphs>19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Cambria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董 益</dc:creator>
  <cp:lastModifiedBy>董 益</cp:lastModifiedBy>
  <cp:revision>17</cp:revision>
  <dcterms:created xsi:type="dcterms:W3CDTF">2022-03-02T22:40:44Z</dcterms:created>
  <dcterms:modified xsi:type="dcterms:W3CDTF">2022-12-07T12:35:41Z</dcterms:modified>
</cp:coreProperties>
</file>