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1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68" y="6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BBC0F-D662-44B4-8069-20E605A4E2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BA68B-4079-48AB-B92E-CE71D7BB6E3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9229818" y="1713993"/>
            <a:ext cx="2181269" cy="2065960"/>
            <a:chOff x="9513455" y="1487974"/>
            <a:chExt cx="1694873" cy="1604125"/>
          </a:xfrm>
        </p:grpSpPr>
        <p:grpSp>
          <p:nvGrpSpPr>
            <p:cNvPr id="53" name="组合 52"/>
            <p:cNvGrpSpPr/>
            <p:nvPr/>
          </p:nvGrpSpPr>
          <p:grpSpPr>
            <a:xfrm>
              <a:off x="9763586" y="1717968"/>
              <a:ext cx="1288208" cy="1149894"/>
              <a:chOff x="9763586" y="1717968"/>
              <a:chExt cx="1288208" cy="1149894"/>
            </a:xfrm>
          </p:grpSpPr>
          <p:grpSp>
            <p:nvGrpSpPr>
              <p:cNvPr id="54" name="グループ化 99"/>
              <p:cNvGrpSpPr/>
              <p:nvPr/>
            </p:nvGrpSpPr>
            <p:grpSpPr bwMode="auto">
              <a:xfrm flipH="1">
                <a:off x="10306849" y="1838036"/>
                <a:ext cx="744945" cy="1029826"/>
                <a:chOff x="2592389" y="4676715"/>
                <a:chExt cx="1080113" cy="1296001"/>
              </a:xfrm>
            </p:grpSpPr>
            <p:grpSp>
              <p:nvGrpSpPr>
                <p:cNvPr id="55" name="グループ化 24"/>
                <p:cNvGrpSpPr>
                  <a:grpSpLocks noChangeAspect="1"/>
                </p:cNvGrpSpPr>
                <p:nvPr/>
              </p:nvGrpSpPr>
              <p:grpSpPr bwMode="auto">
                <a:xfrm>
                  <a:off x="2777413" y="5612816"/>
                  <a:ext cx="463042" cy="310643"/>
                  <a:chOff x="2777413" y="5612816"/>
                  <a:chExt cx="809884" cy="504056"/>
                </a:xfrm>
              </p:grpSpPr>
              <p:sp>
                <p:nvSpPr>
                  <p:cNvPr id="61" name="円/楕円 117"/>
                  <p:cNvSpPr>
                    <a:spLocks noChangeArrowheads="1"/>
                  </p:cNvSpPr>
                  <p:nvPr/>
                </p:nvSpPr>
                <p:spPr bwMode="auto">
                  <a:xfrm>
                    <a:off x="2777413" y="5684825"/>
                    <a:ext cx="360041" cy="144016"/>
                  </a:xfrm>
                  <a:prstGeom prst="ellipse">
                    <a:avLst/>
                  </a:prstGeom>
                  <a:solidFill>
                    <a:srgbClr val="FF0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" name="円/楕円 118"/>
                  <p:cNvSpPr>
                    <a:spLocks noChangeArrowheads="1"/>
                  </p:cNvSpPr>
                  <p:nvPr/>
                </p:nvSpPr>
                <p:spPr bwMode="auto">
                  <a:xfrm>
                    <a:off x="2993436" y="5756832"/>
                    <a:ext cx="216024" cy="144016"/>
                  </a:xfrm>
                  <a:prstGeom prst="ellipse">
                    <a:avLst/>
                  </a:prstGeom>
                  <a:solidFill>
                    <a:srgbClr val="FF0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3" name="円/楕円 119"/>
                  <p:cNvSpPr>
                    <a:spLocks noChangeArrowheads="1"/>
                  </p:cNvSpPr>
                  <p:nvPr/>
                </p:nvSpPr>
                <p:spPr bwMode="auto">
                  <a:xfrm>
                    <a:off x="3290881" y="5612816"/>
                    <a:ext cx="144016" cy="144016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4" name="円/楕円 120"/>
                  <p:cNvSpPr>
                    <a:spLocks noChangeArrowheads="1"/>
                  </p:cNvSpPr>
                  <p:nvPr/>
                </p:nvSpPr>
                <p:spPr bwMode="auto">
                  <a:xfrm>
                    <a:off x="3443281" y="5765216"/>
                    <a:ext cx="144016" cy="144016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" name="円/楕円 121"/>
                  <p:cNvSpPr>
                    <a:spLocks noChangeArrowheads="1"/>
                  </p:cNvSpPr>
                  <p:nvPr/>
                </p:nvSpPr>
                <p:spPr bwMode="auto">
                  <a:xfrm>
                    <a:off x="3290881" y="5972856"/>
                    <a:ext cx="144016" cy="144016"/>
                  </a:xfrm>
                  <a:prstGeom prst="ellipse">
                    <a:avLst/>
                  </a:prstGeom>
                  <a:solidFill>
                    <a:srgbClr val="009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</p:grpSp>
            <p:cxnSp>
              <p:nvCxnSpPr>
                <p:cNvPr id="56" name="曲線コネクタ 112"/>
                <p:cNvCxnSpPr>
                  <a:cxnSpLocks noChangeShapeType="1"/>
                </p:cNvCxnSpPr>
                <p:nvPr/>
              </p:nvCxnSpPr>
              <p:spPr bwMode="auto">
                <a:xfrm rot="10800000" flipV="1">
                  <a:off x="2664390" y="5540808"/>
                  <a:ext cx="1008112" cy="288032"/>
                </a:xfrm>
                <a:prstGeom prst="curvedConnector3">
                  <a:avLst>
                    <a:gd name="adj1" fmla="val 51352"/>
                  </a:avLst>
                </a:prstGeom>
                <a:noFill/>
                <a:ln w="38100">
                  <a:solidFill>
                    <a:srgbClr val="00B0F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57" name="グループ化 74"/>
                <p:cNvGrpSpPr>
                  <a:grpSpLocks noChangeAspect="1"/>
                </p:cNvGrpSpPr>
                <p:nvPr/>
              </p:nvGrpSpPr>
              <p:grpSpPr bwMode="auto">
                <a:xfrm>
                  <a:off x="2592389" y="4676715"/>
                  <a:ext cx="684602" cy="1296001"/>
                  <a:chOff x="2592388" y="4676712"/>
                  <a:chExt cx="968787" cy="1833990"/>
                </a:xfrm>
              </p:grpSpPr>
              <p:sp>
                <p:nvSpPr>
                  <p:cNvPr id="58" name="フローチャート : 磁気ディスク 65"/>
                  <p:cNvSpPr>
                    <a:spLocks noChangeArrowheads="1"/>
                  </p:cNvSpPr>
                  <p:nvPr/>
                </p:nvSpPr>
                <p:spPr bwMode="auto">
                  <a:xfrm rot="-6900292">
                    <a:off x="2430576" y="4838524"/>
                    <a:ext cx="539409" cy="215786"/>
                  </a:xfrm>
                  <a:prstGeom prst="flowChartMagneticDisk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" name="フローチャート : 論理積ゲート 6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625048" y="5574575"/>
                    <a:ext cx="1332790" cy="539464"/>
                  </a:xfrm>
                  <a:prstGeom prst="flowChartDelay">
                    <a:avLst/>
                  </a:prstGeom>
                  <a:noFill/>
                  <a:ln w="38100">
                    <a:solidFill>
                      <a:srgbClr val="000000"/>
                    </a:solidFill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0" name="直線コネクタ 1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4916" y="5177912"/>
                    <a:ext cx="476527" cy="13485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66" name="グループ化 99"/>
              <p:cNvGrpSpPr/>
              <p:nvPr/>
            </p:nvGrpSpPr>
            <p:grpSpPr bwMode="auto">
              <a:xfrm>
                <a:off x="9763586" y="1717968"/>
                <a:ext cx="727987" cy="1014711"/>
                <a:chOff x="2592389" y="4676715"/>
                <a:chExt cx="1080113" cy="1296001"/>
              </a:xfrm>
            </p:grpSpPr>
            <p:grpSp>
              <p:nvGrpSpPr>
                <p:cNvPr id="67" name="グループ化 24"/>
                <p:cNvGrpSpPr>
                  <a:grpSpLocks noChangeAspect="1"/>
                </p:cNvGrpSpPr>
                <p:nvPr/>
              </p:nvGrpSpPr>
              <p:grpSpPr bwMode="auto">
                <a:xfrm>
                  <a:off x="2777413" y="5612816"/>
                  <a:ext cx="463042" cy="310643"/>
                  <a:chOff x="2777413" y="5612816"/>
                  <a:chExt cx="809884" cy="504056"/>
                </a:xfrm>
              </p:grpSpPr>
              <p:sp>
                <p:nvSpPr>
                  <p:cNvPr id="73" name="円/楕円 117"/>
                  <p:cNvSpPr>
                    <a:spLocks noChangeArrowheads="1"/>
                  </p:cNvSpPr>
                  <p:nvPr/>
                </p:nvSpPr>
                <p:spPr bwMode="auto">
                  <a:xfrm>
                    <a:off x="2777413" y="5684825"/>
                    <a:ext cx="360041" cy="144016"/>
                  </a:xfrm>
                  <a:prstGeom prst="ellipse">
                    <a:avLst/>
                  </a:prstGeom>
                  <a:solidFill>
                    <a:srgbClr val="FF0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4" name="円/楕円 118"/>
                  <p:cNvSpPr>
                    <a:spLocks noChangeArrowheads="1"/>
                  </p:cNvSpPr>
                  <p:nvPr/>
                </p:nvSpPr>
                <p:spPr bwMode="auto">
                  <a:xfrm>
                    <a:off x="2993436" y="5756832"/>
                    <a:ext cx="216024" cy="144016"/>
                  </a:xfrm>
                  <a:prstGeom prst="ellipse">
                    <a:avLst/>
                  </a:prstGeom>
                  <a:solidFill>
                    <a:srgbClr val="FF00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" name="円/楕円 119"/>
                  <p:cNvSpPr>
                    <a:spLocks noChangeArrowheads="1"/>
                  </p:cNvSpPr>
                  <p:nvPr/>
                </p:nvSpPr>
                <p:spPr bwMode="auto">
                  <a:xfrm>
                    <a:off x="3290881" y="5612816"/>
                    <a:ext cx="144016" cy="144016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" name="円/楕円 120"/>
                  <p:cNvSpPr>
                    <a:spLocks noChangeArrowheads="1"/>
                  </p:cNvSpPr>
                  <p:nvPr/>
                </p:nvSpPr>
                <p:spPr bwMode="auto">
                  <a:xfrm>
                    <a:off x="3443281" y="5765216"/>
                    <a:ext cx="144016" cy="144016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7" name="円/楕円 121"/>
                  <p:cNvSpPr>
                    <a:spLocks noChangeArrowheads="1"/>
                  </p:cNvSpPr>
                  <p:nvPr/>
                </p:nvSpPr>
                <p:spPr bwMode="auto">
                  <a:xfrm>
                    <a:off x="3290881" y="5972856"/>
                    <a:ext cx="144016" cy="144016"/>
                  </a:xfrm>
                  <a:prstGeom prst="ellipse">
                    <a:avLst/>
                  </a:prstGeom>
                  <a:solidFill>
                    <a:srgbClr val="0099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</p:grpSp>
            <p:cxnSp>
              <p:nvCxnSpPr>
                <p:cNvPr id="68" name="曲線コネクタ 112"/>
                <p:cNvCxnSpPr>
                  <a:cxnSpLocks noChangeShapeType="1"/>
                </p:cNvCxnSpPr>
                <p:nvPr/>
              </p:nvCxnSpPr>
              <p:spPr bwMode="auto">
                <a:xfrm rot="10800000" flipV="1">
                  <a:off x="2664390" y="5540808"/>
                  <a:ext cx="1008112" cy="288032"/>
                </a:xfrm>
                <a:prstGeom prst="curvedConnector3">
                  <a:avLst>
                    <a:gd name="adj1" fmla="val 51352"/>
                  </a:avLst>
                </a:prstGeom>
                <a:noFill/>
                <a:ln w="38100">
                  <a:solidFill>
                    <a:srgbClr val="00B0F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69" name="グループ化 74"/>
                <p:cNvGrpSpPr>
                  <a:grpSpLocks noChangeAspect="1"/>
                </p:cNvGrpSpPr>
                <p:nvPr/>
              </p:nvGrpSpPr>
              <p:grpSpPr bwMode="auto">
                <a:xfrm>
                  <a:off x="2592389" y="4676715"/>
                  <a:ext cx="684602" cy="1296001"/>
                  <a:chOff x="2592388" y="4676712"/>
                  <a:chExt cx="968787" cy="1833990"/>
                </a:xfrm>
              </p:grpSpPr>
              <p:sp>
                <p:nvSpPr>
                  <p:cNvPr id="70" name="フローチャート : 磁気ディスク 65"/>
                  <p:cNvSpPr>
                    <a:spLocks noChangeArrowheads="1"/>
                  </p:cNvSpPr>
                  <p:nvPr/>
                </p:nvSpPr>
                <p:spPr bwMode="auto">
                  <a:xfrm rot="-6900292">
                    <a:off x="2430576" y="4838524"/>
                    <a:ext cx="539409" cy="215786"/>
                  </a:xfrm>
                  <a:prstGeom prst="flowChartMagneticDisk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" name="フローチャート : 論理積ゲート 6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625048" y="5574575"/>
                    <a:ext cx="1332790" cy="539464"/>
                  </a:xfrm>
                  <a:prstGeom prst="flowChartDelay">
                    <a:avLst/>
                  </a:prstGeom>
                  <a:noFill/>
                  <a:ln w="38100">
                    <a:solidFill>
                      <a:srgbClr val="000000"/>
                    </a:solidFill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ctr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" name="直線コネクタ 1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4916" y="5177912"/>
                    <a:ext cx="476527" cy="13485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78" name="文本框 77"/>
            <p:cNvSpPr txBox="1"/>
            <p:nvPr/>
          </p:nvSpPr>
          <p:spPr>
            <a:xfrm>
              <a:off x="9513455" y="1487974"/>
              <a:ext cx="1694873" cy="1604125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797280" y="1739422"/>
            <a:ext cx="2276248" cy="2065960"/>
            <a:chOff x="1217533" y="1739422"/>
            <a:chExt cx="2276248" cy="2065960"/>
          </a:xfrm>
        </p:grpSpPr>
        <p:grpSp>
          <p:nvGrpSpPr>
            <p:cNvPr id="20" name="组合 19"/>
            <p:cNvGrpSpPr/>
            <p:nvPr/>
          </p:nvGrpSpPr>
          <p:grpSpPr>
            <a:xfrm>
              <a:off x="1281808" y="1745719"/>
              <a:ext cx="2211973" cy="2025561"/>
              <a:chOff x="1236619" y="1734363"/>
              <a:chExt cx="1854740" cy="1918512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6619" y="1820091"/>
                <a:ext cx="998585" cy="748937"/>
              </a:xfrm>
              <a:prstGeom prst="rect">
                <a:avLst/>
              </a:prstGeom>
            </p:spPr>
          </p:pic>
          <p:pic>
            <p:nvPicPr>
              <p:cNvPr id="8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372524" flipH="1">
                <a:off x="2539427" y="1734363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9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302523" flipH="1">
                <a:off x="2278973" y="2538133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0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597236" flipH="1">
                <a:off x="2283678" y="2072106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1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85294" flipH="1">
                <a:off x="1905668" y="2625154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2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382084" flipH="1">
                <a:off x="1592629" y="2920240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3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339335" flipH="1">
                <a:off x="1258305" y="2654183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4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354058" flipH="1">
                <a:off x="2634513" y="3271136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5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350651" flipH="1">
                <a:off x="1926852" y="3262037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6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237325" y="3201851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7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2539426" y="2227754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8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564154" flipH="1">
                <a:off x="2717882" y="2580541"/>
                <a:ext cx="373477" cy="381739"/>
              </a:xfrm>
              <a:prstGeom prst="rect">
                <a:avLst/>
              </a:prstGeom>
            </p:spPr>
          </p:pic>
          <p:pic>
            <p:nvPicPr>
              <p:cNvPr id="19" name="図 21" descr="tick 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53572" flipH="1">
                <a:off x="2335592" y="2980877"/>
                <a:ext cx="373477" cy="381739"/>
              </a:xfrm>
              <a:prstGeom prst="rect">
                <a:avLst/>
              </a:prstGeom>
            </p:spPr>
          </p:pic>
        </p:grpSp>
        <p:sp>
          <p:nvSpPr>
            <p:cNvPr id="82" name="文本框 81"/>
            <p:cNvSpPr txBox="1"/>
            <p:nvPr/>
          </p:nvSpPr>
          <p:spPr>
            <a:xfrm>
              <a:off x="1217533" y="1739422"/>
              <a:ext cx="2181449" cy="2065960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84" name="箭头: 右 83"/>
          <p:cNvSpPr/>
          <p:nvPr/>
        </p:nvSpPr>
        <p:spPr>
          <a:xfrm>
            <a:off x="3332134" y="2621628"/>
            <a:ext cx="508586" cy="9386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箭头: 右 88"/>
          <p:cNvSpPr/>
          <p:nvPr/>
        </p:nvSpPr>
        <p:spPr>
          <a:xfrm>
            <a:off x="8320246" y="2621629"/>
            <a:ext cx="508586" cy="9386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/>
        </p:nvSpPr>
        <p:spPr>
          <a:xfrm>
            <a:off x="1110123" y="4050159"/>
            <a:ext cx="1792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Tick collection</a:t>
            </a:r>
            <a:endParaRPr lang="zh-CN" altLang="en-US" dirty="0"/>
          </a:p>
        </p:txBody>
      </p:sp>
      <p:sp>
        <p:nvSpPr>
          <p:cNvPr id="91" name="文本框 90"/>
          <p:cNvSpPr txBox="1"/>
          <p:nvPr/>
        </p:nvSpPr>
        <p:spPr>
          <a:xfrm>
            <a:off x="5155655" y="4031691"/>
            <a:ext cx="229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kern="100" dirty="0">
                <a:effectLst/>
                <a:latin typeface="+mj-lt"/>
                <a:ea typeface="MS Mincho" panose="02020609040205080304" pitchFamily="49" charset="-128"/>
              </a:rPr>
              <a:t>Borrelial cultivation</a:t>
            </a:r>
            <a:endParaRPr lang="zh-CN" altLang="en-US" dirty="0">
              <a:latin typeface="+mj-lt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9467276" y="39587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effectLst/>
                <a:ea typeface="MS Mincho" panose="02020609040205080304" pitchFamily="49" charset="-128"/>
              </a:rPr>
              <a:t>Genomic analysis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335" y="1713865"/>
            <a:ext cx="1531620" cy="20656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575" y="1714500"/>
            <a:ext cx="2141855" cy="20650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MS Mincho</vt:lpstr>
      <vt:lpstr>等线</vt:lpstr>
      <vt:lpstr>等线 Light</vt:lpstr>
      <vt:lpstr>微软雅黑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melody_gaowa@163.com</dc:creator>
  <cp:lastModifiedBy>蜱媒人畜共患重点实验室</cp:lastModifiedBy>
  <cp:revision>7</cp:revision>
  <dcterms:created xsi:type="dcterms:W3CDTF">2021-02-24T07:45:00Z</dcterms:created>
  <dcterms:modified xsi:type="dcterms:W3CDTF">2021-02-24T09:00:02Z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