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559" autoAdjust="0"/>
    <p:restoredTop sz="94660"/>
  </p:normalViewPr>
  <p:slideViewPr>
    <p:cSldViewPr snapToGrid="0" showGuides="1">
      <p:cViewPr varScale="1">
        <p:scale>
          <a:sx n="85" d="100"/>
          <a:sy n="85" d="100"/>
        </p:scale>
        <p:origin x="40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5042C-E340-E730-050A-0935C3AB8E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6465A0-450A-771D-F2A7-D2360DF8A2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en-US" altLang="ja-JP"/>
              <a:t>Click to edit Master subtitle style</a:t>
            </a:r>
            <a:endParaRPr kumimoji="1" lang="ja-JP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978DDA-3ECB-C07F-29AD-AD2FD75C8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D66A7-DE22-456D-B496-806A4BC590D5}" type="datetimeFigureOut">
              <a:rPr kumimoji="1" lang="ja-JP" altLang="en-US" smtClean="0"/>
              <a:t>2023/5/10</a:t>
            </a:fld>
            <a:endParaRPr kumimoji="1" lang="ja-JP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3BEEF7-0A26-5700-5A1A-FB2B68F48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5220EF-43FC-AC27-6530-81D84E8DA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5EEDA-A3F5-4503-B1A5-FA7B0C9A28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6026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36605-98B6-640E-2FA5-2EA5BE02C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F9E649-E815-D013-C1FB-54793818CA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C88787-24AB-7A1D-19E1-6660ED21D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D66A7-DE22-456D-B496-806A4BC590D5}" type="datetimeFigureOut">
              <a:rPr kumimoji="1" lang="ja-JP" altLang="en-US" smtClean="0"/>
              <a:t>2023/5/10</a:t>
            </a:fld>
            <a:endParaRPr kumimoji="1" lang="ja-JP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D449B2-5360-B00F-222D-D8A67D64F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403445-692D-24A9-42B5-D2CA09E9E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5EEDA-A3F5-4503-B1A5-FA7B0C9A28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4173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0FE3C8F-5AEF-2C36-B661-924D57B6B2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1A190E-7943-3656-D69B-48903D0E45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B23452-B17D-756F-7973-CDE5E8B92B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D66A7-DE22-456D-B496-806A4BC590D5}" type="datetimeFigureOut">
              <a:rPr kumimoji="1" lang="ja-JP" altLang="en-US" smtClean="0"/>
              <a:t>2023/5/10</a:t>
            </a:fld>
            <a:endParaRPr kumimoji="1" lang="ja-JP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5146B4-91C4-4C4F-1D80-263D19C79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A79E45-A90E-A318-9A72-FF0C9A568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5EEDA-A3F5-4503-B1A5-FA7B0C9A28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8574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DC9E92-562F-0E6A-F6D5-C06C1A633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C652B-4CA1-D808-C438-8DD2A01880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68AE72-A13A-A7F8-93B2-C0380EB47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D66A7-DE22-456D-B496-806A4BC590D5}" type="datetimeFigureOut">
              <a:rPr kumimoji="1" lang="ja-JP" altLang="en-US" smtClean="0"/>
              <a:t>2023/5/10</a:t>
            </a:fld>
            <a:endParaRPr kumimoji="1" lang="ja-JP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CB6CF5-E7CA-E319-D9AC-8EFDD649B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6F085D-B948-EA37-E52C-04EC328E7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5EEDA-A3F5-4503-B1A5-FA7B0C9A28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4915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1827C0-332D-CC31-BA15-D7E4EAC7A1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B6A2B0-E275-9104-2FB6-0DAB290A3F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53DB0-C90B-1CAC-BD0F-8F7C825DA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D66A7-DE22-456D-B496-806A4BC590D5}" type="datetimeFigureOut">
              <a:rPr kumimoji="1" lang="ja-JP" altLang="en-US" smtClean="0"/>
              <a:t>2023/5/10</a:t>
            </a:fld>
            <a:endParaRPr kumimoji="1" lang="ja-JP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C37E1-5340-DE57-5663-5300056E2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DFD19C-6920-E74A-F6AB-BF1ACF888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5EEDA-A3F5-4503-B1A5-FA7B0C9A28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025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6E6B09-7F2A-0ED0-C9BB-7C3C56B1F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45069F-8144-C004-6131-EFD6EB2B50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642095-6F2D-B80B-461A-A2CCFF437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B9D4E0-E1D8-F925-92EF-652D1EFF5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D66A7-DE22-456D-B496-806A4BC590D5}" type="datetimeFigureOut">
              <a:rPr kumimoji="1" lang="ja-JP" altLang="en-US" smtClean="0"/>
              <a:t>2023/5/10</a:t>
            </a:fld>
            <a:endParaRPr kumimoji="1" lang="ja-JP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B27FE1-0365-DDC2-2B34-BB4B6A5E1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E5914B-584D-ED5A-06E8-1E3063562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5EEDA-A3F5-4503-B1A5-FA7B0C9A28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9894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2563DB-71A8-D4B4-48F3-40D5AB01A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DD0828-6D40-336F-43A9-8511D929EB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264542-98EB-BFAE-40D5-341A52AA46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1FB73-C42F-69E3-4F53-1B06785D1B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5CBF9A-9E87-0651-5207-AAB96DC2D2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EEDEF76-FB15-D879-571D-C3BCA49D5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D66A7-DE22-456D-B496-806A4BC590D5}" type="datetimeFigureOut">
              <a:rPr kumimoji="1" lang="ja-JP" altLang="en-US" smtClean="0"/>
              <a:t>2023/5/10</a:t>
            </a:fld>
            <a:endParaRPr kumimoji="1" lang="ja-JP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E271B58-0857-3C93-4353-35BF7369B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A308EFE-4E7F-FFBD-A520-32FEF9A17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5EEDA-A3F5-4503-B1A5-FA7B0C9A28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2341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4E92AF-2D08-FD9E-042B-E2FBDEA0D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B09A3D-0D42-1D76-029F-E02E65BE5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D66A7-DE22-456D-B496-806A4BC590D5}" type="datetimeFigureOut">
              <a:rPr kumimoji="1" lang="ja-JP" altLang="en-US" smtClean="0"/>
              <a:t>2023/5/10</a:t>
            </a:fld>
            <a:endParaRPr kumimoji="1" lang="ja-JP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8FCBDA-22B8-7058-07C4-E0E150044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FE2C2D-E88B-784F-890B-9B08AD808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5EEDA-A3F5-4503-B1A5-FA7B0C9A28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407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8C8183-BDCB-1A92-D5B8-37405F97B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D66A7-DE22-456D-B496-806A4BC590D5}" type="datetimeFigureOut">
              <a:rPr kumimoji="1" lang="ja-JP" altLang="en-US" smtClean="0"/>
              <a:t>2023/5/10</a:t>
            </a:fld>
            <a:endParaRPr kumimoji="1" lang="ja-JP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063FCF4-A276-0295-F6A8-57BE9AB9F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212460-E6C3-FD36-39AA-887F41E6E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5EEDA-A3F5-4503-B1A5-FA7B0C9A28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9400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ABA80B-814A-EB1B-8CDB-698E08900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125DE0-DE84-2132-DAF4-3D86EEEA35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186CE4-5129-B769-B748-D9026527E5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E8DD5B-5AD0-4CB6-4140-A65D8FC5A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D66A7-DE22-456D-B496-806A4BC590D5}" type="datetimeFigureOut">
              <a:rPr kumimoji="1" lang="ja-JP" altLang="en-US" smtClean="0"/>
              <a:t>2023/5/10</a:t>
            </a:fld>
            <a:endParaRPr kumimoji="1" lang="ja-JP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FD9EB5-9BC4-1DE7-FB2C-9693B49EA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356DFE-7618-11F8-7DB3-4A63FC510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5EEDA-A3F5-4503-B1A5-FA7B0C9A28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1819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E18572-098B-D7EE-7C0D-FC17DDF84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500D84-0511-1F08-0149-6E19637E92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A72EEA-43DC-B872-5DB4-1974D0D2AE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9E37DB-FBDB-407F-66B6-68029631F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D66A7-DE22-456D-B496-806A4BC590D5}" type="datetimeFigureOut">
              <a:rPr kumimoji="1" lang="ja-JP" altLang="en-US" smtClean="0"/>
              <a:t>2023/5/10</a:t>
            </a:fld>
            <a:endParaRPr kumimoji="1" lang="ja-JP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DE741C-646D-F861-7699-5746CDABD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D034C0-E9B6-0949-1E3E-212E5CFBA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5EEDA-A3F5-4503-B1A5-FA7B0C9A28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2045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9549F6-FDFF-5664-78A6-1A2B0B4E0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A9BBDB-3D18-3518-3A3F-FBC91BF2DC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337FE8-B43B-BB3F-609A-9572E69A91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3D66A7-DE22-456D-B496-806A4BC590D5}" type="datetimeFigureOut">
              <a:rPr kumimoji="1" lang="ja-JP" altLang="en-US" smtClean="0"/>
              <a:t>2023/5/10</a:t>
            </a:fld>
            <a:endParaRPr kumimoji="1" lang="ja-JP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3EC56C-A336-D531-EB2C-B41172A85F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2794A3-99C7-5C1A-4139-6DF832BBFA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5EEDA-A3F5-4503-B1A5-FA7B0C9A28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5521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7">
            <a:extLst>
              <a:ext uri="{FF2B5EF4-FFF2-40B4-BE49-F238E27FC236}">
                <a16:creationId xmlns:a16="http://schemas.microsoft.com/office/drawing/2014/main" id="{060E4E04-3B83-DC2B-CF1C-FA6D231720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0815149"/>
              </p:ext>
            </p:extLst>
          </p:nvPr>
        </p:nvGraphicFramePr>
        <p:xfrm>
          <a:off x="97879" y="375073"/>
          <a:ext cx="11996242" cy="58944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80160">
                  <a:extLst>
                    <a:ext uri="{9D8B030D-6E8A-4147-A177-3AD203B41FA5}">
                      <a16:colId xmlns:a16="http://schemas.microsoft.com/office/drawing/2014/main" val="1126028824"/>
                    </a:ext>
                  </a:extLst>
                </a:gridCol>
                <a:gridCol w="1900529">
                  <a:extLst>
                    <a:ext uri="{9D8B030D-6E8A-4147-A177-3AD203B41FA5}">
                      <a16:colId xmlns:a16="http://schemas.microsoft.com/office/drawing/2014/main" val="4095665194"/>
                    </a:ext>
                  </a:extLst>
                </a:gridCol>
                <a:gridCol w="943166">
                  <a:extLst>
                    <a:ext uri="{9D8B030D-6E8A-4147-A177-3AD203B41FA5}">
                      <a16:colId xmlns:a16="http://schemas.microsoft.com/office/drawing/2014/main" val="3786910537"/>
                    </a:ext>
                  </a:extLst>
                </a:gridCol>
                <a:gridCol w="943166">
                  <a:extLst>
                    <a:ext uri="{9D8B030D-6E8A-4147-A177-3AD203B41FA5}">
                      <a16:colId xmlns:a16="http://schemas.microsoft.com/office/drawing/2014/main" val="657383338"/>
                    </a:ext>
                  </a:extLst>
                </a:gridCol>
                <a:gridCol w="426969">
                  <a:extLst>
                    <a:ext uri="{9D8B030D-6E8A-4147-A177-3AD203B41FA5}">
                      <a16:colId xmlns:a16="http://schemas.microsoft.com/office/drawing/2014/main" val="3246349433"/>
                    </a:ext>
                  </a:extLst>
                </a:gridCol>
                <a:gridCol w="426969">
                  <a:extLst>
                    <a:ext uri="{9D8B030D-6E8A-4147-A177-3AD203B41FA5}">
                      <a16:colId xmlns:a16="http://schemas.microsoft.com/office/drawing/2014/main" val="905082819"/>
                    </a:ext>
                  </a:extLst>
                </a:gridCol>
                <a:gridCol w="426969">
                  <a:extLst>
                    <a:ext uri="{9D8B030D-6E8A-4147-A177-3AD203B41FA5}">
                      <a16:colId xmlns:a16="http://schemas.microsoft.com/office/drawing/2014/main" val="1054427211"/>
                    </a:ext>
                  </a:extLst>
                </a:gridCol>
                <a:gridCol w="426969">
                  <a:extLst>
                    <a:ext uri="{9D8B030D-6E8A-4147-A177-3AD203B41FA5}">
                      <a16:colId xmlns:a16="http://schemas.microsoft.com/office/drawing/2014/main" val="3776234876"/>
                    </a:ext>
                  </a:extLst>
                </a:gridCol>
                <a:gridCol w="426969">
                  <a:extLst>
                    <a:ext uri="{9D8B030D-6E8A-4147-A177-3AD203B41FA5}">
                      <a16:colId xmlns:a16="http://schemas.microsoft.com/office/drawing/2014/main" val="3081720171"/>
                    </a:ext>
                  </a:extLst>
                </a:gridCol>
                <a:gridCol w="426969">
                  <a:extLst>
                    <a:ext uri="{9D8B030D-6E8A-4147-A177-3AD203B41FA5}">
                      <a16:colId xmlns:a16="http://schemas.microsoft.com/office/drawing/2014/main" val="2294373944"/>
                    </a:ext>
                  </a:extLst>
                </a:gridCol>
                <a:gridCol w="426969">
                  <a:extLst>
                    <a:ext uri="{9D8B030D-6E8A-4147-A177-3AD203B41FA5}">
                      <a16:colId xmlns:a16="http://schemas.microsoft.com/office/drawing/2014/main" val="1761501678"/>
                    </a:ext>
                  </a:extLst>
                </a:gridCol>
                <a:gridCol w="426969">
                  <a:extLst>
                    <a:ext uri="{9D8B030D-6E8A-4147-A177-3AD203B41FA5}">
                      <a16:colId xmlns:a16="http://schemas.microsoft.com/office/drawing/2014/main" val="1599780146"/>
                    </a:ext>
                  </a:extLst>
                </a:gridCol>
                <a:gridCol w="426969">
                  <a:extLst>
                    <a:ext uri="{9D8B030D-6E8A-4147-A177-3AD203B41FA5}">
                      <a16:colId xmlns:a16="http://schemas.microsoft.com/office/drawing/2014/main" val="687376392"/>
                    </a:ext>
                  </a:extLst>
                </a:gridCol>
                <a:gridCol w="426969">
                  <a:extLst>
                    <a:ext uri="{9D8B030D-6E8A-4147-A177-3AD203B41FA5}">
                      <a16:colId xmlns:a16="http://schemas.microsoft.com/office/drawing/2014/main" val="4279437403"/>
                    </a:ext>
                  </a:extLst>
                </a:gridCol>
                <a:gridCol w="426969">
                  <a:extLst>
                    <a:ext uri="{9D8B030D-6E8A-4147-A177-3AD203B41FA5}">
                      <a16:colId xmlns:a16="http://schemas.microsoft.com/office/drawing/2014/main" val="1058462210"/>
                    </a:ext>
                  </a:extLst>
                </a:gridCol>
                <a:gridCol w="426969">
                  <a:extLst>
                    <a:ext uri="{9D8B030D-6E8A-4147-A177-3AD203B41FA5}">
                      <a16:colId xmlns:a16="http://schemas.microsoft.com/office/drawing/2014/main" val="842166993"/>
                    </a:ext>
                  </a:extLst>
                </a:gridCol>
                <a:gridCol w="426969">
                  <a:extLst>
                    <a:ext uri="{9D8B030D-6E8A-4147-A177-3AD203B41FA5}">
                      <a16:colId xmlns:a16="http://schemas.microsoft.com/office/drawing/2014/main" val="160556613"/>
                    </a:ext>
                  </a:extLst>
                </a:gridCol>
                <a:gridCol w="689312">
                  <a:extLst>
                    <a:ext uri="{9D8B030D-6E8A-4147-A177-3AD203B41FA5}">
                      <a16:colId xmlns:a16="http://schemas.microsoft.com/office/drawing/2014/main" val="3641657258"/>
                    </a:ext>
                  </a:extLst>
                </a:gridCol>
                <a:gridCol w="689312">
                  <a:extLst>
                    <a:ext uri="{9D8B030D-6E8A-4147-A177-3AD203B41FA5}">
                      <a16:colId xmlns:a16="http://schemas.microsoft.com/office/drawing/2014/main" val="3182773504"/>
                    </a:ext>
                  </a:extLst>
                </a:gridCol>
              </a:tblGrid>
              <a:tr h="419633">
                <a:tc gridSpan="2"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/>
                </a:tc>
                <a:tc gridSpan="17"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Study period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95501029"/>
                  </a:ext>
                </a:extLst>
              </a:tr>
              <a:tr h="384701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Timepoint</a:t>
                      </a:r>
                      <a:r>
                        <a:rPr kumimoji="1" lang="ja-JP" altLang="en-US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 </a:t>
                      </a:r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(week)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Timepoint</a:t>
                      </a:r>
                      <a:r>
                        <a:rPr kumimoji="1" lang="ja-JP" altLang="en-US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 </a:t>
                      </a:r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(week)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-8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0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2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4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6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8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10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12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14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16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18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20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22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24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…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48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50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32011705"/>
                  </a:ext>
                </a:extLst>
              </a:tr>
              <a:tr h="457200">
                <a:tc rowSpan="3"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Enrolment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Eligibility screen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X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16520505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Informed consent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X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24256143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Allocation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X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0196594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Interventions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Install the ceiling net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X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24616653"/>
                  </a:ext>
                </a:extLst>
              </a:tr>
              <a:tr h="457200">
                <a:tc rowSpan="5"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Assessments</a:t>
                      </a:r>
                    </a:p>
                    <a:p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(Cohort)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Questionnaire survey by CHVs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X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X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X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X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X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X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X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X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X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X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X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X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X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…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X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79205743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Venous blood sampling by lab tech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X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X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X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…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98851224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Capillary blood sampling by lab tech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X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X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X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X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…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X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02089012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Passive case detection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X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X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X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X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X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X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X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X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X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X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X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X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…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X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4137546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Qualitative survey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X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6002455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Assessment</a:t>
                      </a:r>
                    </a:p>
                    <a:p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(cross-sectional)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School malaria survey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X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X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X</a:t>
                      </a: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4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95976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38530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3586</TotalTime>
  <Words>114</Words>
  <Application>Microsoft Office PowerPoint</Application>
  <PresentationFormat>Widescreen</PresentationFormat>
  <Paragraphs>82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Wataru Kagaya</dc:creator>
  <cp:lastModifiedBy>Poonam Mutha</cp:lastModifiedBy>
  <cp:revision>64</cp:revision>
  <dcterms:created xsi:type="dcterms:W3CDTF">2022-06-20T05:55:14Z</dcterms:created>
  <dcterms:modified xsi:type="dcterms:W3CDTF">2023-05-09T18:59:23Z</dcterms:modified>
</cp:coreProperties>
</file>