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1"/>
  </p:notesMasterIdLst>
  <p:sldIdLst>
    <p:sldId id="960" r:id="rId2"/>
    <p:sldId id="908" r:id="rId3"/>
    <p:sldId id="909" r:id="rId4"/>
    <p:sldId id="907" r:id="rId5"/>
    <p:sldId id="921" r:id="rId6"/>
    <p:sldId id="859" r:id="rId7"/>
    <p:sldId id="923" r:id="rId8"/>
    <p:sldId id="918" r:id="rId9"/>
    <p:sldId id="932" r:id="rId10"/>
    <p:sldId id="933" r:id="rId11"/>
    <p:sldId id="934" r:id="rId12"/>
    <p:sldId id="935" r:id="rId13"/>
    <p:sldId id="936" r:id="rId14"/>
    <p:sldId id="931" r:id="rId15"/>
    <p:sldId id="883" r:id="rId16"/>
    <p:sldId id="885" r:id="rId17"/>
    <p:sldId id="928" r:id="rId18"/>
    <p:sldId id="950" r:id="rId19"/>
    <p:sldId id="945" r:id="rId20"/>
    <p:sldId id="942" r:id="rId21"/>
    <p:sldId id="954" r:id="rId22"/>
    <p:sldId id="955" r:id="rId23"/>
    <p:sldId id="961" r:id="rId24"/>
    <p:sldId id="268" r:id="rId25"/>
    <p:sldId id="947" r:id="rId26"/>
    <p:sldId id="949" r:id="rId27"/>
    <p:sldId id="262" r:id="rId28"/>
    <p:sldId id="846" r:id="rId29"/>
    <p:sldId id="261"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43112"/>
    <a:srgbClr val="0E32C4"/>
    <a:srgbClr val="4171C4"/>
    <a:srgbClr val="C4357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796"/>
    <p:restoredTop sz="94014"/>
  </p:normalViewPr>
  <p:slideViewPr>
    <p:cSldViewPr snapToGrid="0" snapToObjects="1">
      <p:cViewPr>
        <p:scale>
          <a:sx n="94" d="100"/>
          <a:sy n="94" d="100"/>
        </p:scale>
        <p:origin x="1864" y="7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09EDA90-2FF6-8343-AF78-5C37F4841BA9}" type="datetimeFigureOut">
              <a:rPr lang="en-US" smtClean="0"/>
              <a:t>3/30/23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B9EB621-7C1B-1249-A2B4-3DA243583F9B}" type="slidenum">
              <a:rPr lang="en-US" smtClean="0"/>
              <a:t>‹#›</a:t>
            </a:fld>
            <a:endParaRPr lang="en-US"/>
          </a:p>
        </p:txBody>
      </p:sp>
    </p:spTree>
    <p:extLst>
      <p:ext uri="{BB962C8B-B14F-4D97-AF65-F5344CB8AC3E}">
        <p14:creationId xmlns:p14="http://schemas.microsoft.com/office/powerpoint/2010/main" val="19667374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Supplementary Table 1 |  Features of genome assembly and annotations</a:t>
            </a:r>
            <a:r>
              <a:rPr lang="en-US" sz="1200" kern="1200" dirty="0">
                <a:solidFill>
                  <a:schemeClr val="tx1"/>
                </a:solidFill>
                <a:effectLst/>
                <a:latin typeface="+mn-lt"/>
                <a:ea typeface="+mn-ea"/>
                <a:cs typeface="+mn-cs"/>
              </a:rPr>
              <a:t>.</a:t>
            </a:r>
            <a:r>
              <a:rPr lang="en-US" sz="1200" b="0" kern="1200" dirty="0">
                <a:solidFill>
                  <a:schemeClr val="tx1"/>
                </a:solidFill>
                <a:effectLst/>
                <a:latin typeface="+mn-lt"/>
                <a:ea typeface="+mn-ea"/>
                <a:cs typeface="+mn-cs"/>
              </a:rPr>
              <a:t> Parental species, </a:t>
            </a:r>
            <a:r>
              <a:rPr lang="en-US" sz="1200" b="0" i="1" kern="1200" dirty="0">
                <a:solidFill>
                  <a:schemeClr val="tx1"/>
                </a:solidFill>
                <a:effectLst/>
                <a:latin typeface="+mn-lt"/>
                <a:ea typeface="+mn-ea"/>
                <a:cs typeface="+mn-cs"/>
              </a:rPr>
              <a:t>Poa infirma </a:t>
            </a:r>
            <a:r>
              <a:rPr lang="en-US" sz="1200" b="0" i="0" kern="1200" dirty="0">
                <a:solidFill>
                  <a:schemeClr val="tx1"/>
                </a:solidFill>
                <a:effectLst/>
                <a:latin typeface="+mn-lt"/>
                <a:ea typeface="+mn-ea"/>
                <a:cs typeface="+mn-cs"/>
              </a:rPr>
              <a:t>(PiA) and </a:t>
            </a:r>
            <a:r>
              <a:rPr lang="en-US" sz="1200" b="0" i="1" kern="1200" dirty="0">
                <a:solidFill>
                  <a:schemeClr val="tx1"/>
                </a:solidFill>
                <a:effectLst/>
                <a:latin typeface="+mn-lt"/>
                <a:ea typeface="+mn-ea"/>
                <a:cs typeface="+mn-cs"/>
              </a:rPr>
              <a:t>Poa supina </a:t>
            </a:r>
            <a:r>
              <a:rPr lang="en-US" sz="1200" b="0" i="0" kern="1200" dirty="0">
                <a:solidFill>
                  <a:schemeClr val="tx1"/>
                </a:solidFill>
                <a:effectLst/>
                <a:latin typeface="+mn-lt"/>
                <a:ea typeface="+mn-ea"/>
                <a:cs typeface="+mn-cs"/>
              </a:rPr>
              <a:t>(PsB), relative to the </a:t>
            </a:r>
            <a:r>
              <a:rPr lang="en-US" sz="1200" b="0" i="0" kern="1200" dirty="0" err="1">
                <a:solidFill>
                  <a:schemeClr val="tx1"/>
                </a:solidFill>
                <a:effectLst/>
                <a:latin typeface="+mn-lt"/>
                <a:ea typeface="+mn-ea"/>
                <a:cs typeface="+mn-cs"/>
              </a:rPr>
              <a:t>subgenomes</a:t>
            </a:r>
            <a:r>
              <a:rPr lang="en-US" sz="1200" b="0" i="0" kern="1200" dirty="0">
                <a:solidFill>
                  <a:schemeClr val="tx1"/>
                </a:solidFill>
                <a:effectLst/>
                <a:latin typeface="+mn-lt"/>
                <a:ea typeface="+mn-ea"/>
                <a:cs typeface="+mn-cs"/>
              </a:rPr>
              <a:t> of </a:t>
            </a:r>
            <a:r>
              <a:rPr lang="en-US" sz="1200" b="0" i="1" kern="1200" dirty="0">
                <a:solidFill>
                  <a:schemeClr val="tx1"/>
                </a:solidFill>
                <a:effectLst/>
                <a:latin typeface="+mn-lt"/>
                <a:ea typeface="+mn-ea"/>
                <a:cs typeface="+mn-cs"/>
              </a:rPr>
              <a:t>Poa annua </a:t>
            </a:r>
            <a:r>
              <a:rPr lang="en-US" sz="1200" b="0" i="0" kern="1200" dirty="0">
                <a:solidFill>
                  <a:schemeClr val="tx1"/>
                </a:solidFill>
                <a:effectLst/>
                <a:latin typeface="+mn-lt"/>
                <a:ea typeface="+mn-ea"/>
                <a:cs typeface="+mn-cs"/>
              </a:rPr>
              <a:t>(PaA and PaB). Values correspond to the seven pseudomolecules. BUSCOs are </a:t>
            </a:r>
            <a:r>
              <a:rPr lang="en-US" sz="1200" b="0" i="0" kern="1200" dirty="0" err="1">
                <a:solidFill>
                  <a:schemeClr val="tx1"/>
                </a:solidFill>
                <a:effectLst/>
                <a:latin typeface="+mn-lt"/>
                <a:ea typeface="+mn-ea"/>
                <a:cs typeface="+mn-cs"/>
              </a:rPr>
              <a:t>embryophyta</a:t>
            </a:r>
            <a:r>
              <a:rPr lang="en-US" sz="1200" b="0" i="0" kern="1200" dirty="0">
                <a:solidFill>
                  <a:schemeClr val="tx1"/>
                </a:solidFill>
                <a:effectLst/>
                <a:latin typeface="+mn-lt"/>
                <a:ea typeface="+mn-ea"/>
                <a:cs typeface="+mn-cs"/>
              </a:rPr>
              <a:t> (n=1,614).</a:t>
            </a:r>
            <a:endParaRPr lang="en-US" dirty="0"/>
          </a:p>
        </p:txBody>
      </p:sp>
      <p:sp>
        <p:nvSpPr>
          <p:cNvPr id="4" name="Slide Number Placeholder 3"/>
          <p:cNvSpPr>
            <a:spLocks noGrp="1"/>
          </p:cNvSpPr>
          <p:nvPr>
            <p:ph type="sldNum" sz="quarter" idx="5"/>
          </p:nvPr>
        </p:nvSpPr>
        <p:spPr/>
        <p:txBody>
          <a:bodyPr/>
          <a:lstStyle/>
          <a:p>
            <a:fld id="{DB9EB621-7C1B-1249-A2B4-3DA243583F9B}" type="slidenum">
              <a:rPr lang="en-US" smtClean="0"/>
              <a:t>1</a:t>
            </a:fld>
            <a:endParaRPr lang="en-US"/>
          </a:p>
        </p:txBody>
      </p:sp>
    </p:spTree>
    <p:extLst>
      <p:ext uri="{BB962C8B-B14F-4D97-AF65-F5344CB8AC3E}">
        <p14:creationId xmlns:p14="http://schemas.microsoft.com/office/powerpoint/2010/main" val="38952207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Supplementary Fig. 1 |  Linked density histograms of the </a:t>
            </a:r>
            <a:r>
              <a:rPr lang="en-US" sz="1200" b="1" i="1" kern="1200" dirty="0">
                <a:solidFill>
                  <a:schemeClr val="tx1"/>
                </a:solidFill>
                <a:effectLst/>
                <a:latin typeface="+mn-lt"/>
                <a:ea typeface="+mn-ea"/>
                <a:cs typeface="+mn-cs"/>
              </a:rPr>
              <a:t>Poa </a:t>
            </a:r>
            <a:r>
              <a:rPr lang="en-US" sz="1200" b="1" i="1" kern="1200" dirty="0" err="1">
                <a:solidFill>
                  <a:schemeClr val="tx1"/>
                </a:solidFill>
                <a:effectLst/>
                <a:latin typeface="+mn-lt"/>
                <a:ea typeface="+mn-ea"/>
                <a:cs typeface="+mn-cs"/>
              </a:rPr>
              <a:t>infirma</a:t>
            </a:r>
            <a:r>
              <a:rPr lang="en-US" sz="1200" b="1" i="0" kern="1200" dirty="0">
                <a:solidFill>
                  <a:schemeClr val="tx1"/>
                </a:solidFill>
                <a:effectLst/>
                <a:latin typeface="+mn-lt"/>
                <a:ea typeface="+mn-ea"/>
                <a:cs typeface="+mn-cs"/>
              </a:rPr>
              <a:t> </a:t>
            </a:r>
            <a:r>
              <a:rPr lang="en-US" sz="1200" b="1" kern="1200" dirty="0">
                <a:solidFill>
                  <a:schemeClr val="tx1"/>
                </a:solidFill>
                <a:effectLst/>
                <a:latin typeface="+mn-lt"/>
                <a:ea typeface="+mn-ea"/>
                <a:cs typeface="+mn-cs"/>
              </a:rPr>
              <a:t>and </a:t>
            </a:r>
            <a:r>
              <a:rPr lang="en-US" sz="1200" b="1" i="1" kern="1200" dirty="0">
                <a:solidFill>
                  <a:schemeClr val="tx1"/>
                </a:solidFill>
                <a:effectLst/>
                <a:latin typeface="+mn-lt"/>
                <a:ea typeface="+mn-ea"/>
                <a:cs typeface="+mn-cs"/>
              </a:rPr>
              <a:t>Poa </a:t>
            </a:r>
            <a:r>
              <a:rPr lang="en-US" sz="1200" b="1" i="1" kern="1200" dirty="0" err="1">
                <a:solidFill>
                  <a:schemeClr val="tx1"/>
                </a:solidFill>
                <a:effectLst/>
                <a:latin typeface="+mn-lt"/>
                <a:ea typeface="+mn-ea"/>
                <a:cs typeface="+mn-cs"/>
              </a:rPr>
              <a:t>supina</a:t>
            </a:r>
            <a:r>
              <a:rPr lang="en-US" sz="1200" b="1" i="1" kern="1200" dirty="0">
                <a:solidFill>
                  <a:schemeClr val="tx1"/>
                </a:solidFill>
                <a:effectLst/>
                <a:latin typeface="+mn-lt"/>
                <a:ea typeface="+mn-ea"/>
                <a:cs typeface="+mn-cs"/>
              </a:rPr>
              <a:t> </a:t>
            </a:r>
            <a:r>
              <a:rPr lang="en-US" sz="1200" b="1" kern="1200" dirty="0">
                <a:solidFill>
                  <a:schemeClr val="tx1"/>
                </a:solidFill>
                <a:effectLst/>
                <a:latin typeface="+mn-lt"/>
                <a:ea typeface="+mn-ea"/>
                <a:cs typeface="+mn-cs"/>
              </a:rPr>
              <a:t>genomes</a:t>
            </a:r>
            <a:r>
              <a:rPr lang="en-US" sz="1200" kern="1200" dirty="0">
                <a:solidFill>
                  <a:schemeClr val="tx1"/>
                </a:solidFill>
                <a:effectLst/>
                <a:latin typeface="+mn-lt"/>
                <a:ea typeface="+mn-ea"/>
                <a:cs typeface="+mn-cs"/>
              </a:rPr>
              <a:t>.</a:t>
            </a:r>
            <a:r>
              <a:rPr lang="en-US" sz="1200" b="0" kern="1200" dirty="0">
                <a:solidFill>
                  <a:schemeClr val="tx1"/>
                </a:solidFill>
                <a:effectLst/>
                <a:latin typeface="+mn-lt"/>
                <a:ea typeface="+mn-ea"/>
                <a:cs typeface="+mn-cs"/>
              </a:rPr>
              <a:t> The </a:t>
            </a:r>
            <a:r>
              <a:rPr lang="en-US" sz="1200" kern="1200" dirty="0">
                <a:solidFill>
                  <a:schemeClr val="tx1"/>
                </a:solidFill>
                <a:effectLst/>
                <a:latin typeface="+mn-lt"/>
                <a:ea typeface="+mn-ea"/>
                <a:cs typeface="+mn-cs"/>
              </a:rPr>
              <a:t>Omni-C plot represents long-range </a:t>
            </a:r>
            <a:r>
              <a:rPr lang="en-US" sz="1200" i="1" kern="1200" dirty="0">
                <a:solidFill>
                  <a:schemeClr val="tx1"/>
                </a:solidFill>
                <a:effectLst/>
                <a:latin typeface="+mn-lt"/>
                <a:ea typeface="+mn-ea"/>
                <a:cs typeface="+mn-cs"/>
              </a:rPr>
              <a:t>cis </a:t>
            </a:r>
            <a:r>
              <a:rPr lang="en-US" sz="1200" kern="1200" dirty="0">
                <a:solidFill>
                  <a:schemeClr val="tx1"/>
                </a:solidFill>
                <a:effectLst/>
                <a:latin typeface="+mn-lt"/>
                <a:ea typeface="+mn-ea"/>
                <a:cs typeface="+mn-cs"/>
              </a:rPr>
              <a:t>information using proximity ligation and mapping position of paired-end data. Red indicates the number of read pair interactions within each bin.</a:t>
            </a:r>
            <a:endParaRPr lang="en-US" dirty="0"/>
          </a:p>
          <a:p>
            <a:endParaRPr lang="en-US" dirty="0"/>
          </a:p>
        </p:txBody>
      </p:sp>
      <p:sp>
        <p:nvSpPr>
          <p:cNvPr id="4" name="Slide Number Placeholder 3"/>
          <p:cNvSpPr>
            <a:spLocks noGrp="1"/>
          </p:cNvSpPr>
          <p:nvPr>
            <p:ph type="sldNum" sz="quarter" idx="5"/>
          </p:nvPr>
        </p:nvSpPr>
        <p:spPr/>
        <p:txBody>
          <a:bodyPr/>
          <a:lstStyle/>
          <a:p>
            <a:fld id="{BDB15450-DEB4-8D4C-B54C-C540FDE5E0A7}" type="slidenum">
              <a:rPr lang="en-US" smtClean="0"/>
              <a:t>2</a:t>
            </a:fld>
            <a:endParaRPr lang="en-US"/>
          </a:p>
        </p:txBody>
      </p:sp>
    </p:spTree>
    <p:extLst>
      <p:ext uri="{BB962C8B-B14F-4D97-AF65-F5344CB8AC3E}">
        <p14:creationId xmlns:p14="http://schemas.microsoft.com/office/powerpoint/2010/main" val="24760284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Supplementary Fig. 2 | The homoeologous and orthologous sequences of </a:t>
            </a:r>
            <a:r>
              <a:rPr lang="en-US" sz="1200" b="1" i="1" kern="1200" dirty="0">
                <a:solidFill>
                  <a:schemeClr val="tx1"/>
                </a:solidFill>
                <a:effectLst/>
                <a:latin typeface="+mn-lt"/>
                <a:ea typeface="+mn-ea"/>
                <a:cs typeface="+mn-cs"/>
              </a:rPr>
              <a:t>Poa annua </a:t>
            </a:r>
            <a:r>
              <a:rPr lang="en-US" sz="1200" b="1" i="0" kern="1200" dirty="0">
                <a:solidFill>
                  <a:schemeClr val="tx1"/>
                </a:solidFill>
                <a:effectLst/>
                <a:latin typeface="+mn-lt"/>
                <a:ea typeface="+mn-ea"/>
                <a:cs typeface="+mn-cs"/>
              </a:rPr>
              <a:t>and its diploid parents, </a:t>
            </a:r>
            <a:r>
              <a:rPr lang="en-US" sz="1200" b="1" i="1" kern="1200" dirty="0">
                <a:solidFill>
                  <a:schemeClr val="tx1"/>
                </a:solidFill>
                <a:effectLst/>
                <a:latin typeface="+mn-lt"/>
                <a:ea typeface="+mn-ea"/>
                <a:cs typeface="+mn-cs"/>
              </a:rPr>
              <a:t>Poa infirma </a:t>
            </a:r>
            <a:r>
              <a:rPr lang="en-US" sz="1200" b="1" i="0" kern="1200" dirty="0">
                <a:solidFill>
                  <a:schemeClr val="tx1"/>
                </a:solidFill>
                <a:effectLst/>
                <a:latin typeface="+mn-lt"/>
                <a:ea typeface="+mn-ea"/>
                <a:cs typeface="+mn-cs"/>
              </a:rPr>
              <a:t>and </a:t>
            </a:r>
            <a:r>
              <a:rPr lang="en-US" sz="1200" b="1" i="1" kern="1200" dirty="0">
                <a:solidFill>
                  <a:schemeClr val="tx1"/>
                </a:solidFill>
                <a:effectLst/>
                <a:latin typeface="+mn-lt"/>
                <a:ea typeface="+mn-ea"/>
                <a:cs typeface="+mn-cs"/>
              </a:rPr>
              <a:t>Poa supina. </a:t>
            </a:r>
            <a:r>
              <a:rPr lang="en-US" sz="1200" b="1" kern="1200" dirty="0">
                <a:solidFill>
                  <a:schemeClr val="tx1"/>
                </a:solidFill>
                <a:effectLst/>
                <a:latin typeface="+mn-lt"/>
                <a:ea typeface="+mn-ea"/>
                <a:cs typeface="+mn-cs"/>
              </a:rPr>
              <a:t>(a) </a:t>
            </a:r>
            <a:r>
              <a:rPr lang="en-US" sz="1200" kern="1200" dirty="0">
                <a:solidFill>
                  <a:schemeClr val="tx1"/>
                </a:solidFill>
                <a:effectLst/>
                <a:latin typeface="+mn-lt"/>
                <a:ea typeface="+mn-ea"/>
                <a:cs typeface="+mn-cs"/>
              </a:rPr>
              <a:t>The evolutionary pathway and chromosomal relationships within and between the homologous sequences of </a:t>
            </a:r>
            <a:r>
              <a:rPr lang="en-US" sz="1200" i="1" kern="1200" dirty="0">
                <a:solidFill>
                  <a:schemeClr val="tx1"/>
                </a:solidFill>
                <a:effectLst/>
                <a:latin typeface="+mn-lt"/>
                <a:ea typeface="+mn-ea"/>
                <a:cs typeface="+mn-cs"/>
              </a:rPr>
              <a:t>Poa annua </a:t>
            </a:r>
            <a:r>
              <a:rPr lang="en-US" sz="1200" kern="1200" dirty="0">
                <a:solidFill>
                  <a:schemeClr val="tx1"/>
                </a:solidFill>
                <a:effectLst/>
                <a:latin typeface="+mn-lt"/>
                <a:ea typeface="+mn-ea"/>
                <a:cs typeface="+mn-cs"/>
              </a:rPr>
              <a:t>and its diploid progenitors. </a:t>
            </a:r>
            <a:r>
              <a:rPr lang="en-US" sz="1200" b="1" kern="1200" dirty="0">
                <a:solidFill>
                  <a:schemeClr val="tx1"/>
                </a:solidFill>
                <a:effectLst/>
                <a:latin typeface="+mn-lt"/>
                <a:ea typeface="+mn-ea"/>
                <a:cs typeface="+mn-cs"/>
              </a:rPr>
              <a:t>(b) </a:t>
            </a:r>
            <a:r>
              <a:rPr lang="en-US" sz="1200" kern="1200" dirty="0">
                <a:solidFill>
                  <a:schemeClr val="tx1"/>
                </a:solidFill>
                <a:effectLst/>
                <a:latin typeface="+mn-lt"/>
                <a:ea typeface="+mn-ea"/>
                <a:cs typeface="+mn-cs"/>
              </a:rPr>
              <a:t>The distribution of sequence identity measured by the gap-compressed sequence identity of full-genome sequence alignments. Percentages above violin plot indicate the median. </a:t>
            </a:r>
            <a:r>
              <a:rPr lang="en-US" sz="1200" b="1" kern="1200" dirty="0">
                <a:solidFill>
                  <a:schemeClr val="tx1"/>
                </a:solidFill>
                <a:effectLst/>
                <a:latin typeface="+mn-lt"/>
                <a:ea typeface="+mn-ea"/>
                <a:cs typeface="+mn-cs"/>
              </a:rPr>
              <a:t>(c) </a:t>
            </a:r>
            <a:r>
              <a:rPr lang="en-US" sz="1200" kern="1200" dirty="0">
                <a:solidFill>
                  <a:schemeClr val="tx1"/>
                </a:solidFill>
                <a:effectLst/>
                <a:latin typeface="+mn-lt"/>
                <a:ea typeface="+mn-ea"/>
                <a:cs typeface="+mn-cs"/>
              </a:rPr>
              <a:t>Chromosome lengths of the genome assemblies of all three species. </a:t>
            </a:r>
          </a:p>
          <a:p>
            <a:endParaRPr lang="en-US" dirty="0"/>
          </a:p>
        </p:txBody>
      </p:sp>
      <p:sp>
        <p:nvSpPr>
          <p:cNvPr id="4" name="Slide Number Placeholder 3"/>
          <p:cNvSpPr>
            <a:spLocks noGrp="1"/>
          </p:cNvSpPr>
          <p:nvPr>
            <p:ph type="sldNum" sz="quarter" idx="5"/>
          </p:nvPr>
        </p:nvSpPr>
        <p:spPr/>
        <p:txBody>
          <a:bodyPr/>
          <a:lstStyle/>
          <a:p>
            <a:fld id="{DB9EB621-7C1B-1249-A2B4-3DA243583F9B}" type="slidenum">
              <a:rPr lang="en-US" smtClean="0"/>
              <a:t>3</a:t>
            </a:fld>
            <a:endParaRPr lang="en-US"/>
          </a:p>
        </p:txBody>
      </p:sp>
    </p:spTree>
    <p:extLst>
      <p:ext uri="{BB962C8B-B14F-4D97-AF65-F5344CB8AC3E}">
        <p14:creationId xmlns:p14="http://schemas.microsoft.com/office/powerpoint/2010/main" val="31193784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Supplementary Fig. 3 | Whole-genome sequence alignment depicts the primary mapping of parental chromosomes </a:t>
            </a:r>
            <a:r>
              <a:rPr lang="en-US" sz="1200" b="1" i="0" kern="1200" dirty="0">
                <a:solidFill>
                  <a:schemeClr val="tx1"/>
                </a:solidFill>
                <a:effectLst/>
                <a:latin typeface="+mn-lt"/>
                <a:ea typeface="+mn-ea"/>
                <a:cs typeface="+mn-cs"/>
              </a:rPr>
              <a:t>(PiA &amp; PsB)</a:t>
            </a:r>
            <a:r>
              <a:rPr lang="en-US" sz="1200" b="1" kern="1200" dirty="0">
                <a:solidFill>
                  <a:schemeClr val="tx1"/>
                </a:solidFill>
                <a:effectLst/>
                <a:latin typeface="+mn-lt"/>
                <a:ea typeface="+mn-ea"/>
                <a:cs typeface="+mn-cs"/>
              </a:rPr>
              <a:t> to the derived allotetraploid, </a:t>
            </a:r>
            <a:r>
              <a:rPr lang="en-US" sz="1200" b="1" i="1" kern="1200" dirty="0">
                <a:solidFill>
                  <a:schemeClr val="tx1"/>
                </a:solidFill>
                <a:effectLst/>
                <a:latin typeface="+mn-lt"/>
                <a:ea typeface="+mn-ea"/>
                <a:cs typeface="+mn-cs"/>
              </a:rPr>
              <a:t>Poa annua </a:t>
            </a:r>
            <a:r>
              <a:rPr lang="en-US" sz="1200" b="1" i="0" kern="1200" dirty="0">
                <a:solidFill>
                  <a:schemeClr val="tx1"/>
                </a:solidFill>
                <a:effectLst/>
                <a:latin typeface="+mn-lt"/>
                <a:ea typeface="+mn-ea"/>
                <a:cs typeface="+mn-cs"/>
              </a:rPr>
              <a:t>(PaA &amp; PaB)</a:t>
            </a:r>
            <a:r>
              <a:rPr lang="en-US" b="1" dirty="0">
                <a:effectLst/>
              </a:rPr>
              <a:t>. </a:t>
            </a:r>
            <a:r>
              <a:rPr lang="en-US" b="0" dirty="0">
                <a:effectLst/>
              </a:rPr>
              <a:t>The black arrow over Pa2B highlights 30 Mb of novel sequence in the tetraploid genome assembly, mostly composted of repetitive DNA (22.7Mb).</a:t>
            </a:r>
            <a:endParaRPr lang="en-US" dirty="0"/>
          </a:p>
        </p:txBody>
      </p:sp>
      <p:sp>
        <p:nvSpPr>
          <p:cNvPr id="4" name="Slide Number Placeholder 3"/>
          <p:cNvSpPr>
            <a:spLocks noGrp="1"/>
          </p:cNvSpPr>
          <p:nvPr>
            <p:ph type="sldNum" sz="quarter" idx="5"/>
          </p:nvPr>
        </p:nvSpPr>
        <p:spPr/>
        <p:txBody>
          <a:bodyPr/>
          <a:lstStyle/>
          <a:p>
            <a:fld id="{BDB15450-DEB4-8D4C-B54C-C540FDE5E0A7}" type="slidenum">
              <a:rPr lang="en-US" smtClean="0"/>
              <a:t>4</a:t>
            </a:fld>
            <a:endParaRPr lang="en-US"/>
          </a:p>
        </p:txBody>
      </p:sp>
    </p:spTree>
    <p:extLst>
      <p:ext uri="{BB962C8B-B14F-4D97-AF65-F5344CB8AC3E}">
        <p14:creationId xmlns:p14="http://schemas.microsoft.com/office/powerpoint/2010/main" val="13143867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Supplementary Fig. 4 | The distribution of shared orthologous clusters (gene families) between A and B genomes of </a:t>
            </a:r>
            <a:r>
              <a:rPr lang="en-US" sz="1200" b="1" i="1" kern="1200" dirty="0">
                <a:solidFill>
                  <a:schemeClr val="tx1"/>
                </a:solidFill>
                <a:effectLst/>
                <a:latin typeface="+mn-lt"/>
                <a:ea typeface="+mn-ea"/>
                <a:cs typeface="+mn-cs"/>
              </a:rPr>
              <a:t>Poa </a:t>
            </a:r>
            <a:r>
              <a:rPr lang="en-US" sz="1200" b="1" i="1" kern="1200" dirty="0" err="1">
                <a:solidFill>
                  <a:schemeClr val="tx1"/>
                </a:solidFill>
                <a:effectLst/>
                <a:latin typeface="+mn-lt"/>
                <a:ea typeface="+mn-ea"/>
                <a:cs typeface="+mn-cs"/>
              </a:rPr>
              <a:t>infirma</a:t>
            </a:r>
            <a:r>
              <a:rPr lang="en-US" sz="1200" b="1" i="1" kern="1200" dirty="0">
                <a:solidFill>
                  <a:schemeClr val="tx1"/>
                </a:solidFill>
                <a:effectLst/>
                <a:latin typeface="+mn-lt"/>
                <a:ea typeface="+mn-ea"/>
                <a:cs typeface="+mn-cs"/>
              </a:rPr>
              <a:t> </a:t>
            </a:r>
            <a:r>
              <a:rPr lang="en-US" sz="1200" b="1" i="0" kern="1200" dirty="0">
                <a:solidFill>
                  <a:schemeClr val="tx1"/>
                </a:solidFill>
                <a:effectLst/>
                <a:latin typeface="+mn-lt"/>
                <a:ea typeface="+mn-ea"/>
                <a:cs typeface="+mn-cs"/>
              </a:rPr>
              <a:t>(</a:t>
            </a:r>
            <a:r>
              <a:rPr lang="en-US" sz="1200" b="1" i="0" kern="1200" dirty="0" err="1">
                <a:solidFill>
                  <a:schemeClr val="tx1"/>
                </a:solidFill>
                <a:effectLst/>
                <a:latin typeface="+mn-lt"/>
                <a:ea typeface="+mn-ea"/>
                <a:cs typeface="+mn-cs"/>
              </a:rPr>
              <a:t>PiA</a:t>
            </a:r>
            <a:r>
              <a:rPr lang="en-US" sz="1200" b="1" i="0" kern="1200" dirty="0">
                <a:solidFill>
                  <a:schemeClr val="tx1"/>
                </a:solidFill>
                <a:effectLst/>
                <a:latin typeface="+mn-lt"/>
                <a:ea typeface="+mn-ea"/>
                <a:cs typeface="+mn-cs"/>
              </a:rPr>
              <a:t>)</a:t>
            </a:r>
            <a:r>
              <a:rPr lang="en-US" sz="1200" b="1" i="1" kern="1200" dirty="0">
                <a:solidFill>
                  <a:schemeClr val="tx1"/>
                </a:solidFill>
                <a:effectLst/>
                <a:latin typeface="+mn-lt"/>
                <a:ea typeface="+mn-ea"/>
                <a:cs typeface="+mn-cs"/>
              </a:rPr>
              <a:t>, Poa </a:t>
            </a:r>
            <a:r>
              <a:rPr lang="en-US" sz="1200" b="1" i="1" kern="1200" dirty="0" err="1">
                <a:solidFill>
                  <a:schemeClr val="tx1"/>
                </a:solidFill>
                <a:effectLst/>
                <a:latin typeface="+mn-lt"/>
                <a:ea typeface="+mn-ea"/>
                <a:cs typeface="+mn-cs"/>
              </a:rPr>
              <a:t>supina</a:t>
            </a:r>
            <a:r>
              <a:rPr lang="en-US" sz="1200" b="1" i="1" kern="1200" dirty="0">
                <a:solidFill>
                  <a:schemeClr val="tx1"/>
                </a:solidFill>
                <a:effectLst/>
                <a:latin typeface="+mn-lt"/>
                <a:ea typeface="+mn-ea"/>
                <a:cs typeface="+mn-cs"/>
              </a:rPr>
              <a:t> </a:t>
            </a:r>
            <a:r>
              <a:rPr lang="en-US" sz="1200" b="1" i="0" kern="1200" dirty="0">
                <a:solidFill>
                  <a:schemeClr val="tx1"/>
                </a:solidFill>
                <a:effectLst/>
                <a:latin typeface="+mn-lt"/>
                <a:ea typeface="+mn-ea"/>
                <a:cs typeface="+mn-cs"/>
              </a:rPr>
              <a:t>(</a:t>
            </a:r>
            <a:r>
              <a:rPr lang="en-US" sz="1200" b="1" i="0" kern="1200" dirty="0" err="1">
                <a:solidFill>
                  <a:schemeClr val="tx1"/>
                </a:solidFill>
                <a:effectLst/>
                <a:latin typeface="+mn-lt"/>
                <a:ea typeface="+mn-ea"/>
                <a:cs typeface="+mn-cs"/>
              </a:rPr>
              <a:t>PsB</a:t>
            </a:r>
            <a:r>
              <a:rPr lang="en-US" sz="1200" b="1" i="0" kern="1200" dirty="0">
                <a:solidFill>
                  <a:schemeClr val="tx1"/>
                </a:solidFill>
                <a:effectLst/>
                <a:latin typeface="+mn-lt"/>
                <a:ea typeface="+mn-ea"/>
                <a:cs typeface="+mn-cs"/>
              </a:rPr>
              <a:t>)</a:t>
            </a:r>
            <a:r>
              <a:rPr lang="en-US" sz="1200" b="1" i="1" kern="1200" dirty="0">
                <a:solidFill>
                  <a:schemeClr val="tx1"/>
                </a:solidFill>
                <a:effectLst/>
                <a:latin typeface="+mn-lt"/>
                <a:ea typeface="+mn-ea"/>
                <a:cs typeface="+mn-cs"/>
              </a:rPr>
              <a:t>, </a:t>
            </a:r>
            <a:r>
              <a:rPr lang="en-US" sz="1200" b="1" kern="1200" dirty="0">
                <a:solidFill>
                  <a:schemeClr val="tx1"/>
                </a:solidFill>
                <a:effectLst/>
                <a:latin typeface="+mn-lt"/>
                <a:ea typeface="+mn-ea"/>
                <a:cs typeface="+mn-cs"/>
              </a:rPr>
              <a:t>and </a:t>
            </a:r>
            <a:r>
              <a:rPr lang="en-US" sz="1200" b="1" i="1" kern="1200" dirty="0">
                <a:solidFill>
                  <a:schemeClr val="tx1"/>
                </a:solidFill>
                <a:effectLst/>
                <a:latin typeface="+mn-lt"/>
                <a:ea typeface="+mn-ea"/>
                <a:cs typeface="+mn-cs"/>
              </a:rPr>
              <a:t>Poa annua </a:t>
            </a:r>
            <a:r>
              <a:rPr lang="en-US" sz="1200" b="1" i="0" kern="1200" dirty="0">
                <a:solidFill>
                  <a:schemeClr val="tx1"/>
                </a:solidFill>
                <a:effectLst/>
                <a:latin typeface="+mn-lt"/>
                <a:ea typeface="+mn-ea"/>
                <a:cs typeface="+mn-cs"/>
              </a:rPr>
              <a:t>(</a:t>
            </a:r>
            <a:r>
              <a:rPr lang="en-US" sz="1200" b="1" i="0" kern="1200" dirty="0" err="1">
                <a:solidFill>
                  <a:schemeClr val="tx1"/>
                </a:solidFill>
                <a:effectLst/>
                <a:latin typeface="+mn-lt"/>
                <a:ea typeface="+mn-ea"/>
                <a:cs typeface="+mn-cs"/>
              </a:rPr>
              <a:t>PaA</a:t>
            </a:r>
            <a:r>
              <a:rPr lang="en-US" sz="1200" b="1" i="0" kern="1200" dirty="0">
                <a:solidFill>
                  <a:schemeClr val="tx1"/>
                </a:solidFill>
                <a:effectLst/>
                <a:latin typeface="+mn-lt"/>
                <a:ea typeface="+mn-ea"/>
                <a:cs typeface="+mn-cs"/>
              </a:rPr>
              <a:t> &amp; </a:t>
            </a:r>
            <a:r>
              <a:rPr lang="en-US" sz="1200" b="1" i="0" kern="1200" dirty="0" err="1">
                <a:solidFill>
                  <a:schemeClr val="tx1"/>
                </a:solidFill>
                <a:effectLst/>
                <a:latin typeface="+mn-lt"/>
                <a:ea typeface="+mn-ea"/>
                <a:cs typeface="+mn-cs"/>
              </a:rPr>
              <a:t>PaB</a:t>
            </a:r>
            <a:r>
              <a:rPr lang="en-US" sz="1200" b="1" i="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 </a:t>
            </a:r>
            <a:r>
              <a:rPr lang="en-US" sz="1200" i="0" kern="1200" dirty="0">
                <a:solidFill>
                  <a:schemeClr val="tx1"/>
                </a:solidFill>
                <a:effectLst/>
                <a:latin typeface="+mn-lt"/>
                <a:ea typeface="+mn-ea"/>
                <a:cs typeface="+mn-cs"/>
              </a:rPr>
              <a:t>Black arrows highlight two orthologous clusters that further illustrate that </a:t>
            </a:r>
            <a:r>
              <a:rPr lang="en-US" sz="1200" i="1" kern="1200" dirty="0">
                <a:solidFill>
                  <a:schemeClr val="tx1"/>
                </a:solidFill>
                <a:effectLst/>
                <a:latin typeface="+mn-lt"/>
                <a:ea typeface="+mn-ea"/>
                <a:cs typeface="+mn-cs"/>
              </a:rPr>
              <a:t>P. annua’s </a:t>
            </a:r>
            <a:r>
              <a:rPr lang="en-US" sz="1200" i="0" kern="1200" dirty="0">
                <a:solidFill>
                  <a:schemeClr val="tx1"/>
                </a:solidFill>
                <a:effectLst/>
                <a:latin typeface="+mn-lt"/>
                <a:ea typeface="+mn-ea"/>
                <a:cs typeface="+mn-cs"/>
              </a:rPr>
              <a:t>B </a:t>
            </a:r>
            <a:r>
              <a:rPr lang="en-US" sz="1200" i="0" kern="1200" dirty="0" err="1">
                <a:solidFill>
                  <a:schemeClr val="tx1"/>
                </a:solidFill>
                <a:effectLst/>
                <a:latin typeface="+mn-lt"/>
                <a:ea typeface="+mn-ea"/>
                <a:cs typeface="+mn-cs"/>
              </a:rPr>
              <a:t>subgenome</a:t>
            </a:r>
            <a:r>
              <a:rPr lang="en-US" sz="1200" i="0" kern="1200" dirty="0">
                <a:solidFill>
                  <a:schemeClr val="tx1"/>
                </a:solidFill>
                <a:effectLst/>
                <a:latin typeface="+mn-lt"/>
                <a:ea typeface="+mn-ea"/>
                <a:cs typeface="+mn-cs"/>
              </a:rPr>
              <a:t> is more similar to A sequences than </a:t>
            </a:r>
            <a:r>
              <a:rPr lang="en-US" sz="1200" i="1" kern="1200" dirty="0">
                <a:solidFill>
                  <a:schemeClr val="tx1"/>
                </a:solidFill>
                <a:effectLst/>
                <a:latin typeface="+mn-lt"/>
                <a:ea typeface="+mn-ea"/>
                <a:cs typeface="+mn-cs"/>
              </a:rPr>
              <a:t>P. annua’s </a:t>
            </a:r>
            <a:r>
              <a:rPr lang="en-US" sz="1200" i="0" kern="1200" dirty="0">
                <a:solidFill>
                  <a:schemeClr val="tx1"/>
                </a:solidFill>
                <a:effectLst/>
                <a:latin typeface="+mn-lt"/>
                <a:ea typeface="+mn-ea"/>
                <a:cs typeface="+mn-cs"/>
              </a:rPr>
              <a:t>A </a:t>
            </a:r>
            <a:r>
              <a:rPr lang="en-US" sz="1200" i="0" kern="1200" dirty="0" err="1">
                <a:solidFill>
                  <a:schemeClr val="tx1"/>
                </a:solidFill>
                <a:effectLst/>
                <a:latin typeface="+mn-lt"/>
                <a:ea typeface="+mn-ea"/>
                <a:cs typeface="+mn-cs"/>
              </a:rPr>
              <a:t>subgenome</a:t>
            </a:r>
            <a:r>
              <a:rPr lang="en-US" sz="1200" i="0" kern="1200" dirty="0">
                <a:solidFill>
                  <a:schemeClr val="tx1"/>
                </a:solidFill>
                <a:effectLst/>
                <a:latin typeface="+mn-lt"/>
                <a:ea typeface="+mn-ea"/>
                <a:cs typeface="+mn-cs"/>
              </a:rPr>
              <a:t> is to the B sequences. </a:t>
            </a:r>
            <a:r>
              <a:rPr lang="en-US" sz="1200" kern="1200" dirty="0">
                <a:solidFill>
                  <a:schemeClr val="tx1"/>
                </a:solidFill>
                <a:effectLst/>
                <a:latin typeface="+mn-lt"/>
                <a:ea typeface="+mn-ea"/>
                <a:cs typeface="+mn-cs"/>
              </a:rPr>
              <a:t>Single-copy gene clusters are not depicted.</a:t>
            </a:r>
            <a:endParaRPr lang="en-US" dirty="0"/>
          </a:p>
          <a:p>
            <a:endParaRPr lang="en-US" dirty="0"/>
          </a:p>
        </p:txBody>
      </p:sp>
      <p:sp>
        <p:nvSpPr>
          <p:cNvPr id="4" name="Slide Number Placeholder 3"/>
          <p:cNvSpPr>
            <a:spLocks noGrp="1"/>
          </p:cNvSpPr>
          <p:nvPr>
            <p:ph type="sldNum" sz="quarter" idx="5"/>
          </p:nvPr>
        </p:nvSpPr>
        <p:spPr/>
        <p:txBody>
          <a:bodyPr/>
          <a:lstStyle/>
          <a:p>
            <a:fld id="{BDB15450-DEB4-8D4C-B54C-C540FDE5E0A7}" type="slidenum">
              <a:rPr lang="en-US" smtClean="0"/>
              <a:t>5</a:t>
            </a:fld>
            <a:endParaRPr lang="en-US"/>
          </a:p>
        </p:txBody>
      </p:sp>
    </p:spTree>
    <p:extLst>
      <p:ext uri="{BB962C8B-B14F-4D97-AF65-F5344CB8AC3E}">
        <p14:creationId xmlns:p14="http://schemas.microsoft.com/office/powerpoint/2010/main" val="5563762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Supplementary Fig. 5 |  Estimated molecular divergence between the PaA and PaB subgenomes of </a:t>
            </a:r>
            <a:r>
              <a:rPr lang="en-US" sz="1200" b="1" i="1" kern="1200" dirty="0">
                <a:solidFill>
                  <a:schemeClr val="tx1"/>
                </a:solidFill>
                <a:effectLst/>
                <a:latin typeface="+mn-lt"/>
                <a:ea typeface="+mn-ea"/>
                <a:cs typeface="+mn-cs"/>
              </a:rPr>
              <a:t>P. annua </a:t>
            </a:r>
            <a:r>
              <a:rPr lang="en-US" sz="1200" b="1" kern="1200" dirty="0">
                <a:solidFill>
                  <a:schemeClr val="tx1"/>
                </a:solidFill>
                <a:effectLst/>
                <a:latin typeface="+mn-lt"/>
                <a:ea typeface="+mn-ea"/>
                <a:cs typeface="+mn-cs"/>
              </a:rPr>
              <a:t>and corresponding diploid parents (</a:t>
            </a:r>
            <a:r>
              <a:rPr lang="en-US" sz="1200" b="1" kern="1200" baseline="0" dirty="0">
                <a:solidFill>
                  <a:schemeClr val="tx1"/>
                </a:solidFill>
                <a:effectLst/>
                <a:latin typeface="+mn-lt"/>
                <a:ea typeface="+mn-ea"/>
                <a:cs typeface="+mn-cs"/>
              </a:rPr>
              <a:t>PiA and</a:t>
            </a:r>
            <a:r>
              <a:rPr lang="en-US" sz="1200" b="1" kern="1200" dirty="0">
                <a:solidFill>
                  <a:schemeClr val="tx1"/>
                </a:solidFill>
                <a:effectLst/>
                <a:latin typeface="+mn-lt"/>
                <a:ea typeface="+mn-ea"/>
                <a:cs typeface="+mn-cs"/>
              </a:rPr>
              <a:t> PsB). </a:t>
            </a:r>
            <a:r>
              <a:rPr lang="en-US" sz="1200" b="0" kern="1200" dirty="0">
                <a:solidFill>
                  <a:schemeClr val="tx1"/>
                </a:solidFill>
                <a:effectLst/>
                <a:latin typeface="+mn-lt"/>
                <a:ea typeface="+mn-ea"/>
                <a:cs typeface="+mn-cs"/>
              </a:rPr>
              <a:t>Arrows and corresponding values highlight the peak density of synonymous substitutions. </a:t>
            </a:r>
            <a:endParaRPr lang="en-US" sz="1200" b="1"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208E5DEC-0F93-CB42-B30C-5B86E8EC32CF}" type="slidenum">
              <a:rPr lang="en-US" smtClean="0"/>
              <a:t>6</a:t>
            </a:fld>
            <a:endParaRPr lang="en-US"/>
          </a:p>
        </p:txBody>
      </p:sp>
    </p:spTree>
    <p:extLst>
      <p:ext uri="{BB962C8B-B14F-4D97-AF65-F5344CB8AC3E}">
        <p14:creationId xmlns:p14="http://schemas.microsoft.com/office/powerpoint/2010/main" val="7271862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Supplementary Fig. 6 | Sequence alignment of five model monocots spans two whole-genome duplications. (a) </a:t>
            </a:r>
            <a:r>
              <a:rPr lang="en-US" sz="1200" kern="1200" dirty="0">
                <a:solidFill>
                  <a:schemeClr val="tx1"/>
                </a:solidFill>
                <a:effectLst/>
                <a:latin typeface="+mn-lt"/>
                <a:ea typeface="+mn-ea"/>
                <a:cs typeface="+mn-cs"/>
              </a:rPr>
              <a:t>A species-level phylogenetic tree distinguishing variable sequence evolution between homologs using branch length. Pineapple (</a:t>
            </a:r>
            <a:r>
              <a:rPr lang="en-US" sz="1200" i="1" kern="1200" dirty="0">
                <a:solidFill>
                  <a:schemeClr val="tx1"/>
                </a:solidFill>
                <a:effectLst/>
                <a:latin typeface="+mn-lt"/>
                <a:ea typeface="+mn-ea"/>
                <a:cs typeface="+mn-cs"/>
              </a:rPr>
              <a:t>Ananas comosus</a:t>
            </a:r>
            <a:r>
              <a:rPr lang="en-US" sz="1200" kern="1200" dirty="0">
                <a:solidFill>
                  <a:schemeClr val="tx1"/>
                </a:solidFill>
                <a:effectLst/>
                <a:latin typeface="+mn-lt"/>
                <a:ea typeface="+mn-ea"/>
                <a:cs typeface="+mn-cs"/>
              </a:rPr>
              <a:t>) serves as outgroup since its speciation from BOP and PACMAD clades of grasses predates the most recent of the ancestral </a:t>
            </a:r>
            <a:r>
              <a:rPr lang="en-US" sz="1200" kern="1200" dirty="0" err="1">
                <a:solidFill>
                  <a:schemeClr val="tx1"/>
                </a:solidFill>
                <a:effectLst/>
                <a:latin typeface="+mn-lt"/>
                <a:ea typeface="+mn-ea"/>
                <a:cs typeface="+mn-cs"/>
              </a:rPr>
              <a:t>Poaceae</a:t>
            </a:r>
            <a:r>
              <a:rPr lang="en-US" sz="1200" kern="1200" dirty="0">
                <a:solidFill>
                  <a:schemeClr val="tx1"/>
                </a:solidFill>
                <a:effectLst/>
                <a:latin typeface="+mn-lt"/>
                <a:ea typeface="+mn-ea"/>
                <a:cs typeface="+mn-cs"/>
              </a:rPr>
              <a:t> WGD events, rho (</a:t>
            </a:r>
            <a:r>
              <a:rPr lang="en-US" sz="1200" kern="1200" dirty="0">
                <a:solidFill>
                  <a:schemeClr val="tx1"/>
                </a:solidFill>
                <a:effectLst/>
                <a:latin typeface="+mn-lt"/>
                <a:ea typeface="+mn-ea"/>
                <a:cs typeface="+mn-cs"/>
                <a:sym typeface="Symbol" pitchFamily="2" charset="2"/>
              </a:rPr>
              <a:t></a:t>
            </a:r>
            <a:r>
              <a:rPr lang="en-US" sz="120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 </a:t>
            </a:r>
            <a:r>
              <a:rPr lang="en-US" sz="1200" b="1" kern="1200" dirty="0">
                <a:solidFill>
                  <a:schemeClr val="tx1"/>
                </a:solidFill>
                <a:effectLst/>
                <a:latin typeface="+mn-lt"/>
                <a:ea typeface="+mn-ea"/>
                <a:cs typeface="+mn-cs"/>
              </a:rPr>
              <a:t>(b) </a:t>
            </a:r>
            <a:r>
              <a:rPr lang="en-US" sz="1200" kern="1200" dirty="0">
                <a:solidFill>
                  <a:schemeClr val="tx1"/>
                </a:solidFill>
                <a:effectLst/>
                <a:latin typeface="+mn-lt"/>
                <a:ea typeface="+mn-ea"/>
                <a:cs typeface="+mn-cs"/>
              </a:rPr>
              <a:t>Genomic alignment between monocots </a:t>
            </a:r>
            <a:r>
              <a:rPr lang="en-US" sz="1200" i="1" kern="1200" dirty="0">
                <a:solidFill>
                  <a:schemeClr val="tx1"/>
                </a:solidFill>
                <a:effectLst/>
                <a:latin typeface="+mn-lt"/>
                <a:ea typeface="+mn-ea"/>
                <a:cs typeface="+mn-cs"/>
              </a:rPr>
              <a:t>Ananas comosus, </a:t>
            </a:r>
            <a:r>
              <a:rPr lang="en-US" sz="1200" i="1" kern="1200" dirty="0" err="1">
                <a:solidFill>
                  <a:schemeClr val="tx1"/>
                </a:solidFill>
                <a:effectLst/>
                <a:latin typeface="+mn-lt"/>
                <a:ea typeface="+mn-ea"/>
                <a:cs typeface="+mn-cs"/>
              </a:rPr>
              <a:t>Brachypodium</a:t>
            </a:r>
            <a:r>
              <a:rPr lang="en-US" sz="1200" i="1" kern="1200" dirty="0">
                <a:solidFill>
                  <a:schemeClr val="tx1"/>
                </a:solidFill>
                <a:effectLst/>
                <a:latin typeface="+mn-lt"/>
                <a:ea typeface="+mn-ea"/>
                <a:cs typeface="+mn-cs"/>
              </a:rPr>
              <a:t> distachyon, Poa infirma, Poa supina, </a:t>
            </a:r>
            <a:r>
              <a:rPr lang="en-US" sz="1200" kern="1200" dirty="0">
                <a:solidFill>
                  <a:schemeClr val="tx1"/>
                </a:solidFill>
                <a:effectLst/>
                <a:latin typeface="+mn-lt"/>
                <a:ea typeface="+mn-ea"/>
                <a:cs typeface="+mn-cs"/>
              </a:rPr>
              <a:t>and </a:t>
            </a:r>
            <a:r>
              <a:rPr lang="en-US" sz="1200" i="1" kern="1200" dirty="0">
                <a:solidFill>
                  <a:schemeClr val="tx1"/>
                </a:solidFill>
                <a:effectLst/>
                <a:latin typeface="+mn-lt"/>
                <a:ea typeface="+mn-ea"/>
                <a:cs typeface="+mn-cs"/>
              </a:rPr>
              <a:t>Poa annua</a:t>
            </a:r>
            <a:r>
              <a:rPr lang="en-US" sz="1200" kern="1200" dirty="0">
                <a:solidFill>
                  <a:schemeClr val="tx1"/>
                </a:solidFill>
                <a:effectLst/>
                <a:latin typeface="+mn-lt"/>
                <a:ea typeface="+mn-ea"/>
                <a:cs typeface="+mn-cs"/>
              </a:rPr>
              <a:t>. Percentages in red show the ratio of 1:1 </a:t>
            </a:r>
            <a:r>
              <a:rPr lang="en-US" sz="1200" kern="1200" dirty="0" err="1">
                <a:solidFill>
                  <a:schemeClr val="tx1"/>
                </a:solidFill>
                <a:effectLst/>
                <a:latin typeface="+mn-lt"/>
                <a:ea typeface="+mn-ea"/>
                <a:cs typeface="+mn-cs"/>
              </a:rPr>
              <a:t>orthogroups</a:t>
            </a:r>
            <a:r>
              <a:rPr lang="en-US" sz="1200" kern="1200" dirty="0">
                <a:solidFill>
                  <a:schemeClr val="tx1"/>
                </a:solidFill>
                <a:effectLst/>
                <a:latin typeface="+mn-lt"/>
                <a:ea typeface="+mn-ea"/>
                <a:cs typeface="+mn-cs"/>
              </a:rPr>
              <a:t> relative to </a:t>
            </a:r>
            <a:r>
              <a:rPr lang="en-US" sz="1200" i="1" kern="1200" dirty="0">
                <a:solidFill>
                  <a:schemeClr val="tx1"/>
                </a:solidFill>
                <a:effectLst/>
                <a:latin typeface="+mn-lt"/>
                <a:ea typeface="+mn-ea"/>
                <a:cs typeface="+mn-cs"/>
              </a:rPr>
              <a:t>A. comosus</a:t>
            </a:r>
            <a:r>
              <a:rPr lang="en-US" sz="1200" kern="1200" dirty="0">
                <a:solidFill>
                  <a:schemeClr val="tx1"/>
                </a:solidFill>
                <a:effectLst/>
                <a:latin typeface="+mn-lt"/>
                <a:ea typeface="+mn-ea"/>
                <a:cs typeface="+mn-cs"/>
              </a:rPr>
              <a:t>. The syntenic block highlighted in green shows the colinear evolution of a block of genes.</a:t>
            </a:r>
            <a:endParaRPr lang="en-US" dirty="0"/>
          </a:p>
        </p:txBody>
      </p:sp>
      <p:sp>
        <p:nvSpPr>
          <p:cNvPr id="4" name="Slide Number Placeholder 3"/>
          <p:cNvSpPr>
            <a:spLocks noGrp="1"/>
          </p:cNvSpPr>
          <p:nvPr>
            <p:ph type="sldNum" sz="quarter" idx="5"/>
          </p:nvPr>
        </p:nvSpPr>
        <p:spPr/>
        <p:txBody>
          <a:bodyPr/>
          <a:lstStyle/>
          <a:p>
            <a:fld id="{DB9EB621-7C1B-1249-A2B4-3DA243583F9B}" type="slidenum">
              <a:rPr lang="en-US" smtClean="0"/>
              <a:t>7</a:t>
            </a:fld>
            <a:endParaRPr lang="en-US"/>
          </a:p>
        </p:txBody>
      </p:sp>
    </p:spTree>
    <p:extLst>
      <p:ext uri="{BB962C8B-B14F-4D97-AF65-F5344CB8AC3E}">
        <p14:creationId xmlns:p14="http://schemas.microsoft.com/office/powerpoint/2010/main" val="14647951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Supplementary Fig. 7 | </a:t>
            </a:r>
            <a:r>
              <a:rPr lang="en-US" b="1" dirty="0"/>
              <a:t>Retention of </a:t>
            </a:r>
            <a:r>
              <a:rPr lang="en-US" b="1" i="1" dirty="0"/>
              <a:t>Poa annua </a:t>
            </a:r>
            <a:r>
              <a:rPr lang="en-US" b="1" i="0" dirty="0"/>
              <a:t>genes across </a:t>
            </a:r>
            <a:r>
              <a:rPr lang="en-US" b="1" dirty="0"/>
              <a:t>the parental chromosomes of </a:t>
            </a:r>
            <a:r>
              <a:rPr lang="en-US" b="1" i="1" dirty="0"/>
              <a:t>Poa infirma </a:t>
            </a:r>
            <a:r>
              <a:rPr lang="en-US" b="1" i="0" dirty="0"/>
              <a:t>and </a:t>
            </a:r>
            <a:r>
              <a:rPr lang="en-US" b="1" i="1" dirty="0"/>
              <a:t>Poa supina</a:t>
            </a:r>
            <a:r>
              <a:rPr lang="en-US" b="0" i="1" dirty="0"/>
              <a:t>. </a:t>
            </a:r>
            <a:r>
              <a:rPr lang="en-US" b="0" i="0" dirty="0"/>
              <a:t>A to A and B to B have elevated gene retention (~97%) across chromosomes and reflects minimal gene loss (fractionation) since hybridization. A to B and B to A have lower gene retention (~61%) and reflect the quantity of genes retained since the divergence of the two parental lineages from their common ancestor. Red arrow highlights the largest homoeologous exchange in the </a:t>
            </a:r>
            <a:r>
              <a:rPr lang="en-US" b="0" i="1" dirty="0"/>
              <a:t>P. annua </a:t>
            </a:r>
            <a:r>
              <a:rPr lang="en-US" b="0" i="0" dirty="0"/>
              <a:t>genome. </a:t>
            </a:r>
            <a:endParaRPr lang="en-US" b="1" dirty="0"/>
          </a:p>
          <a:p>
            <a:endParaRPr lang="en-US" dirty="0"/>
          </a:p>
        </p:txBody>
      </p:sp>
      <p:sp>
        <p:nvSpPr>
          <p:cNvPr id="4" name="Slide Number Placeholder 3"/>
          <p:cNvSpPr>
            <a:spLocks noGrp="1"/>
          </p:cNvSpPr>
          <p:nvPr>
            <p:ph type="sldNum" sz="quarter" idx="5"/>
          </p:nvPr>
        </p:nvSpPr>
        <p:spPr/>
        <p:txBody>
          <a:bodyPr/>
          <a:lstStyle/>
          <a:p>
            <a:fld id="{DB9EB621-7C1B-1249-A2B4-3DA243583F9B}" type="slidenum">
              <a:rPr lang="en-US" smtClean="0"/>
              <a:t>8</a:t>
            </a:fld>
            <a:endParaRPr lang="en-US"/>
          </a:p>
        </p:txBody>
      </p:sp>
    </p:spTree>
    <p:extLst>
      <p:ext uri="{BB962C8B-B14F-4D97-AF65-F5344CB8AC3E}">
        <p14:creationId xmlns:p14="http://schemas.microsoft.com/office/powerpoint/2010/main" val="20398138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Supplementary Fig. 7 | Continued.</a:t>
            </a:r>
            <a:endParaRPr lang="en-US" dirty="0"/>
          </a:p>
        </p:txBody>
      </p:sp>
      <p:sp>
        <p:nvSpPr>
          <p:cNvPr id="4" name="Slide Number Placeholder 3"/>
          <p:cNvSpPr>
            <a:spLocks noGrp="1"/>
          </p:cNvSpPr>
          <p:nvPr>
            <p:ph type="sldNum" sz="quarter" idx="5"/>
          </p:nvPr>
        </p:nvSpPr>
        <p:spPr/>
        <p:txBody>
          <a:bodyPr/>
          <a:lstStyle/>
          <a:p>
            <a:fld id="{DB9EB621-7C1B-1249-A2B4-3DA243583F9B}" type="slidenum">
              <a:rPr lang="en-US" smtClean="0"/>
              <a:t>9</a:t>
            </a:fld>
            <a:endParaRPr lang="en-US"/>
          </a:p>
        </p:txBody>
      </p:sp>
    </p:spTree>
    <p:extLst>
      <p:ext uri="{BB962C8B-B14F-4D97-AF65-F5344CB8AC3E}">
        <p14:creationId xmlns:p14="http://schemas.microsoft.com/office/powerpoint/2010/main" val="22490444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Supplementary Fig. 7 | Continued.</a:t>
            </a:r>
            <a:endParaRPr lang="en-US" dirty="0"/>
          </a:p>
          <a:p>
            <a:endParaRPr lang="en-US" dirty="0"/>
          </a:p>
        </p:txBody>
      </p:sp>
      <p:sp>
        <p:nvSpPr>
          <p:cNvPr id="4" name="Slide Number Placeholder 3"/>
          <p:cNvSpPr>
            <a:spLocks noGrp="1"/>
          </p:cNvSpPr>
          <p:nvPr>
            <p:ph type="sldNum" sz="quarter" idx="5"/>
          </p:nvPr>
        </p:nvSpPr>
        <p:spPr/>
        <p:txBody>
          <a:bodyPr/>
          <a:lstStyle/>
          <a:p>
            <a:fld id="{DB9EB621-7C1B-1249-A2B4-3DA243583F9B}" type="slidenum">
              <a:rPr lang="en-US" smtClean="0"/>
              <a:t>10</a:t>
            </a:fld>
            <a:endParaRPr lang="en-US"/>
          </a:p>
        </p:txBody>
      </p:sp>
    </p:spTree>
    <p:extLst>
      <p:ext uri="{BB962C8B-B14F-4D97-AF65-F5344CB8AC3E}">
        <p14:creationId xmlns:p14="http://schemas.microsoft.com/office/powerpoint/2010/main" val="30259051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Supplementary Fig. 7 | Continued.</a:t>
            </a:r>
            <a:endParaRPr lang="en-US" dirty="0"/>
          </a:p>
          <a:p>
            <a:endParaRPr lang="en-US" dirty="0"/>
          </a:p>
        </p:txBody>
      </p:sp>
      <p:sp>
        <p:nvSpPr>
          <p:cNvPr id="4" name="Slide Number Placeholder 3"/>
          <p:cNvSpPr>
            <a:spLocks noGrp="1"/>
          </p:cNvSpPr>
          <p:nvPr>
            <p:ph type="sldNum" sz="quarter" idx="5"/>
          </p:nvPr>
        </p:nvSpPr>
        <p:spPr/>
        <p:txBody>
          <a:bodyPr/>
          <a:lstStyle/>
          <a:p>
            <a:fld id="{DB9EB621-7C1B-1249-A2B4-3DA243583F9B}" type="slidenum">
              <a:rPr lang="en-US" smtClean="0"/>
              <a:t>11</a:t>
            </a:fld>
            <a:endParaRPr lang="en-US"/>
          </a:p>
        </p:txBody>
      </p:sp>
    </p:spTree>
    <p:extLst>
      <p:ext uri="{BB962C8B-B14F-4D97-AF65-F5344CB8AC3E}">
        <p14:creationId xmlns:p14="http://schemas.microsoft.com/office/powerpoint/2010/main" val="40706221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Supplementary Fig. 7 | Continued.</a:t>
            </a:r>
            <a:endParaRPr lang="en-US" dirty="0"/>
          </a:p>
          <a:p>
            <a:endParaRPr lang="en-US" dirty="0"/>
          </a:p>
        </p:txBody>
      </p:sp>
      <p:sp>
        <p:nvSpPr>
          <p:cNvPr id="4" name="Slide Number Placeholder 3"/>
          <p:cNvSpPr>
            <a:spLocks noGrp="1"/>
          </p:cNvSpPr>
          <p:nvPr>
            <p:ph type="sldNum" sz="quarter" idx="5"/>
          </p:nvPr>
        </p:nvSpPr>
        <p:spPr/>
        <p:txBody>
          <a:bodyPr/>
          <a:lstStyle/>
          <a:p>
            <a:fld id="{DB9EB621-7C1B-1249-A2B4-3DA243583F9B}" type="slidenum">
              <a:rPr lang="en-US" smtClean="0"/>
              <a:t>12</a:t>
            </a:fld>
            <a:endParaRPr lang="en-US"/>
          </a:p>
        </p:txBody>
      </p:sp>
    </p:spTree>
    <p:extLst>
      <p:ext uri="{BB962C8B-B14F-4D97-AF65-F5344CB8AC3E}">
        <p14:creationId xmlns:p14="http://schemas.microsoft.com/office/powerpoint/2010/main" val="38491133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Supplementary Fig. 7 | Continued.</a:t>
            </a:r>
            <a:endParaRPr lang="en-US" dirty="0"/>
          </a:p>
          <a:p>
            <a:endParaRPr lang="en-US" dirty="0"/>
          </a:p>
        </p:txBody>
      </p:sp>
      <p:sp>
        <p:nvSpPr>
          <p:cNvPr id="4" name="Slide Number Placeholder 3"/>
          <p:cNvSpPr>
            <a:spLocks noGrp="1"/>
          </p:cNvSpPr>
          <p:nvPr>
            <p:ph type="sldNum" sz="quarter" idx="5"/>
          </p:nvPr>
        </p:nvSpPr>
        <p:spPr/>
        <p:txBody>
          <a:bodyPr/>
          <a:lstStyle/>
          <a:p>
            <a:fld id="{DB9EB621-7C1B-1249-A2B4-3DA243583F9B}" type="slidenum">
              <a:rPr lang="en-US" smtClean="0"/>
              <a:t>13</a:t>
            </a:fld>
            <a:endParaRPr lang="en-US"/>
          </a:p>
        </p:txBody>
      </p:sp>
    </p:spTree>
    <p:extLst>
      <p:ext uri="{BB962C8B-B14F-4D97-AF65-F5344CB8AC3E}">
        <p14:creationId xmlns:p14="http://schemas.microsoft.com/office/powerpoint/2010/main" val="41691117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Supplementary Fig. 7 | Continued.</a:t>
            </a:r>
            <a:endParaRPr lang="en-US" dirty="0"/>
          </a:p>
          <a:p>
            <a:endParaRPr lang="en-US" dirty="0"/>
          </a:p>
        </p:txBody>
      </p:sp>
      <p:sp>
        <p:nvSpPr>
          <p:cNvPr id="4" name="Slide Number Placeholder 3"/>
          <p:cNvSpPr>
            <a:spLocks noGrp="1"/>
          </p:cNvSpPr>
          <p:nvPr>
            <p:ph type="sldNum" sz="quarter" idx="5"/>
          </p:nvPr>
        </p:nvSpPr>
        <p:spPr/>
        <p:txBody>
          <a:bodyPr/>
          <a:lstStyle/>
          <a:p>
            <a:fld id="{DB9EB621-7C1B-1249-A2B4-3DA243583F9B}" type="slidenum">
              <a:rPr lang="en-US" smtClean="0"/>
              <a:t>14</a:t>
            </a:fld>
            <a:endParaRPr lang="en-US"/>
          </a:p>
        </p:txBody>
      </p:sp>
    </p:spTree>
    <p:extLst>
      <p:ext uri="{BB962C8B-B14F-4D97-AF65-F5344CB8AC3E}">
        <p14:creationId xmlns:p14="http://schemas.microsoft.com/office/powerpoint/2010/main" val="37374593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Supplementary Fig. 8 | Principal component analysis of the differential expression profiles of </a:t>
            </a:r>
            <a:r>
              <a:rPr lang="en-US" sz="1200" b="1" i="1" kern="1200" dirty="0">
                <a:solidFill>
                  <a:schemeClr val="tx1"/>
                </a:solidFill>
                <a:effectLst/>
                <a:latin typeface="+mn-lt"/>
                <a:ea typeface="+mn-ea"/>
                <a:cs typeface="+mn-cs"/>
              </a:rPr>
              <a:t>Poa annua </a:t>
            </a:r>
            <a:r>
              <a:rPr lang="en-US" sz="1200" b="1" kern="1200" dirty="0">
                <a:solidFill>
                  <a:schemeClr val="tx1"/>
                </a:solidFill>
                <a:effectLst/>
                <a:latin typeface="+mn-lt"/>
                <a:ea typeface="+mn-ea"/>
                <a:cs typeface="+mn-cs"/>
              </a:rPr>
              <a:t>samples</a:t>
            </a:r>
            <a:r>
              <a:rPr lang="en-US" sz="1200" kern="1200" dirty="0">
                <a:solidFill>
                  <a:schemeClr val="tx1"/>
                </a:solidFill>
                <a:effectLst/>
                <a:latin typeface="+mn-lt"/>
                <a:ea typeface="+mn-ea"/>
                <a:cs typeface="+mn-cs"/>
              </a:rPr>
              <a:t>. On the right, a PCA including all samples, with variables being </a:t>
            </a:r>
            <a:r>
              <a:rPr lang="en-US" sz="1200" kern="1200" dirty="0" err="1">
                <a:solidFill>
                  <a:schemeClr val="tx1"/>
                </a:solidFill>
                <a:effectLst/>
                <a:latin typeface="+mn-lt"/>
                <a:ea typeface="+mn-ea"/>
                <a:cs typeface="+mn-cs"/>
              </a:rPr>
              <a:t>subgenome</a:t>
            </a:r>
            <a:r>
              <a:rPr lang="en-US" sz="1200" kern="1200" dirty="0">
                <a:solidFill>
                  <a:schemeClr val="tx1"/>
                </a:solidFill>
                <a:effectLst/>
                <a:latin typeface="+mn-lt"/>
                <a:ea typeface="+mn-ea"/>
                <a:cs typeface="+mn-cs"/>
              </a:rPr>
              <a:t> (A or B), treatment (mowed or unmowed), and biotype (dwarf-type or wild-type). On the left, a PCA of the A </a:t>
            </a:r>
            <a:r>
              <a:rPr lang="en-US" sz="1200" kern="1200" dirty="0" err="1">
                <a:solidFill>
                  <a:schemeClr val="tx1"/>
                </a:solidFill>
                <a:effectLst/>
                <a:latin typeface="+mn-lt"/>
                <a:ea typeface="+mn-ea"/>
                <a:cs typeface="+mn-cs"/>
              </a:rPr>
              <a:t>subgenome</a:t>
            </a:r>
            <a:r>
              <a:rPr lang="en-US" sz="1200" kern="1200" dirty="0">
                <a:solidFill>
                  <a:schemeClr val="tx1"/>
                </a:solidFill>
                <a:effectLst/>
                <a:latin typeface="+mn-lt"/>
                <a:ea typeface="+mn-ea"/>
                <a:cs typeface="+mn-cs"/>
              </a:rPr>
              <a:t> illustrates that sample treatments separate but biotypes nested.  </a:t>
            </a:r>
            <a:endParaRPr lang="en-US" dirty="0"/>
          </a:p>
        </p:txBody>
      </p:sp>
      <p:sp>
        <p:nvSpPr>
          <p:cNvPr id="4" name="Slide Number Placeholder 3"/>
          <p:cNvSpPr>
            <a:spLocks noGrp="1"/>
          </p:cNvSpPr>
          <p:nvPr>
            <p:ph type="sldNum" sz="quarter" idx="5"/>
          </p:nvPr>
        </p:nvSpPr>
        <p:spPr/>
        <p:txBody>
          <a:bodyPr/>
          <a:lstStyle/>
          <a:p>
            <a:fld id="{DB9EB621-7C1B-1249-A2B4-3DA243583F9B}" type="slidenum">
              <a:rPr lang="en-US" smtClean="0"/>
              <a:t>15</a:t>
            </a:fld>
            <a:endParaRPr lang="en-US"/>
          </a:p>
        </p:txBody>
      </p:sp>
    </p:spTree>
    <p:extLst>
      <p:ext uri="{BB962C8B-B14F-4D97-AF65-F5344CB8AC3E}">
        <p14:creationId xmlns:p14="http://schemas.microsoft.com/office/powerpoint/2010/main" val="28663242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Supplementary Fig. 9 | Differential gene expression analysis across the A and B subgenomes of </a:t>
            </a:r>
            <a:r>
              <a:rPr lang="en-US" sz="1200" b="1" i="1" kern="1200" dirty="0">
                <a:solidFill>
                  <a:schemeClr val="tx1"/>
                </a:solidFill>
                <a:effectLst/>
                <a:latin typeface="+mn-lt"/>
                <a:ea typeface="+mn-ea"/>
                <a:cs typeface="+mn-cs"/>
              </a:rPr>
              <a:t>Poa annua. </a:t>
            </a:r>
            <a:r>
              <a:rPr lang="en-US" sz="1200" b="1" kern="1200" dirty="0">
                <a:solidFill>
                  <a:schemeClr val="tx1"/>
                </a:solidFill>
                <a:effectLst/>
                <a:latin typeface="+mn-lt"/>
                <a:ea typeface="+mn-ea"/>
                <a:cs typeface="+mn-cs"/>
              </a:rPr>
              <a:t>(a) </a:t>
            </a:r>
            <a:r>
              <a:rPr lang="en-US" sz="1200" kern="1200" dirty="0">
                <a:solidFill>
                  <a:schemeClr val="tx1"/>
                </a:solidFill>
                <a:effectLst/>
                <a:latin typeface="+mn-lt"/>
                <a:ea typeface="+mn-ea"/>
                <a:cs typeface="+mn-cs"/>
              </a:rPr>
              <a:t>Principal component analysis of the differential expression profiles of </a:t>
            </a:r>
            <a:r>
              <a:rPr lang="en-US" sz="1200" i="1" kern="1200" dirty="0">
                <a:solidFill>
                  <a:schemeClr val="tx1"/>
                </a:solidFill>
                <a:effectLst/>
                <a:latin typeface="+mn-lt"/>
                <a:ea typeface="+mn-ea"/>
                <a:cs typeface="+mn-cs"/>
              </a:rPr>
              <a:t>Poa annua </a:t>
            </a:r>
            <a:r>
              <a:rPr lang="en-US" sz="1200" kern="1200" dirty="0">
                <a:solidFill>
                  <a:schemeClr val="tx1"/>
                </a:solidFill>
                <a:effectLst/>
                <a:latin typeface="+mn-lt"/>
                <a:ea typeface="+mn-ea"/>
                <a:cs typeface="+mn-cs"/>
              </a:rPr>
              <a:t>samples with biotypes (dwarf-type or wild-type) removed from the analysis.</a:t>
            </a:r>
            <a:r>
              <a:rPr lang="en-US" sz="1200" b="1" kern="1200" dirty="0">
                <a:solidFill>
                  <a:schemeClr val="tx1"/>
                </a:solidFill>
                <a:effectLst/>
                <a:latin typeface="+mn-lt"/>
                <a:ea typeface="+mn-ea"/>
                <a:cs typeface="+mn-cs"/>
              </a:rPr>
              <a:t> (b) </a:t>
            </a:r>
            <a:r>
              <a:rPr lang="en-US" sz="1200" kern="1200" dirty="0">
                <a:solidFill>
                  <a:schemeClr val="tx1"/>
                </a:solidFill>
                <a:effectLst/>
                <a:latin typeface="+mn-lt"/>
                <a:ea typeface="+mn-ea"/>
                <a:cs typeface="+mn-cs"/>
              </a:rPr>
              <a:t>A heatmap of the DEGs across </a:t>
            </a:r>
            <a:r>
              <a:rPr lang="en-US" sz="1200" kern="1200" dirty="0" err="1">
                <a:solidFill>
                  <a:schemeClr val="tx1"/>
                </a:solidFill>
                <a:effectLst/>
                <a:latin typeface="+mn-lt"/>
                <a:ea typeface="+mn-ea"/>
                <a:cs typeface="+mn-cs"/>
              </a:rPr>
              <a:t>subgenome</a:t>
            </a:r>
            <a:r>
              <a:rPr lang="en-US" sz="1200" kern="1200" dirty="0">
                <a:solidFill>
                  <a:schemeClr val="tx1"/>
                </a:solidFill>
                <a:effectLst/>
                <a:latin typeface="+mn-lt"/>
                <a:ea typeface="+mn-ea"/>
                <a:cs typeface="+mn-cs"/>
              </a:rPr>
              <a:t> and treatment. Blue genes are upregulated and orange are downregulated. </a:t>
            </a:r>
            <a:r>
              <a:rPr lang="en-US" sz="1200" b="1" kern="1200" dirty="0">
                <a:solidFill>
                  <a:schemeClr val="tx1"/>
                </a:solidFill>
                <a:effectLst/>
                <a:latin typeface="+mn-lt"/>
                <a:ea typeface="+mn-ea"/>
                <a:cs typeface="+mn-cs"/>
              </a:rPr>
              <a:t>(c)</a:t>
            </a:r>
            <a:r>
              <a:rPr lang="en-US" sz="1200" kern="1200" dirty="0">
                <a:solidFill>
                  <a:schemeClr val="tx1"/>
                </a:solidFill>
                <a:effectLst/>
                <a:latin typeface="+mn-lt"/>
                <a:ea typeface="+mn-ea"/>
                <a:cs typeface="+mn-cs"/>
              </a:rPr>
              <a:t> Clusters of genes with similar expression profiles. On the left, a cluster of genes upregulated in the B </a:t>
            </a:r>
            <a:r>
              <a:rPr lang="en-US" sz="1200" kern="1200" dirty="0" err="1">
                <a:solidFill>
                  <a:schemeClr val="tx1"/>
                </a:solidFill>
                <a:effectLst/>
                <a:latin typeface="+mn-lt"/>
                <a:ea typeface="+mn-ea"/>
                <a:cs typeface="+mn-cs"/>
              </a:rPr>
              <a:t>subgenome</a:t>
            </a:r>
            <a:r>
              <a:rPr lang="en-US" sz="1200" kern="1200" dirty="0">
                <a:solidFill>
                  <a:schemeClr val="tx1"/>
                </a:solidFill>
                <a:effectLst/>
                <a:latin typeface="+mn-lt"/>
                <a:ea typeface="+mn-ea"/>
                <a:cs typeface="+mn-cs"/>
              </a:rPr>
              <a:t>. On the right, a cluster upregulated in unmowed plants. In the DEG hierarchal cluster and dendrogram, red=</a:t>
            </a:r>
            <a:r>
              <a:rPr lang="en-US" sz="1200" kern="1200" dirty="0" err="1">
                <a:solidFill>
                  <a:schemeClr val="tx1"/>
                </a:solidFill>
                <a:effectLst/>
                <a:latin typeface="+mn-lt"/>
                <a:ea typeface="+mn-ea"/>
                <a:cs typeface="+mn-cs"/>
              </a:rPr>
              <a:t>B_mowed</a:t>
            </a:r>
            <a:r>
              <a:rPr lang="en-US" sz="1200" kern="1200" dirty="0">
                <a:solidFill>
                  <a:schemeClr val="tx1"/>
                </a:solidFill>
                <a:effectLst/>
                <a:latin typeface="+mn-lt"/>
                <a:ea typeface="+mn-ea"/>
                <a:cs typeface="+mn-cs"/>
              </a:rPr>
              <a:t>, green=</a:t>
            </a:r>
            <a:r>
              <a:rPr lang="en-US" sz="1200" kern="1200" dirty="0" err="1">
                <a:solidFill>
                  <a:schemeClr val="tx1"/>
                </a:solidFill>
                <a:effectLst/>
                <a:latin typeface="+mn-lt"/>
                <a:ea typeface="+mn-ea"/>
                <a:cs typeface="+mn-cs"/>
              </a:rPr>
              <a:t>B_unmowed</a:t>
            </a:r>
            <a:r>
              <a:rPr lang="en-US" sz="1200" kern="1200" dirty="0">
                <a:solidFill>
                  <a:schemeClr val="tx1"/>
                </a:solidFill>
                <a:effectLst/>
                <a:latin typeface="+mn-lt"/>
                <a:ea typeface="+mn-ea"/>
                <a:cs typeface="+mn-cs"/>
              </a:rPr>
              <a:t>, purple=</a:t>
            </a:r>
            <a:r>
              <a:rPr lang="en-US" sz="1200" kern="1200" dirty="0" err="1">
                <a:solidFill>
                  <a:schemeClr val="tx1"/>
                </a:solidFill>
                <a:effectLst/>
                <a:latin typeface="+mn-lt"/>
                <a:ea typeface="+mn-ea"/>
                <a:cs typeface="+mn-cs"/>
              </a:rPr>
              <a:t>A_unmowed</a:t>
            </a:r>
            <a:r>
              <a:rPr lang="en-US" sz="1200" kern="1200" dirty="0">
                <a:solidFill>
                  <a:schemeClr val="tx1"/>
                </a:solidFill>
                <a:effectLst/>
                <a:latin typeface="+mn-lt"/>
                <a:ea typeface="+mn-ea"/>
                <a:cs typeface="+mn-cs"/>
              </a:rPr>
              <a:t>, blue=</a:t>
            </a:r>
            <a:r>
              <a:rPr lang="en-US" sz="1200" kern="1200" dirty="0" err="1">
                <a:solidFill>
                  <a:schemeClr val="tx1"/>
                </a:solidFill>
                <a:effectLst/>
                <a:latin typeface="+mn-lt"/>
                <a:ea typeface="+mn-ea"/>
                <a:cs typeface="+mn-cs"/>
              </a:rPr>
              <a:t>A_mowed</a:t>
            </a:r>
            <a:r>
              <a:rPr lang="en-US" dirty="0">
                <a:effectLst/>
              </a:rPr>
              <a:t> </a:t>
            </a:r>
            <a:endParaRPr lang="en-US" dirty="0"/>
          </a:p>
        </p:txBody>
      </p:sp>
      <p:sp>
        <p:nvSpPr>
          <p:cNvPr id="4" name="Slide Number Placeholder 3"/>
          <p:cNvSpPr>
            <a:spLocks noGrp="1"/>
          </p:cNvSpPr>
          <p:nvPr>
            <p:ph type="sldNum" sz="quarter" idx="5"/>
          </p:nvPr>
        </p:nvSpPr>
        <p:spPr/>
        <p:txBody>
          <a:bodyPr/>
          <a:lstStyle/>
          <a:p>
            <a:fld id="{BDB15450-DEB4-8D4C-B54C-C540FDE5E0A7}" type="slidenum">
              <a:rPr lang="en-US" smtClean="0"/>
              <a:t>16</a:t>
            </a:fld>
            <a:endParaRPr lang="en-US"/>
          </a:p>
        </p:txBody>
      </p:sp>
    </p:spTree>
    <p:extLst>
      <p:ext uri="{BB962C8B-B14F-4D97-AF65-F5344CB8AC3E}">
        <p14:creationId xmlns:p14="http://schemas.microsoft.com/office/powerpoint/2010/main" val="27357020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Supplementary Fig. 10 | Treemap clusters enriched gene ontologies in the </a:t>
            </a:r>
            <a:r>
              <a:rPr lang="en-US" sz="1200" b="1" kern="1200" dirty="0" err="1">
                <a:solidFill>
                  <a:schemeClr val="tx1"/>
                </a:solidFill>
                <a:effectLst/>
                <a:latin typeface="+mn-lt"/>
                <a:ea typeface="+mn-ea"/>
                <a:cs typeface="+mn-cs"/>
              </a:rPr>
              <a:t>subgenome</a:t>
            </a:r>
            <a:r>
              <a:rPr lang="en-US" sz="1200" b="1" kern="1200" dirty="0">
                <a:solidFill>
                  <a:schemeClr val="tx1"/>
                </a:solidFill>
                <a:effectLst/>
                <a:latin typeface="+mn-lt"/>
                <a:ea typeface="+mn-ea"/>
                <a:cs typeface="+mn-cs"/>
              </a:rPr>
              <a:t> (A vs B) and treatment (mowed vs unmowed) comparisons based on semantic similarity of enriched terminology. </a:t>
            </a:r>
            <a:endParaRPr lang="en-US" b="1" dirty="0"/>
          </a:p>
        </p:txBody>
      </p:sp>
      <p:sp>
        <p:nvSpPr>
          <p:cNvPr id="4" name="Slide Number Placeholder 3"/>
          <p:cNvSpPr>
            <a:spLocks noGrp="1"/>
          </p:cNvSpPr>
          <p:nvPr>
            <p:ph type="sldNum" sz="quarter" idx="5"/>
          </p:nvPr>
        </p:nvSpPr>
        <p:spPr/>
        <p:txBody>
          <a:bodyPr/>
          <a:lstStyle/>
          <a:p>
            <a:fld id="{BDB15450-DEB4-8D4C-B54C-C540FDE5E0A7}" type="slidenum">
              <a:rPr lang="en-US" smtClean="0"/>
              <a:t>17</a:t>
            </a:fld>
            <a:endParaRPr lang="en-US"/>
          </a:p>
        </p:txBody>
      </p:sp>
    </p:spTree>
    <p:extLst>
      <p:ext uri="{BB962C8B-B14F-4D97-AF65-F5344CB8AC3E}">
        <p14:creationId xmlns:p14="http://schemas.microsoft.com/office/powerpoint/2010/main" val="17613695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Supplementary Fig. 11 | </a:t>
            </a:r>
            <a:r>
              <a:rPr lang="en-US" b="1" dirty="0"/>
              <a:t>Geographic distribution of 13 sequenced </a:t>
            </a:r>
            <a:r>
              <a:rPr lang="en-US" b="1" i="1" dirty="0"/>
              <a:t>Poa annua </a:t>
            </a:r>
            <a:r>
              <a:rPr lang="en-US" b="1" dirty="0"/>
              <a:t>genotypes. </a:t>
            </a:r>
            <a:r>
              <a:rPr lang="en-US" b="0" dirty="0"/>
              <a:t>Two additional plants (PA-14 dwarf and Pa-14 WT) were also sequenced but not depicted on the map. </a:t>
            </a:r>
          </a:p>
        </p:txBody>
      </p:sp>
      <p:sp>
        <p:nvSpPr>
          <p:cNvPr id="4" name="Slide Number Placeholder 3"/>
          <p:cNvSpPr>
            <a:spLocks noGrp="1"/>
          </p:cNvSpPr>
          <p:nvPr>
            <p:ph type="sldNum" sz="quarter" idx="5"/>
          </p:nvPr>
        </p:nvSpPr>
        <p:spPr/>
        <p:txBody>
          <a:bodyPr/>
          <a:lstStyle/>
          <a:p>
            <a:fld id="{DB9EB621-7C1B-1249-A2B4-3DA243583F9B}" type="slidenum">
              <a:rPr lang="en-US" smtClean="0"/>
              <a:t>18</a:t>
            </a:fld>
            <a:endParaRPr lang="en-US"/>
          </a:p>
        </p:txBody>
      </p:sp>
    </p:spTree>
    <p:extLst>
      <p:ext uri="{BB962C8B-B14F-4D97-AF65-F5344CB8AC3E}">
        <p14:creationId xmlns:p14="http://schemas.microsoft.com/office/powerpoint/2010/main" val="18928112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Supplementary Fig. 12 | </a:t>
            </a:r>
            <a:r>
              <a:rPr lang="en-US" b="1" dirty="0">
                <a:solidFill>
                  <a:srgbClr val="000000"/>
                </a:solidFill>
                <a:effectLst/>
                <a:latin typeface="Menlo" panose="020B0609030804020204" pitchFamily="49" charset="0"/>
              </a:rPr>
              <a:t>SNP density across a 1Mb sliding window demonstrates variability in sequence identity between </a:t>
            </a:r>
            <a:r>
              <a:rPr lang="en-US" b="1" i="1" dirty="0">
                <a:solidFill>
                  <a:srgbClr val="000000"/>
                </a:solidFill>
                <a:effectLst/>
                <a:latin typeface="Menlo" panose="020B0609030804020204" pitchFamily="49" charset="0"/>
              </a:rPr>
              <a:t>Poa annua </a:t>
            </a:r>
            <a:r>
              <a:rPr lang="en-US" b="1" i="0" dirty="0">
                <a:solidFill>
                  <a:srgbClr val="000000"/>
                </a:solidFill>
                <a:effectLst/>
                <a:latin typeface="Menlo" panose="020B0609030804020204" pitchFamily="49" charset="0"/>
              </a:rPr>
              <a:t>ecotypes and across chromosomes</a:t>
            </a:r>
            <a:r>
              <a:rPr lang="en-US" i="1" dirty="0">
                <a:solidFill>
                  <a:srgbClr val="000000"/>
                </a:solidFill>
                <a:effectLst/>
                <a:latin typeface="Menlo" panose="020B0609030804020204" pitchFamily="49" charset="0"/>
              </a:rPr>
              <a:t>. </a:t>
            </a:r>
            <a:r>
              <a:rPr lang="en-US" i="0" dirty="0">
                <a:solidFill>
                  <a:srgbClr val="000000"/>
                </a:solidFill>
                <a:effectLst/>
                <a:latin typeface="Menlo" panose="020B0609030804020204" pitchFamily="49" charset="0"/>
              </a:rPr>
              <a:t>Pink is sample ‘Arizona’ and and blue is sample ‘Wales’. Coverage plots of both samples are included for reference.</a:t>
            </a:r>
            <a:endParaRPr lang="en-US" dirty="0">
              <a:solidFill>
                <a:srgbClr val="000000"/>
              </a:solidFill>
              <a:effectLst/>
              <a:latin typeface="Menlo" panose="020B0609030804020204" pitchFamily="49"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solidFill>
                <a:srgbClr val="000000"/>
              </a:solidFill>
              <a:effectLst/>
              <a:latin typeface="Menlo" panose="020B0609030804020204" pitchFamily="49" charset="0"/>
            </a:endParaRPr>
          </a:p>
        </p:txBody>
      </p:sp>
      <p:sp>
        <p:nvSpPr>
          <p:cNvPr id="4" name="Slide Number Placeholder 3"/>
          <p:cNvSpPr>
            <a:spLocks noGrp="1"/>
          </p:cNvSpPr>
          <p:nvPr>
            <p:ph type="sldNum" sz="quarter" idx="5"/>
          </p:nvPr>
        </p:nvSpPr>
        <p:spPr/>
        <p:txBody>
          <a:bodyPr/>
          <a:lstStyle/>
          <a:p>
            <a:fld id="{DB9EB621-7C1B-1249-A2B4-3DA243583F9B}" type="slidenum">
              <a:rPr lang="en-US" smtClean="0"/>
              <a:t>19</a:t>
            </a:fld>
            <a:endParaRPr lang="en-US"/>
          </a:p>
        </p:txBody>
      </p:sp>
    </p:spTree>
    <p:extLst>
      <p:ext uri="{BB962C8B-B14F-4D97-AF65-F5344CB8AC3E}">
        <p14:creationId xmlns:p14="http://schemas.microsoft.com/office/powerpoint/2010/main" val="35829276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Supplementary Fig. 13 | The core </a:t>
            </a:r>
            <a:r>
              <a:rPr lang="en-US" sz="1200" b="1" i="1" kern="1200" dirty="0">
                <a:solidFill>
                  <a:schemeClr val="tx1"/>
                </a:solidFill>
                <a:effectLst/>
                <a:latin typeface="+mn-lt"/>
                <a:ea typeface="+mn-ea"/>
                <a:cs typeface="+mn-cs"/>
              </a:rPr>
              <a:t>Poa annua </a:t>
            </a:r>
            <a:r>
              <a:rPr lang="en-US" sz="1200" b="1" i="0" kern="1200" dirty="0">
                <a:solidFill>
                  <a:schemeClr val="tx1"/>
                </a:solidFill>
                <a:effectLst/>
                <a:latin typeface="+mn-lt"/>
                <a:ea typeface="+mn-ea"/>
                <a:cs typeface="+mn-cs"/>
              </a:rPr>
              <a:t>genome.</a:t>
            </a:r>
            <a:r>
              <a:rPr lang="en-US" dirty="0"/>
              <a:t> Of the 76,541 gene annotations in the </a:t>
            </a:r>
            <a:r>
              <a:rPr lang="en-US" i="1" dirty="0"/>
              <a:t>Poa annua </a:t>
            </a:r>
            <a:r>
              <a:rPr lang="en-US" dirty="0"/>
              <a:t>reference genome, 68,733 are present in all 15 sequenced genotypes. </a:t>
            </a:r>
            <a:r>
              <a:rPr lang="en-US" b="0" i="0" u="none" strike="noStrike" dirty="0">
                <a:solidFill>
                  <a:srgbClr val="202124"/>
                </a:solidFill>
                <a:effectLst/>
                <a:latin typeface="arial" panose="020B0604020202020204" pitchFamily="34" charset="0"/>
              </a:rPr>
              <a:t>7,808 genes are dispensable and absent in at least one genotype.</a:t>
            </a:r>
          </a:p>
        </p:txBody>
      </p:sp>
      <p:sp>
        <p:nvSpPr>
          <p:cNvPr id="4" name="Slide Number Placeholder 3"/>
          <p:cNvSpPr>
            <a:spLocks noGrp="1"/>
          </p:cNvSpPr>
          <p:nvPr>
            <p:ph type="sldNum" sz="quarter" idx="5"/>
          </p:nvPr>
        </p:nvSpPr>
        <p:spPr/>
        <p:txBody>
          <a:bodyPr/>
          <a:lstStyle/>
          <a:p>
            <a:fld id="{BDB15450-DEB4-8D4C-B54C-C540FDE5E0A7}" type="slidenum">
              <a:rPr lang="en-US" smtClean="0"/>
              <a:t>20</a:t>
            </a:fld>
            <a:endParaRPr lang="en-US"/>
          </a:p>
        </p:txBody>
      </p:sp>
    </p:spTree>
    <p:extLst>
      <p:ext uri="{BB962C8B-B14F-4D97-AF65-F5344CB8AC3E}">
        <p14:creationId xmlns:p14="http://schemas.microsoft.com/office/powerpoint/2010/main" val="400403561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Supplementary Fig. 14 | </a:t>
            </a:r>
            <a:r>
              <a:rPr lang="en-US" b="1" dirty="0"/>
              <a:t>Depth of coverage plotted along the </a:t>
            </a:r>
            <a:r>
              <a:rPr lang="en-US" b="1" i="1" dirty="0"/>
              <a:t>Poa annua </a:t>
            </a:r>
            <a:r>
              <a:rPr lang="en-US" b="1" dirty="0"/>
              <a:t>reference genome suggests large-scale structural modification in </a:t>
            </a:r>
            <a:r>
              <a:rPr lang="en-US" b="1" i="1" dirty="0"/>
              <a:t>Poa annua </a:t>
            </a:r>
            <a:r>
              <a:rPr lang="en-US" b="1" i="0" dirty="0"/>
              <a:t>chromosomes.</a:t>
            </a:r>
            <a:endParaRPr lang="en-US" b="1" dirty="0"/>
          </a:p>
        </p:txBody>
      </p:sp>
      <p:sp>
        <p:nvSpPr>
          <p:cNvPr id="4" name="Slide Number Placeholder 3"/>
          <p:cNvSpPr>
            <a:spLocks noGrp="1"/>
          </p:cNvSpPr>
          <p:nvPr>
            <p:ph type="sldNum" sz="quarter" idx="5"/>
          </p:nvPr>
        </p:nvSpPr>
        <p:spPr/>
        <p:txBody>
          <a:bodyPr/>
          <a:lstStyle/>
          <a:p>
            <a:fld id="{DB9EB621-7C1B-1249-A2B4-3DA243583F9B}" type="slidenum">
              <a:rPr lang="en-US" smtClean="0"/>
              <a:t>21</a:t>
            </a:fld>
            <a:endParaRPr lang="en-US"/>
          </a:p>
        </p:txBody>
      </p:sp>
    </p:spTree>
    <p:extLst>
      <p:ext uri="{BB962C8B-B14F-4D97-AF65-F5344CB8AC3E}">
        <p14:creationId xmlns:p14="http://schemas.microsoft.com/office/powerpoint/2010/main" val="289379573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Supplementary Fig. 14 | Continued.</a:t>
            </a:r>
            <a:endParaRPr lang="en-US" dirty="0"/>
          </a:p>
        </p:txBody>
      </p:sp>
      <p:sp>
        <p:nvSpPr>
          <p:cNvPr id="4" name="Slide Number Placeholder 3"/>
          <p:cNvSpPr>
            <a:spLocks noGrp="1"/>
          </p:cNvSpPr>
          <p:nvPr>
            <p:ph type="sldNum" sz="quarter" idx="5"/>
          </p:nvPr>
        </p:nvSpPr>
        <p:spPr/>
        <p:txBody>
          <a:bodyPr/>
          <a:lstStyle/>
          <a:p>
            <a:fld id="{DB9EB621-7C1B-1249-A2B4-3DA243583F9B}" type="slidenum">
              <a:rPr lang="en-US" smtClean="0"/>
              <a:t>22</a:t>
            </a:fld>
            <a:endParaRPr lang="en-US"/>
          </a:p>
        </p:txBody>
      </p:sp>
    </p:spTree>
    <p:extLst>
      <p:ext uri="{BB962C8B-B14F-4D97-AF65-F5344CB8AC3E}">
        <p14:creationId xmlns:p14="http://schemas.microsoft.com/office/powerpoint/2010/main" val="417642659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Supplementary Fig. 15 |  </a:t>
            </a:r>
            <a:r>
              <a:rPr lang="en-US" sz="1200" b="1" kern="1200" dirty="0" err="1">
                <a:solidFill>
                  <a:schemeClr val="tx1"/>
                </a:solidFill>
                <a:effectLst/>
                <a:latin typeface="+mn-lt"/>
                <a:ea typeface="+mn-ea"/>
                <a:cs typeface="+mn-cs"/>
              </a:rPr>
              <a:t>Homoeolog</a:t>
            </a:r>
            <a:r>
              <a:rPr lang="en-US" sz="1200" b="1" kern="1200" dirty="0">
                <a:solidFill>
                  <a:schemeClr val="tx1"/>
                </a:solidFill>
                <a:effectLst/>
                <a:latin typeface="+mn-lt"/>
                <a:ea typeface="+mn-ea"/>
                <a:cs typeface="+mn-cs"/>
              </a:rPr>
              <a:t>-specific markers and sanger sequencing verifies the composition of a large-scale chromosomal rearrangement in </a:t>
            </a:r>
            <a:r>
              <a:rPr lang="en-US" sz="1200" b="1" i="1" kern="1200" dirty="0">
                <a:solidFill>
                  <a:schemeClr val="tx1"/>
                </a:solidFill>
                <a:effectLst/>
                <a:latin typeface="+mn-lt"/>
                <a:ea typeface="+mn-ea"/>
                <a:cs typeface="+mn-cs"/>
              </a:rPr>
              <a:t>Poa annua</a:t>
            </a:r>
            <a:r>
              <a:rPr lang="en-US" sz="1200" kern="1200" dirty="0">
                <a:solidFill>
                  <a:schemeClr val="tx1"/>
                </a:solidFill>
                <a:effectLst/>
                <a:latin typeface="+mn-lt"/>
                <a:ea typeface="+mn-ea"/>
                <a:cs typeface="+mn-cs"/>
              </a:rPr>
              <a:t>.</a:t>
            </a:r>
            <a:r>
              <a:rPr lang="en-US" sz="1200" b="0" kern="1200" dirty="0">
                <a:solidFill>
                  <a:schemeClr val="tx1"/>
                </a:solidFill>
                <a:effectLst/>
                <a:latin typeface="+mn-lt"/>
                <a:ea typeface="+mn-ea"/>
                <a:cs typeface="+mn-cs"/>
              </a:rPr>
              <a:t> Alignment of the homoeologous sequences of Pa1A and Pa1B span the breakpoint of a large-scale chromosomal rearrangement in re-sequenced genotype ‘Arizona’ but not ‘Germany’. Sample ‘Ohio’ has both a rearranged and non-rearranged chromosome, verifying the haplotype specificity of chromosome rearrangements in some individuals. Black arrows highlight SNPs on either side of the breakpoint.</a:t>
            </a:r>
            <a:endParaRPr lang="en-US" dirty="0">
              <a:solidFill>
                <a:srgbClr val="000000"/>
              </a:solidFill>
              <a:effectLst/>
              <a:latin typeface="Menlo" panose="020B0609030804020204" pitchFamily="49" charset="0"/>
            </a:endParaRPr>
          </a:p>
        </p:txBody>
      </p:sp>
      <p:sp>
        <p:nvSpPr>
          <p:cNvPr id="4" name="Slide Number Placeholder 3"/>
          <p:cNvSpPr>
            <a:spLocks noGrp="1"/>
          </p:cNvSpPr>
          <p:nvPr>
            <p:ph type="sldNum" sz="quarter" idx="5"/>
          </p:nvPr>
        </p:nvSpPr>
        <p:spPr/>
        <p:txBody>
          <a:bodyPr/>
          <a:lstStyle/>
          <a:p>
            <a:fld id="{251DA05C-E68F-8949-8B9F-DEE344FC41D6}" type="slidenum">
              <a:rPr lang="en-US" smtClean="0"/>
              <a:t>24</a:t>
            </a:fld>
            <a:endParaRPr lang="en-US"/>
          </a:p>
        </p:txBody>
      </p:sp>
    </p:spTree>
    <p:extLst>
      <p:ext uri="{BB962C8B-B14F-4D97-AF65-F5344CB8AC3E}">
        <p14:creationId xmlns:p14="http://schemas.microsoft.com/office/powerpoint/2010/main" val="117386505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Supplementary Fig. 16 | Sequence alignment of three samples to the </a:t>
            </a:r>
            <a:r>
              <a:rPr lang="en-US" sz="1200" b="1" i="1" kern="1200" dirty="0">
                <a:solidFill>
                  <a:schemeClr val="tx1"/>
                </a:solidFill>
                <a:effectLst/>
                <a:latin typeface="+mn-lt"/>
                <a:ea typeface="+mn-ea"/>
                <a:cs typeface="+mn-cs"/>
              </a:rPr>
              <a:t>Poa annua </a:t>
            </a:r>
            <a:r>
              <a:rPr lang="en-US" sz="1200" b="1" i="0" kern="1200" dirty="0">
                <a:solidFill>
                  <a:schemeClr val="tx1"/>
                </a:solidFill>
                <a:effectLst/>
                <a:latin typeface="+mn-lt"/>
                <a:ea typeface="+mn-ea"/>
                <a:cs typeface="+mn-cs"/>
              </a:rPr>
              <a:t>reference genome</a:t>
            </a:r>
            <a:r>
              <a:rPr lang="en-US" sz="1200" b="1" kern="1200" dirty="0">
                <a:solidFill>
                  <a:schemeClr val="tx1"/>
                </a:solidFill>
                <a:effectLst/>
                <a:latin typeface="+mn-lt"/>
                <a:ea typeface="+mn-ea"/>
                <a:cs typeface="+mn-cs"/>
              </a:rPr>
              <a:t> illustrates recombination </a:t>
            </a:r>
            <a:r>
              <a:rPr lang="en-US" sz="1200" b="1" i="0" kern="1200" dirty="0">
                <a:solidFill>
                  <a:schemeClr val="tx1"/>
                </a:solidFill>
                <a:effectLst/>
                <a:latin typeface="+mn-lt"/>
                <a:ea typeface="+mn-ea"/>
                <a:cs typeface="+mn-cs"/>
              </a:rPr>
              <a:t>hotspots. </a:t>
            </a:r>
            <a:r>
              <a:rPr lang="en-US" sz="1200" b="0" i="0" kern="1200" dirty="0">
                <a:solidFill>
                  <a:schemeClr val="tx1"/>
                </a:solidFill>
                <a:effectLst/>
                <a:latin typeface="+mn-lt"/>
                <a:ea typeface="+mn-ea"/>
                <a:cs typeface="+mn-cs"/>
              </a:rPr>
              <a:t>Arrows point to alignment breakpoints at the 224 Mb deletion. Black</a:t>
            </a:r>
            <a:r>
              <a:rPr lang="en-US" sz="1200" b="0" kern="1200" dirty="0">
                <a:solidFill>
                  <a:schemeClr val="tx1"/>
                </a:solidFill>
                <a:effectLst/>
                <a:latin typeface="+mn-lt"/>
                <a:ea typeface="+mn-ea"/>
                <a:cs typeface="+mn-cs"/>
              </a:rPr>
              <a:t> arrows point to breakpoints that occur on the same sequence coordinates for both parental haplotypes. Red arrows point to haplotype-specific breakpoints. </a:t>
            </a:r>
            <a:endParaRPr lang="en-US" b="0" i="0" dirty="0"/>
          </a:p>
        </p:txBody>
      </p:sp>
      <p:sp>
        <p:nvSpPr>
          <p:cNvPr id="4" name="Slide Number Placeholder 3"/>
          <p:cNvSpPr>
            <a:spLocks noGrp="1"/>
          </p:cNvSpPr>
          <p:nvPr>
            <p:ph type="sldNum" sz="quarter" idx="5"/>
          </p:nvPr>
        </p:nvSpPr>
        <p:spPr/>
        <p:txBody>
          <a:bodyPr/>
          <a:lstStyle/>
          <a:p>
            <a:fld id="{DB9EB621-7C1B-1249-A2B4-3DA243583F9B}" type="slidenum">
              <a:rPr lang="en-US" smtClean="0"/>
              <a:t>25</a:t>
            </a:fld>
            <a:endParaRPr lang="en-US"/>
          </a:p>
        </p:txBody>
      </p:sp>
    </p:spTree>
    <p:extLst>
      <p:ext uri="{BB962C8B-B14F-4D97-AF65-F5344CB8AC3E}">
        <p14:creationId xmlns:p14="http://schemas.microsoft.com/office/powerpoint/2010/main" val="308407663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Supplementary Fig. 17 | </a:t>
            </a:r>
            <a:r>
              <a:rPr lang="en-US" b="1" dirty="0"/>
              <a:t>Sequence alignments at chromosome 1A illustrates local variability at crossover ‘hotspots’. </a:t>
            </a:r>
            <a:r>
              <a:rPr lang="en-US" dirty="0"/>
              <a:t>Black arrows indicate positions where both pairs of chromosomes break at the same locations and red arrows point to breakpoints at a single chromosome pair. </a:t>
            </a:r>
          </a:p>
        </p:txBody>
      </p:sp>
      <p:sp>
        <p:nvSpPr>
          <p:cNvPr id="4" name="Slide Number Placeholder 3"/>
          <p:cNvSpPr>
            <a:spLocks noGrp="1"/>
          </p:cNvSpPr>
          <p:nvPr>
            <p:ph type="sldNum" sz="quarter" idx="5"/>
          </p:nvPr>
        </p:nvSpPr>
        <p:spPr/>
        <p:txBody>
          <a:bodyPr/>
          <a:lstStyle/>
          <a:p>
            <a:fld id="{DB9EB621-7C1B-1249-A2B4-3DA243583F9B}" type="slidenum">
              <a:rPr lang="en-US" smtClean="0"/>
              <a:t>26</a:t>
            </a:fld>
            <a:endParaRPr lang="en-US"/>
          </a:p>
        </p:txBody>
      </p:sp>
    </p:spTree>
    <p:extLst>
      <p:ext uri="{BB962C8B-B14F-4D97-AF65-F5344CB8AC3E}">
        <p14:creationId xmlns:p14="http://schemas.microsoft.com/office/powerpoint/2010/main" val="280349764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Supplementary Fig. 18 | </a:t>
            </a:r>
            <a:r>
              <a:rPr lang="en-US" b="1" dirty="0">
                <a:solidFill>
                  <a:srgbClr val="000000"/>
                </a:solidFill>
                <a:latin typeface="Menlo" panose="020B0609030804020204" pitchFamily="49" charset="0"/>
              </a:rPr>
              <a:t>Sequence alignment of four geographically distinct genotypes of </a:t>
            </a:r>
            <a:r>
              <a:rPr lang="en-US" b="1" i="1" dirty="0">
                <a:solidFill>
                  <a:srgbClr val="000000"/>
                </a:solidFill>
                <a:latin typeface="Menlo" panose="020B0609030804020204" pitchFamily="49" charset="0"/>
              </a:rPr>
              <a:t>Poa annua </a:t>
            </a:r>
            <a:r>
              <a:rPr lang="en-US" b="1" dirty="0">
                <a:solidFill>
                  <a:srgbClr val="000000"/>
                </a:solidFill>
                <a:latin typeface="Menlo" panose="020B0609030804020204" pitchFamily="49" charset="0"/>
              </a:rPr>
              <a:t>shows structural variation at it’s two EPSP </a:t>
            </a:r>
            <a:r>
              <a:rPr lang="en-US" b="1" dirty="0" err="1">
                <a:solidFill>
                  <a:srgbClr val="000000"/>
                </a:solidFill>
                <a:latin typeface="Menlo" panose="020B0609030804020204" pitchFamily="49" charset="0"/>
              </a:rPr>
              <a:t>homoeologs</a:t>
            </a:r>
            <a:r>
              <a:rPr lang="en-US" b="0" dirty="0">
                <a:solidFill>
                  <a:srgbClr val="000000"/>
                </a:solidFill>
                <a:latin typeface="Menlo" panose="020B0609030804020204" pitchFamily="49" charset="0"/>
              </a:rPr>
              <a:t>. a</a:t>
            </a:r>
            <a:r>
              <a:rPr lang="en-US" dirty="0"/>
              <a:t>jg15317 and ajg73723 are EPSP synthases on chromosomes Pa5A and Pa5B, respectively.  Blue boxes at the top depicts the genes exons (boxes) and introns (lines connecting boxes). The ajg15317 transcript is </a:t>
            </a:r>
            <a:r>
              <a:rPr lang="en-US" b="0" i="0" u="none" strike="noStrike" dirty="0">
                <a:solidFill>
                  <a:srgbClr val="202124"/>
                </a:solidFill>
                <a:effectLst/>
                <a:latin typeface="arial" panose="020B0604020202020204" pitchFamily="34" charset="0"/>
              </a:rPr>
              <a:t>3,891bp in length, while </a:t>
            </a:r>
            <a:r>
              <a:rPr lang="en-US" dirty="0"/>
              <a:t>ajg73723 is 9,092bp.</a:t>
            </a:r>
            <a:r>
              <a:rPr lang="en-US" b="0" i="0" u="none" strike="noStrike" dirty="0">
                <a:solidFill>
                  <a:srgbClr val="202124"/>
                </a:solidFill>
                <a:effectLst/>
                <a:latin typeface="arial" panose="020B0604020202020204" pitchFamily="34" charset="0"/>
              </a:rPr>
              <a:t> Grey boxes are reads that aligned to the reference genome as proper pair.</a:t>
            </a:r>
            <a:r>
              <a:rPr lang="en-US" dirty="0">
                <a:solidFill>
                  <a:srgbClr val="000000"/>
                </a:solidFill>
                <a:latin typeface="Menlo" panose="020B0609030804020204" pitchFamily="49" charset="0"/>
              </a:rPr>
              <a:t> Open boxes are reads that mapped equally well to five or more locations in the genome. Pairs of reads highlighted in red have longer than anticipated insert lengths and depict putative indels at </a:t>
            </a:r>
            <a:r>
              <a:rPr lang="en-US" dirty="0"/>
              <a:t>ajg73723’s longest introns. Sample ‘Sweden' is heterozygous for a </a:t>
            </a:r>
            <a:r>
              <a:rPr lang="en-US" b="0" i="0" u="none" strike="noStrike" dirty="0">
                <a:solidFill>
                  <a:srgbClr val="202124"/>
                </a:solidFill>
                <a:effectLst/>
                <a:latin typeface="arial" panose="020B0604020202020204" pitchFamily="34" charset="0"/>
              </a:rPr>
              <a:t>2,738 deletion at the second intron, while ‘Wales’ and breeding line ‘Pa-14 dwarf’ are homozygous for the deletion. Only the breeding line sample, ‘Pa-14 dwarf’ contained a 2,954 deletion at the 7</a:t>
            </a:r>
            <a:r>
              <a:rPr lang="en-US" b="0" i="0" u="none" strike="noStrike" baseline="30000" dirty="0">
                <a:solidFill>
                  <a:srgbClr val="202124"/>
                </a:solidFill>
                <a:effectLst/>
                <a:latin typeface="arial" panose="020B0604020202020204" pitchFamily="34" charset="0"/>
              </a:rPr>
              <a:t>th</a:t>
            </a:r>
            <a:r>
              <a:rPr lang="en-US" b="0" i="0" u="none" strike="noStrike" dirty="0">
                <a:solidFill>
                  <a:srgbClr val="202124"/>
                </a:solidFill>
                <a:effectLst/>
                <a:latin typeface="arial" panose="020B0604020202020204" pitchFamily="34" charset="0"/>
              </a:rPr>
              <a:t> intron. </a:t>
            </a:r>
            <a:r>
              <a:rPr lang="en-US" b="0" i="0" u="none" strike="noStrike" dirty="0">
                <a:solidFill>
                  <a:srgbClr val="000000"/>
                </a:solidFill>
                <a:effectLst/>
                <a:latin typeface="Menlo" panose="020B0609030804020204" pitchFamily="49" charset="0"/>
              </a:rPr>
              <a:t>P</a:t>
            </a:r>
            <a:r>
              <a:rPr lang="en-US" dirty="0">
                <a:solidFill>
                  <a:srgbClr val="000000"/>
                </a:solidFill>
                <a:latin typeface="Menlo" panose="020B0609030804020204" pitchFamily="49" charset="0"/>
              </a:rPr>
              <a:t>urple alignments in </a:t>
            </a:r>
            <a:r>
              <a:rPr lang="en-US" dirty="0"/>
              <a:t>ajg15317 </a:t>
            </a:r>
            <a:r>
              <a:rPr lang="en-US" dirty="0">
                <a:solidFill>
                  <a:srgbClr val="000000"/>
                </a:solidFill>
                <a:latin typeface="Menlo" panose="020B0609030804020204" pitchFamily="49" charset="0"/>
              </a:rPr>
              <a:t>show reads with mates that map to the other </a:t>
            </a:r>
            <a:r>
              <a:rPr lang="en-US" dirty="0" err="1">
                <a:solidFill>
                  <a:srgbClr val="000000"/>
                </a:solidFill>
                <a:latin typeface="Menlo" panose="020B0609030804020204" pitchFamily="49" charset="0"/>
              </a:rPr>
              <a:t>subgenome</a:t>
            </a:r>
            <a:r>
              <a:rPr lang="en-US" dirty="0">
                <a:solidFill>
                  <a:srgbClr val="000000"/>
                </a:solidFill>
                <a:latin typeface="Menlo" panose="020B0609030804020204" pitchFamily="49" charset="0"/>
              </a:rPr>
              <a:t> </a:t>
            </a:r>
            <a:r>
              <a:rPr lang="en-US" dirty="0" err="1">
                <a:solidFill>
                  <a:srgbClr val="000000"/>
                </a:solidFill>
                <a:latin typeface="Menlo" panose="020B0609030804020204" pitchFamily="49" charset="0"/>
              </a:rPr>
              <a:t>homoeolog</a:t>
            </a:r>
            <a:r>
              <a:rPr lang="en-US" dirty="0">
                <a:solidFill>
                  <a:srgbClr val="000000"/>
                </a:solidFill>
                <a:latin typeface="Menlo" panose="020B0609030804020204" pitchFamily="49" charset="0"/>
              </a:rPr>
              <a:t> (a</a:t>
            </a:r>
            <a:r>
              <a:rPr lang="en-US" dirty="0">
                <a:solidFill>
                  <a:srgbClr val="000000"/>
                </a:solidFill>
                <a:effectLst/>
                <a:latin typeface="Menlo" panose="020B0609030804020204" pitchFamily="49" charset="0"/>
              </a:rPr>
              <a:t>jg73723), within the indel at the second intron.</a:t>
            </a:r>
            <a:endParaRPr lang="en-US" dirty="0">
              <a:solidFill>
                <a:srgbClr val="000000"/>
              </a:solidFill>
              <a:latin typeface="Menlo" panose="020B0609030804020204" pitchFamily="49" charset="0"/>
            </a:endParaRPr>
          </a:p>
          <a:p>
            <a:endParaRPr lang="en-US" dirty="0"/>
          </a:p>
        </p:txBody>
      </p:sp>
      <p:sp>
        <p:nvSpPr>
          <p:cNvPr id="4" name="Slide Number Placeholder 3"/>
          <p:cNvSpPr>
            <a:spLocks noGrp="1"/>
          </p:cNvSpPr>
          <p:nvPr>
            <p:ph type="sldNum" sz="quarter" idx="5"/>
          </p:nvPr>
        </p:nvSpPr>
        <p:spPr/>
        <p:txBody>
          <a:bodyPr/>
          <a:lstStyle/>
          <a:p>
            <a:fld id="{FE40652D-5AEA-1645-8DB7-097148AD9177}" type="slidenum">
              <a:rPr lang="en-US" smtClean="0"/>
              <a:t>27</a:t>
            </a:fld>
            <a:endParaRPr lang="en-US"/>
          </a:p>
        </p:txBody>
      </p:sp>
    </p:spTree>
    <p:extLst>
      <p:ext uri="{BB962C8B-B14F-4D97-AF65-F5344CB8AC3E}">
        <p14:creationId xmlns:p14="http://schemas.microsoft.com/office/powerpoint/2010/main" val="323526346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Supplementary Fig. 19 | Linear K-</a:t>
            </a:r>
            <a:r>
              <a:rPr lang="en-US" sz="1200" b="1" kern="1200" dirty="0" err="1">
                <a:solidFill>
                  <a:schemeClr val="tx1"/>
                </a:solidFill>
                <a:effectLst/>
                <a:latin typeface="+mn-lt"/>
                <a:ea typeface="+mn-ea"/>
                <a:cs typeface="+mn-cs"/>
              </a:rPr>
              <a:t>mer</a:t>
            </a:r>
            <a:r>
              <a:rPr lang="en-US" sz="1200" b="1" kern="1200" dirty="0">
                <a:solidFill>
                  <a:schemeClr val="tx1"/>
                </a:solidFill>
                <a:effectLst/>
                <a:latin typeface="+mn-lt"/>
                <a:ea typeface="+mn-ea"/>
                <a:cs typeface="+mn-cs"/>
              </a:rPr>
              <a:t> profile and fitted models of </a:t>
            </a:r>
            <a:r>
              <a:rPr lang="en-US" sz="1200" b="1" i="1" kern="1200" dirty="0">
                <a:solidFill>
                  <a:schemeClr val="tx1"/>
                </a:solidFill>
                <a:effectLst/>
                <a:latin typeface="+mn-lt"/>
                <a:ea typeface="+mn-ea"/>
                <a:cs typeface="+mn-cs"/>
              </a:rPr>
              <a:t>Poa infirma </a:t>
            </a:r>
            <a:r>
              <a:rPr lang="en-US" sz="1200" b="1" kern="1200" dirty="0">
                <a:solidFill>
                  <a:schemeClr val="tx1"/>
                </a:solidFill>
                <a:effectLst/>
                <a:latin typeface="+mn-lt"/>
                <a:ea typeface="+mn-ea"/>
                <a:cs typeface="+mn-cs"/>
              </a:rPr>
              <a:t>and </a:t>
            </a:r>
            <a:r>
              <a:rPr lang="en-US" sz="1200" b="1" i="1" kern="1200" dirty="0">
                <a:solidFill>
                  <a:schemeClr val="tx1"/>
                </a:solidFill>
                <a:effectLst/>
                <a:latin typeface="+mn-lt"/>
                <a:ea typeface="+mn-ea"/>
                <a:cs typeface="+mn-cs"/>
              </a:rPr>
              <a:t>Poa supina.</a:t>
            </a:r>
            <a:r>
              <a:rPr lang="en-US" sz="1200" i="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Black lines show the fit of the model to the distribution of K-</a:t>
            </a:r>
            <a:r>
              <a:rPr lang="en-US" sz="1200" kern="1200" dirty="0" err="1">
                <a:solidFill>
                  <a:schemeClr val="tx1"/>
                </a:solidFill>
                <a:effectLst/>
                <a:latin typeface="+mn-lt"/>
                <a:ea typeface="+mn-ea"/>
                <a:cs typeface="+mn-cs"/>
              </a:rPr>
              <a:t>mer</a:t>
            </a:r>
            <a:r>
              <a:rPr lang="en-US" sz="1200" kern="1200" dirty="0">
                <a:solidFill>
                  <a:schemeClr val="tx1"/>
                </a:solidFill>
                <a:effectLst/>
                <a:latin typeface="+mn-lt"/>
                <a:ea typeface="+mn-ea"/>
                <a:cs typeface="+mn-cs"/>
              </a:rPr>
              <a:t> frequencies (blue). Sequencing errors are identified by low coverage k-</a:t>
            </a:r>
            <a:r>
              <a:rPr lang="en-US" sz="1200" kern="1200" dirty="0" err="1">
                <a:solidFill>
                  <a:schemeClr val="tx1"/>
                </a:solidFill>
                <a:effectLst/>
                <a:latin typeface="+mn-lt"/>
                <a:ea typeface="+mn-ea"/>
                <a:cs typeface="+mn-cs"/>
              </a:rPr>
              <a:t>mers</a:t>
            </a:r>
            <a:r>
              <a:rPr lang="en-US" sz="1200" kern="1200" dirty="0">
                <a:solidFill>
                  <a:schemeClr val="tx1"/>
                </a:solidFill>
                <a:effectLst/>
                <a:latin typeface="+mn-lt"/>
                <a:ea typeface="+mn-ea"/>
                <a:cs typeface="+mn-cs"/>
              </a:rPr>
              <a:t> shown in orange. The </a:t>
            </a:r>
            <a:r>
              <a:rPr lang="en-US" sz="1200" i="1" kern="1200" dirty="0">
                <a:solidFill>
                  <a:schemeClr val="tx1"/>
                </a:solidFill>
                <a:effectLst/>
                <a:latin typeface="+mn-lt"/>
                <a:ea typeface="+mn-ea"/>
                <a:cs typeface="+mn-cs"/>
              </a:rPr>
              <a:t>P. infirma </a:t>
            </a:r>
            <a:r>
              <a:rPr lang="en-US" sz="1200" kern="1200" dirty="0">
                <a:solidFill>
                  <a:schemeClr val="tx1"/>
                </a:solidFill>
                <a:effectLst/>
                <a:latin typeface="+mn-lt"/>
                <a:ea typeface="+mn-ea"/>
                <a:cs typeface="+mn-cs"/>
              </a:rPr>
              <a:t>and </a:t>
            </a:r>
            <a:r>
              <a:rPr lang="en-US" sz="1200" i="1" kern="1200" dirty="0">
                <a:solidFill>
                  <a:schemeClr val="tx1"/>
                </a:solidFill>
                <a:effectLst/>
                <a:latin typeface="+mn-lt"/>
                <a:ea typeface="+mn-ea"/>
                <a:cs typeface="+mn-cs"/>
              </a:rPr>
              <a:t>P. supina </a:t>
            </a:r>
            <a:r>
              <a:rPr lang="en-US" sz="1200" kern="1200" dirty="0">
                <a:solidFill>
                  <a:schemeClr val="tx1"/>
                </a:solidFill>
                <a:effectLst/>
                <a:latin typeface="+mn-lt"/>
                <a:ea typeface="+mn-ea"/>
                <a:cs typeface="+mn-cs"/>
              </a:rPr>
              <a:t>models follow a diploid distribution with low and high heterozygosity, respectively.</a:t>
            </a:r>
          </a:p>
          <a:p>
            <a:endParaRPr lang="en-US" dirty="0"/>
          </a:p>
        </p:txBody>
      </p:sp>
      <p:sp>
        <p:nvSpPr>
          <p:cNvPr id="4" name="Slide Number Placeholder 3"/>
          <p:cNvSpPr>
            <a:spLocks noGrp="1"/>
          </p:cNvSpPr>
          <p:nvPr>
            <p:ph type="sldNum" sz="quarter" idx="5"/>
          </p:nvPr>
        </p:nvSpPr>
        <p:spPr/>
        <p:txBody>
          <a:bodyPr/>
          <a:lstStyle/>
          <a:p>
            <a:fld id="{BDB15450-DEB4-8D4C-B54C-C540FDE5E0A7}" type="slidenum">
              <a:rPr lang="en-US" smtClean="0"/>
              <a:t>28</a:t>
            </a:fld>
            <a:endParaRPr lang="en-US"/>
          </a:p>
        </p:txBody>
      </p:sp>
    </p:spTree>
    <p:extLst>
      <p:ext uri="{BB962C8B-B14F-4D97-AF65-F5344CB8AC3E}">
        <p14:creationId xmlns:p14="http://schemas.microsoft.com/office/powerpoint/2010/main" val="227564935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Supplementary Fig. 20 | The chloroplast sequences of </a:t>
            </a:r>
            <a:r>
              <a:rPr lang="en-US" sz="1200" b="1" i="1" kern="1200" dirty="0">
                <a:solidFill>
                  <a:schemeClr val="tx1"/>
                </a:solidFill>
                <a:effectLst/>
                <a:latin typeface="+mn-lt"/>
                <a:ea typeface="+mn-ea"/>
                <a:cs typeface="+mn-cs"/>
              </a:rPr>
              <a:t>Poa infirma </a:t>
            </a:r>
            <a:r>
              <a:rPr lang="en-US" sz="1200" b="1" i="0" kern="1200" dirty="0">
                <a:solidFill>
                  <a:schemeClr val="tx1"/>
                </a:solidFill>
                <a:effectLst/>
                <a:latin typeface="+mn-lt"/>
                <a:ea typeface="+mn-ea"/>
                <a:cs typeface="+mn-cs"/>
              </a:rPr>
              <a:t>and </a:t>
            </a:r>
            <a:r>
              <a:rPr lang="en-US" sz="1200" b="1" i="1" kern="1200" dirty="0">
                <a:solidFill>
                  <a:schemeClr val="tx1"/>
                </a:solidFill>
                <a:effectLst/>
                <a:latin typeface="+mn-lt"/>
                <a:ea typeface="+mn-ea"/>
                <a:cs typeface="+mn-cs"/>
              </a:rPr>
              <a:t>Poa supina. </a:t>
            </a:r>
            <a:r>
              <a:rPr lang="en-US" sz="1200" b="1" kern="1200" dirty="0">
                <a:solidFill>
                  <a:schemeClr val="tx1"/>
                </a:solidFill>
                <a:effectLst/>
                <a:latin typeface="+mn-lt"/>
                <a:ea typeface="+mn-ea"/>
                <a:cs typeface="+mn-cs"/>
              </a:rPr>
              <a:t>(a) </a:t>
            </a:r>
            <a:r>
              <a:rPr lang="en-US" sz="1200" kern="1200" dirty="0">
                <a:solidFill>
                  <a:schemeClr val="tx1"/>
                </a:solidFill>
                <a:effectLst/>
                <a:latin typeface="+mn-lt"/>
                <a:ea typeface="+mn-ea"/>
                <a:cs typeface="+mn-cs"/>
              </a:rPr>
              <a:t>Chloroplast maps for </a:t>
            </a:r>
            <a:r>
              <a:rPr lang="en-US" sz="1200" i="1" kern="1200" dirty="0">
                <a:solidFill>
                  <a:schemeClr val="tx1"/>
                </a:solidFill>
                <a:effectLst/>
                <a:latin typeface="+mn-lt"/>
                <a:ea typeface="+mn-ea"/>
                <a:cs typeface="+mn-cs"/>
              </a:rPr>
              <a:t>Poa supina </a:t>
            </a:r>
            <a:r>
              <a:rPr lang="en-US" sz="1200" kern="1200" dirty="0">
                <a:solidFill>
                  <a:schemeClr val="tx1"/>
                </a:solidFill>
                <a:effectLst/>
                <a:latin typeface="+mn-lt"/>
                <a:ea typeface="+mn-ea"/>
                <a:cs typeface="+mn-cs"/>
              </a:rPr>
              <a:t>and </a:t>
            </a:r>
            <a:r>
              <a:rPr lang="en-US" sz="1200" i="1" kern="1200" dirty="0">
                <a:solidFill>
                  <a:schemeClr val="tx1"/>
                </a:solidFill>
                <a:effectLst/>
                <a:latin typeface="+mn-lt"/>
                <a:ea typeface="+mn-ea"/>
                <a:cs typeface="+mn-cs"/>
              </a:rPr>
              <a:t>Poa infirma</a:t>
            </a:r>
            <a:r>
              <a:rPr lang="en-US" sz="1200" kern="1200" dirty="0">
                <a:solidFill>
                  <a:schemeClr val="tx1"/>
                </a:solidFill>
                <a:effectLst/>
                <a:latin typeface="+mn-lt"/>
                <a:ea typeface="+mn-ea"/>
                <a:cs typeface="+mn-cs"/>
              </a:rPr>
              <a:t>. </a:t>
            </a:r>
            <a:r>
              <a:rPr lang="en-US" sz="1200" b="1" kern="1200" dirty="0">
                <a:solidFill>
                  <a:schemeClr val="tx1"/>
                </a:solidFill>
                <a:effectLst/>
                <a:latin typeface="+mn-lt"/>
                <a:ea typeface="+mn-ea"/>
                <a:cs typeface="+mn-cs"/>
              </a:rPr>
              <a:t>(b) </a:t>
            </a:r>
            <a:r>
              <a:rPr lang="en-US" sz="1200" kern="1200" dirty="0">
                <a:solidFill>
                  <a:schemeClr val="tx1"/>
                </a:solidFill>
                <a:effectLst/>
                <a:latin typeface="+mn-lt"/>
                <a:ea typeface="+mn-ea"/>
                <a:cs typeface="+mn-cs"/>
              </a:rPr>
              <a:t>Sequence alignment of chloroplasts show that </a:t>
            </a:r>
            <a:r>
              <a:rPr lang="en-US" sz="1200" i="1" kern="1200" dirty="0">
                <a:solidFill>
                  <a:schemeClr val="tx1"/>
                </a:solidFill>
                <a:effectLst/>
                <a:latin typeface="+mn-lt"/>
                <a:ea typeface="+mn-ea"/>
                <a:cs typeface="+mn-cs"/>
              </a:rPr>
              <a:t>Poa annua’s </a:t>
            </a:r>
            <a:r>
              <a:rPr lang="en-US" sz="1200" kern="1200" dirty="0">
                <a:solidFill>
                  <a:schemeClr val="tx1"/>
                </a:solidFill>
                <a:effectLst/>
                <a:latin typeface="+mn-lt"/>
                <a:ea typeface="+mn-ea"/>
                <a:cs typeface="+mn-cs"/>
              </a:rPr>
              <a:t>maternal parent is </a:t>
            </a:r>
            <a:r>
              <a:rPr lang="en-US" sz="1200" i="1" kern="1200" dirty="0">
                <a:solidFill>
                  <a:schemeClr val="tx1"/>
                </a:solidFill>
                <a:effectLst/>
                <a:latin typeface="+mn-lt"/>
                <a:ea typeface="+mn-ea"/>
                <a:cs typeface="+mn-cs"/>
              </a:rPr>
              <a:t>Poa infirma. </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DB9EB621-7C1B-1249-A2B4-3DA243583F9B}" type="slidenum">
              <a:rPr lang="en-US" smtClean="0"/>
              <a:t>29</a:t>
            </a:fld>
            <a:endParaRPr lang="en-US"/>
          </a:p>
        </p:txBody>
      </p:sp>
    </p:spTree>
    <p:extLst>
      <p:ext uri="{BB962C8B-B14F-4D97-AF65-F5344CB8AC3E}">
        <p14:creationId xmlns:p14="http://schemas.microsoft.com/office/powerpoint/2010/main" val="41574182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BE31D5-2B64-B24E-BA61-74A73B32F5C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A277EC1-7EEA-6449-97A6-76A72EB1454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8DC2D2E-25F8-5148-8362-9DF34AE7BBF3}"/>
              </a:ext>
            </a:extLst>
          </p:cNvPr>
          <p:cNvSpPr>
            <a:spLocks noGrp="1"/>
          </p:cNvSpPr>
          <p:nvPr>
            <p:ph type="dt" sz="half" idx="10"/>
          </p:nvPr>
        </p:nvSpPr>
        <p:spPr/>
        <p:txBody>
          <a:bodyPr/>
          <a:lstStyle/>
          <a:p>
            <a:fld id="{120E25B5-AF67-1F48-AC77-7BFE7D52AAAC}" type="datetimeFigureOut">
              <a:rPr lang="en-US" smtClean="0"/>
              <a:t>3/30/23</a:t>
            </a:fld>
            <a:endParaRPr lang="en-US"/>
          </a:p>
        </p:txBody>
      </p:sp>
      <p:sp>
        <p:nvSpPr>
          <p:cNvPr id="5" name="Footer Placeholder 4">
            <a:extLst>
              <a:ext uri="{FF2B5EF4-FFF2-40B4-BE49-F238E27FC236}">
                <a16:creationId xmlns:a16="http://schemas.microsoft.com/office/drawing/2014/main" id="{0031CCD1-F1AB-304C-A0B4-E5E7C88EC97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80A9CD-94E6-B646-A5FD-43075CE1E3E5}"/>
              </a:ext>
            </a:extLst>
          </p:cNvPr>
          <p:cNvSpPr>
            <a:spLocks noGrp="1"/>
          </p:cNvSpPr>
          <p:nvPr>
            <p:ph type="sldNum" sz="quarter" idx="12"/>
          </p:nvPr>
        </p:nvSpPr>
        <p:spPr/>
        <p:txBody>
          <a:bodyPr/>
          <a:lstStyle/>
          <a:p>
            <a:fld id="{CCDF87F2-056A-A94B-A67F-3AB2AF0731F4}" type="slidenum">
              <a:rPr lang="en-US" smtClean="0"/>
              <a:t>‹#›</a:t>
            </a:fld>
            <a:endParaRPr lang="en-US"/>
          </a:p>
        </p:txBody>
      </p:sp>
    </p:spTree>
    <p:extLst>
      <p:ext uri="{BB962C8B-B14F-4D97-AF65-F5344CB8AC3E}">
        <p14:creationId xmlns:p14="http://schemas.microsoft.com/office/powerpoint/2010/main" val="12574426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546A00-5D4E-2D43-A92D-79C55EC02E8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B9C906C-D40B-074C-ACFA-EDED4879760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07676AB-4B22-0C47-A6AC-9474E697AF76}"/>
              </a:ext>
            </a:extLst>
          </p:cNvPr>
          <p:cNvSpPr>
            <a:spLocks noGrp="1"/>
          </p:cNvSpPr>
          <p:nvPr>
            <p:ph type="dt" sz="half" idx="10"/>
          </p:nvPr>
        </p:nvSpPr>
        <p:spPr/>
        <p:txBody>
          <a:bodyPr/>
          <a:lstStyle/>
          <a:p>
            <a:fld id="{120E25B5-AF67-1F48-AC77-7BFE7D52AAAC}" type="datetimeFigureOut">
              <a:rPr lang="en-US" smtClean="0"/>
              <a:t>3/30/23</a:t>
            </a:fld>
            <a:endParaRPr lang="en-US"/>
          </a:p>
        </p:txBody>
      </p:sp>
      <p:sp>
        <p:nvSpPr>
          <p:cNvPr id="5" name="Footer Placeholder 4">
            <a:extLst>
              <a:ext uri="{FF2B5EF4-FFF2-40B4-BE49-F238E27FC236}">
                <a16:creationId xmlns:a16="http://schemas.microsoft.com/office/drawing/2014/main" id="{CF8A27D3-1FD8-1E40-A53B-4C937D5B537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1EB2944-154D-3846-9556-363E5619A6E8}"/>
              </a:ext>
            </a:extLst>
          </p:cNvPr>
          <p:cNvSpPr>
            <a:spLocks noGrp="1"/>
          </p:cNvSpPr>
          <p:nvPr>
            <p:ph type="sldNum" sz="quarter" idx="12"/>
          </p:nvPr>
        </p:nvSpPr>
        <p:spPr/>
        <p:txBody>
          <a:bodyPr/>
          <a:lstStyle/>
          <a:p>
            <a:fld id="{CCDF87F2-056A-A94B-A67F-3AB2AF0731F4}" type="slidenum">
              <a:rPr lang="en-US" smtClean="0"/>
              <a:t>‹#›</a:t>
            </a:fld>
            <a:endParaRPr lang="en-US"/>
          </a:p>
        </p:txBody>
      </p:sp>
    </p:spTree>
    <p:extLst>
      <p:ext uri="{BB962C8B-B14F-4D97-AF65-F5344CB8AC3E}">
        <p14:creationId xmlns:p14="http://schemas.microsoft.com/office/powerpoint/2010/main" val="40012945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2B378C-C0BD-6844-A1F7-25E9E33BBD6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45E45F7-C8FB-E945-9F6E-A5F004F5DC5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37DD5E8-B647-EC41-A502-F0652B43787B}"/>
              </a:ext>
            </a:extLst>
          </p:cNvPr>
          <p:cNvSpPr>
            <a:spLocks noGrp="1"/>
          </p:cNvSpPr>
          <p:nvPr>
            <p:ph type="dt" sz="half" idx="10"/>
          </p:nvPr>
        </p:nvSpPr>
        <p:spPr/>
        <p:txBody>
          <a:bodyPr/>
          <a:lstStyle/>
          <a:p>
            <a:fld id="{120E25B5-AF67-1F48-AC77-7BFE7D52AAAC}" type="datetimeFigureOut">
              <a:rPr lang="en-US" smtClean="0"/>
              <a:t>3/30/23</a:t>
            </a:fld>
            <a:endParaRPr lang="en-US"/>
          </a:p>
        </p:txBody>
      </p:sp>
      <p:sp>
        <p:nvSpPr>
          <p:cNvPr id="5" name="Footer Placeholder 4">
            <a:extLst>
              <a:ext uri="{FF2B5EF4-FFF2-40B4-BE49-F238E27FC236}">
                <a16:creationId xmlns:a16="http://schemas.microsoft.com/office/drawing/2014/main" id="{A50BEDB4-8B0C-694A-8201-0E265D3AD4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301CA27-1989-9A44-A9E9-BE385F04BE1B}"/>
              </a:ext>
            </a:extLst>
          </p:cNvPr>
          <p:cNvSpPr>
            <a:spLocks noGrp="1"/>
          </p:cNvSpPr>
          <p:nvPr>
            <p:ph type="sldNum" sz="quarter" idx="12"/>
          </p:nvPr>
        </p:nvSpPr>
        <p:spPr/>
        <p:txBody>
          <a:bodyPr/>
          <a:lstStyle/>
          <a:p>
            <a:fld id="{CCDF87F2-056A-A94B-A67F-3AB2AF0731F4}" type="slidenum">
              <a:rPr lang="en-US" smtClean="0"/>
              <a:t>‹#›</a:t>
            </a:fld>
            <a:endParaRPr lang="en-US"/>
          </a:p>
        </p:txBody>
      </p:sp>
    </p:spTree>
    <p:extLst>
      <p:ext uri="{BB962C8B-B14F-4D97-AF65-F5344CB8AC3E}">
        <p14:creationId xmlns:p14="http://schemas.microsoft.com/office/powerpoint/2010/main" val="22095957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09A621-5FCF-1B45-B0CA-4E3DBDAEAF6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BCA44ED-36C7-2348-B1E6-0F430E7407B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D8F6D24-E1B1-B644-ABF4-FF7A861C836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36F3E1A-3CFF-684E-8DDE-08DAD3363816}"/>
              </a:ext>
            </a:extLst>
          </p:cNvPr>
          <p:cNvSpPr>
            <a:spLocks noGrp="1"/>
          </p:cNvSpPr>
          <p:nvPr>
            <p:ph type="dt" sz="half" idx="10"/>
          </p:nvPr>
        </p:nvSpPr>
        <p:spPr/>
        <p:txBody>
          <a:bodyPr/>
          <a:lstStyle/>
          <a:p>
            <a:fld id="{120E25B5-AF67-1F48-AC77-7BFE7D52AAAC}" type="datetimeFigureOut">
              <a:rPr lang="en-US" smtClean="0"/>
              <a:t>3/30/23</a:t>
            </a:fld>
            <a:endParaRPr lang="en-US"/>
          </a:p>
        </p:txBody>
      </p:sp>
      <p:sp>
        <p:nvSpPr>
          <p:cNvPr id="6" name="Footer Placeholder 5">
            <a:extLst>
              <a:ext uri="{FF2B5EF4-FFF2-40B4-BE49-F238E27FC236}">
                <a16:creationId xmlns:a16="http://schemas.microsoft.com/office/drawing/2014/main" id="{C6360B16-8BE5-364A-BD05-16FD6D2B213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D4F53D7-98A8-0849-A8A0-4C9DF63DEB61}"/>
              </a:ext>
            </a:extLst>
          </p:cNvPr>
          <p:cNvSpPr>
            <a:spLocks noGrp="1"/>
          </p:cNvSpPr>
          <p:nvPr>
            <p:ph type="sldNum" sz="quarter" idx="12"/>
          </p:nvPr>
        </p:nvSpPr>
        <p:spPr/>
        <p:txBody>
          <a:bodyPr/>
          <a:lstStyle/>
          <a:p>
            <a:fld id="{CCDF87F2-056A-A94B-A67F-3AB2AF0731F4}" type="slidenum">
              <a:rPr lang="en-US" smtClean="0"/>
              <a:t>‹#›</a:t>
            </a:fld>
            <a:endParaRPr lang="en-US"/>
          </a:p>
        </p:txBody>
      </p:sp>
    </p:spTree>
    <p:extLst>
      <p:ext uri="{BB962C8B-B14F-4D97-AF65-F5344CB8AC3E}">
        <p14:creationId xmlns:p14="http://schemas.microsoft.com/office/powerpoint/2010/main" val="10904617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F04B34-286D-DE4A-96A2-789F41B6F2F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F624D1D-C7C4-DA40-8D6B-4B2689F11686}"/>
              </a:ext>
            </a:extLst>
          </p:cNvPr>
          <p:cNvSpPr>
            <a:spLocks noGrp="1"/>
          </p:cNvSpPr>
          <p:nvPr>
            <p:ph type="body" idx="1"/>
          </p:nvPr>
        </p:nvSpPr>
        <p:spPr>
          <a:xfrm>
            <a:off x="839790"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2F01D8F-9D55-AF46-A475-DFC4500CF8FD}"/>
              </a:ext>
            </a:extLst>
          </p:cNvPr>
          <p:cNvSpPr>
            <a:spLocks noGrp="1"/>
          </p:cNvSpPr>
          <p:nvPr>
            <p:ph sz="half" idx="2"/>
          </p:nvPr>
        </p:nvSpPr>
        <p:spPr>
          <a:xfrm>
            <a:off x="839790"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91C91BB-3013-414D-97AC-48D7933BA33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66A8C62-ED79-B742-98CF-5D489BA94A2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CA3FE96-ECCD-2A4F-A91C-4765F2A20805}"/>
              </a:ext>
            </a:extLst>
          </p:cNvPr>
          <p:cNvSpPr>
            <a:spLocks noGrp="1"/>
          </p:cNvSpPr>
          <p:nvPr>
            <p:ph type="dt" sz="half" idx="10"/>
          </p:nvPr>
        </p:nvSpPr>
        <p:spPr/>
        <p:txBody>
          <a:bodyPr/>
          <a:lstStyle/>
          <a:p>
            <a:fld id="{120E25B5-AF67-1F48-AC77-7BFE7D52AAAC}" type="datetimeFigureOut">
              <a:rPr lang="en-US" smtClean="0"/>
              <a:t>3/30/23</a:t>
            </a:fld>
            <a:endParaRPr lang="en-US"/>
          </a:p>
        </p:txBody>
      </p:sp>
      <p:sp>
        <p:nvSpPr>
          <p:cNvPr id="8" name="Footer Placeholder 7">
            <a:extLst>
              <a:ext uri="{FF2B5EF4-FFF2-40B4-BE49-F238E27FC236}">
                <a16:creationId xmlns:a16="http://schemas.microsoft.com/office/drawing/2014/main" id="{E451BC7E-A455-934F-BC4D-7A70817E1AC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58517AE-6AD3-384A-A313-3C1779C9AE0E}"/>
              </a:ext>
            </a:extLst>
          </p:cNvPr>
          <p:cNvSpPr>
            <a:spLocks noGrp="1"/>
          </p:cNvSpPr>
          <p:nvPr>
            <p:ph type="sldNum" sz="quarter" idx="12"/>
          </p:nvPr>
        </p:nvSpPr>
        <p:spPr/>
        <p:txBody>
          <a:bodyPr/>
          <a:lstStyle/>
          <a:p>
            <a:fld id="{CCDF87F2-056A-A94B-A67F-3AB2AF0731F4}" type="slidenum">
              <a:rPr lang="en-US" smtClean="0"/>
              <a:t>‹#›</a:t>
            </a:fld>
            <a:endParaRPr lang="en-US"/>
          </a:p>
        </p:txBody>
      </p:sp>
    </p:spTree>
    <p:extLst>
      <p:ext uri="{BB962C8B-B14F-4D97-AF65-F5344CB8AC3E}">
        <p14:creationId xmlns:p14="http://schemas.microsoft.com/office/powerpoint/2010/main" val="35142197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836DAB-042C-0243-809D-7FC360162C4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2992856-E65E-944B-9933-2CB8FD9C1904}"/>
              </a:ext>
            </a:extLst>
          </p:cNvPr>
          <p:cNvSpPr>
            <a:spLocks noGrp="1"/>
          </p:cNvSpPr>
          <p:nvPr>
            <p:ph type="dt" sz="half" idx="10"/>
          </p:nvPr>
        </p:nvSpPr>
        <p:spPr/>
        <p:txBody>
          <a:bodyPr/>
          <a:lstStyle/>
          <a:p>
            <a:fld id="{120E25B5-AF67-1F48-AC77-7BFE7D52AAAC}" type="datetimeFigureOut">
              <a:rPr lang="en-US" smtClean="0"/>
              <a:t>3/30/23</a:t>
            </a:fld>
            <a:endParaRPr lang="en-US"/>
          </a:p>
        </p:txBody>
      </p:sp>
      <p:sp>
        <p:nvSpPr>
          <p:cNvPr id="4" name="Footer Placeholder 3">
            <a:extLst>
              <a:ext uri="{FF2B5EF4-FFF2-40B4-BE49-F238E27FC236}">
                <a16:creationId xmlns:a16="http://schemas.microsoft.com/office/drawing/2014/main" id="{95AA3C22-B2BB-614E-B28C-80E0D404C2C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BE79B2D-BC56-284B-BCA8-1F55B2C532C3}"/>
              </a:ext>
            </a:extLst>
          </p:cNvPr>
          <p:cNvSpPr>
            <a:spLocks noGrp="1"/>
          </p:cNvSpPr>
          <p:nvPr>
            <p:ph type="sldNum" sz="quarter" idx="12"/>
          </p:nvPr>
        </p:nvSpPr>
        <p:spPr/>
        <p:txBody>
          <a:bodyPr/>
          <a:lstStyle/>
          <a:p>
            <a:fld id="{CCDF87F2-056A-A94B-A67F-3AB2AF0731F4}" type="slidenum">
              <a:rPr lang="en-US" smtClean="0"/>
              <a:t>‹#›</a:t>
            </a:fld>
            <a:endParaRPr lang="en-US"/>
          </a:p>
        </p:txBody>
      </p:sp>
    </p:spTree>
    <p:extLst>
      <p:ext uri="{BB962C8B-B14F-4D97-AF65-F5344CB8AC3E}">
        <p14:creationId xmlns:p14="http://schemas.microsoft.com/office/powerpoint/2010/main" val="26757921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3E5B220-DA2B-CB47-8290-3D74AC980E30}"/>
              </a:ext>
            </a:extLst>
          </p:cNvPr>
          <p:cNvSpPr>
            <a:spLocks noGrp="1"/>
          </p:cNvSpPr>
          <p:nvPr>
            <p:ph type="dt" sz="half" idx="10"/>
          </p:nvPr>
        </p:nvSpPr>
        <p:spPr/>
        <p:txBody>
          <a:bodyPr/>
          <a:lstStyle/>
          <a:p>
            <a:fld id="{120E25B5-AF67-1F48-AC77-7BFE7D52AAAC}" type="datetimeFigureOut">
              <a:rPr lang="en-US" smtClean="0"/>
              <a:t>3/30/23</a:t>
            </a:fld>
            <a:endParaRPr lang="en-US"/>
          </a:p>
        </p:txBody>
      </p:sp>
      <p:sp>
        <p:nvSpPr>
          <p:cNvPr id="3" name="Footer Placeholder 2">
            <a:extLst>
              <a:ext uri="{FF2B5EF4-FFF2-40B4-BE49-F238E27FC236}">
                <a16:creationId xmlns:a16="http://schemas.microsoft.com/office/drawing/2014/main" id="{96822D52-BDC2-CC4D-B4D7-57A64335917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0546A35-8F50-9745-957F-891D41E7DA62}"/>
              </a:ext>
            </a:extLst>
          </p:cNvPr>
          <p:cNvSpPr>
            <a:spLocks noGrp="1"/>
          </p:cNvSpPr>
          <p:nvPr>
            <p:ph type="sldNum" sz="quarter" idx="12"/>
          </p:nvPr>
        </p:nvSpPr>
        <p:spPr/>
        <p:txBody>
          <a:bodyPr/>
          <a:lstStyle/>
          <a:p>
            <a:fld id="{CCDF87F2-056A-A94B-A67F-3AB2AF0731F4}" type="slidenum">
              <a:rPr lang="en-US" smtClean="0"/>
              <a:t>‹#›</a:t>
            </a:fld>
            <a:endParaRPr lang="en-US"/>
          </a:p>
        </p:txBody>
      </p:sp>
    </p:spTree>
    <p:extLst>
      <p:ext uri="{BB962C8B-B14F-4D97-AF65-F5344CB8AC3E}">
        <p14:creationId xmlns:p14="http://schemas.microsoft.com/office/powerpoint/2010/main" val="11147488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ED43C1-A50F-EB45-88B4-9A4AEBD60CB6}"/>
              </a:ext>
            </a:extLst>
          </p:cNvPr>
          <p:cNvSpPr>
            <a:spLocks noGrp="1"/>
          </p:cNvSpPr>
          <p:nvPr>
            <p:ph type="title"/>
          </p:nvPr>
        </p:nvSpPr>
        <p:spPr>
          <a:xfrm>
            <a:off x="839790"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6B7F6F4-8F27-5242-902E-EBC962C2796B}"/>
              </a:ext>
            </a:extLst>
          </p:cNvPr>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755952C-AD4C-4C4D-8DE8-F6C670ED79D1}"/>
              </a:ext>
            </a:extLst>
          </p:cNvPr>
          <p:cNvSpPr>
            <a:spLocks noGrp="1"/>
          </p:cNvSpPr>
          <p:nvPr>
            <p:ph type="body" sz="half" idx="2"/>
          </p:nvPr>
        </p:nvSpPr>
        <p:spPr>
          <a:xfrm>
            <a:off x="839790"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82986A3-50C3-0941-86B3-E2BAC862C72F}"/>
              </a:ext>
            </a:extLst>
          </p:cNvPr>
          <p:cNvSpPr>
            <a:spLocks noGrp="1"/>
          </p:cNvSpPr>
          <p:nvPr>
            <p:ph type="dt" sz="half" idx="10"/>
          </p:nvPr>
        </p:nvSpPr>
        <p:spPr/>
        <p:txBody>
          <a:bodyPr/>
          <a:lstStyle/>
          <a:p>
            <a:fld id="{120E25B5-AF67-1F48-AC77-7BFE7D52AAAC}" type="datetimeFigureOut">
              <a:rPr lang="en-US" smtClean="0"/>
              <a:t>3/30/23</a:t>
            </a:fld>
            <a:endParaRPr lang="en-US"/>
          </a:p>
        </p:txBody>
      </p:sp>
      <p:sp>
        <p:nvSpPr>
          <p:cNvPr id="6" name="Footer Placeholder 5">
            <a:extLst>
              <a:ext uri="{FF2B5EF4-FFF2-40B4-BE49-F238E27FC236}">
                <a16:creationId xmlns:a16="http://schemas.microsoft.com/office/drawing/2014/main" id="{21CD438E-D7DD-F149-BB64-D709740839E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72D9C12-6110-584F-88A4-020218C35C2D}"/>
              </a:ext>
            </a:extLst>
          </p:cNvPr>
          <p:cNvSpPr>
            <a:spLocks noGrp="1"/>
          </p:cNvSpPr>
          <p:nvPr>
            <p:ph type="sldNum" sz="quarter" idx="12"/>
          </p:nvPr>
        </p:nvSpPr>
        <p:spPr/>
        <p:txBody>
          <a:bodyPr/>
          <a:lstStyle/>
          <a:p>
            <a:fld id="{CCDF87F2-056A-A94B-A67F-3AB2AF0731F4}" type="slidenum">
              <a:rPr lang="en-US" smtClean="0"/>
              <a:t>‹#›</a:t>
            </a:fld>
            <a:endParaRPr lang="en-US"/>
          </a:p>
        </p:txBody>
      </p:sp>
    </p:spTree>
    <p:extLst>
      <p:ext uri="{BB962C8B-B14F-4D97-AF65-F5344CB8AC3E}">
        <p14:creationId xmlns:p14="http://schemas.microsoft.com/office/powerpoint/2010/main" val="40806535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809E4E-3D30-FD47-A4D2-812FB3D4E472}"/>
              </a:ext>
            </a:extLst>
          </p:cNvPr>
          <p:cNvSpPr>
            <a:spLocks noGrp="1"/>
          </p:cNvSpPr>
          <p:nvPr>
            <p:ph type="title"/>
          </p:nvPr>
        </p:nvSpPr>
        <p:spPr>
          <a:xfrm>
            <a:off x="839790"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08CD870-D578-D249-BDC1-861A722D601A}"/>
              </a:ext>
            </a:extLst>
          </p:cNvPr>
          <p:cNvSpPr>
            <a:spLocks noGrp="1"/>
          </p:cNvSpPr>
          <p:nvPr>
            <p:ph type="pic" idx="1"/>
          </p:nvPr>
        </p:nvSpPr>
        <p:spPr>
          <a:xfrm>
            <a:off x="5183188"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BD2E896-6A64-8B42-8EFD-7499A13A7ADB}"/>
              </a:ext>
            </a:extLst>
          </p:cNvPr>
          <p:cNvSpPr>
            <a:spLocks noGrp="1"/>
          </p:cNvSpPr>
          <p:nvPr>
            <p:ph type="body" sz="half" idx="2"/>
          </p:nvPr>
        </p:nvSpPr>
        <p:spPr>
          <a:xfrm>
            <a:off x="839790"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C2B125A-7243-B64A-913E-CC0E4EFB5260}"/>
              </a:ext>
            </a:extLst>
          </p:cNvPr>
          <p:cNvSpPr>
            <a:spLocks noGrp="1"/>
          </p:cNvSpPr>
          <p:nvPr>
            <p:ph type="dt" sz="half" idx="10"/>
          </p:nvPr>
        </p:nvSpPr>
        <p:spPr/>
        <p:txBody>
          <a:bodyPr/>
          <a:lstStyle/>
          <a:p>
            <a:fld id="{120E25B5-AF67-1F48-AC77-7BFE7D52AAAC}" type="datetimeFigureOut">
              <a:rPr lang="en-US" smtClean="0"/>
              <a:t>3/30/23</a:t>
            </a:fld>
            <a:endParaRPr lang="en-US"/>
          </a:p>
        </p:txBody>
      </p:sp>
      <p:sp>
        <p:nvSpPr>
          <p:cNvPr id="6" name="Footer Placeholder 5">
            <a:extLst>
              <a:ext uri="{FF2B5EF4-FFF2-40B4-BE49-F238E27FC236}">
                <a16:creationId xmlns:a16="http://schemas.microsoft.com/office/drawing/2014/main" id="{702434E6-1108-014D-B831-909607F87B7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21144B7-EC34-0D40-98AA-B1A48B388574}"/>
              </a:ext>
            </a:extLst>
          </p:cNvPr>
          <p:cNvSpPr>
            <a:spLocks noGrp="1"/>
          </p:cNvSpPr>
          <p:nvPr>
            <p:ph type="sldNum" sz="quarter" idx="12"/>
          </p:nvPr>
        </p:nvSpPr>
        <p:spPr/>
        <p:txBody>
          <a:bodyPr/>
          <a:lstStyle/>
          <a:p>
            <a:fld id="{CCDF87F2-056A-A94B-A67F-3AB2AF0731F4}" type="slidenum">
              <a:rPr lang="en-US" smtClean="0"/>
              <a:t>‹#›</a:t>
            </a:fld>
            <a:endParaRPr lang="en-US"/>
          </a:p>
        </p:txBody>
      </p:sp>
    </p:spTree>
    <p:extLst>
      <p:ext uri="{BB962C8B-B14F-4D97-AF65-F5344CB8AC3E}">
        <p14:creationId xmlns:p14="http://schemas.microsoft.com/office/powerpoint/2010/main" val="28914572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E569D2-15C8-6440-A646-EB7630620C5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EC64241-1B1B-9848-BBD9-11E589378A1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B87CF34-5BBD-CC45-88E0-ED4DEE6EB979}"/>
              </a:ext>
            </a:extLst>
          </p:cNvPr>
          <p:cNvSpPr>
            <a:spLocks noGrp="1"/>
          </p:cNvSpPr>
          <p:nvPr>
            <p:ph type="dt" sz="half" idx="10"/>
          </p:nvPr>
        </p:nvSpPr>
        <p:spPr/>
        <p:txBody>
          <a:bodyPr/>
          <a:lstStyle/>
          <a:p>
            <a:fld id="{120E25B5-AF67-1F48-AC77-7BFE7D52AAAC}" type="datetimeFigureOut">
              <a:rPr lang="en-US" smtClean="0"/>
              <a:t>3/30/23</a:t>
            </a:fld>
            <a:endParaRPr lang="en-US"/>
          </a:p>
        </p:txBody>
      </p:sp>
      <p:sp>
        <p:nvSpPr>
          <p:cNvPr id="5" name="Footer Placeholder 4">
            <a:extLst>
              <a:ext uri="{FF2B5EF4-FFF2-40B4-BE49-F238E27FC236}">
                <a16:creationId xmlns:a16="http://schemas.microsoft.com/office/drawing/2014/main" id="{CEDA520E-2F6D-B446-95C1-4E39AD7B56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0274943-6447-814B-AC6D-10042C999644}"/>
              </a:ext>
            </a:extLst>
          </p:cNvPr>
          <p:cNvSpPr>
            <a:spLocks noGrp="1"/>
          </p:cNvSpPr>
          <p:nvPr>
            <p:ph type="sldNum" sz="quarter" idx="12"/>
          </p:nvPr>
        </p:nvSpPr>
        <p:spPr/>
        <p:txBody>
          <a:bodyPr/>
          <a:lstStyle/>
          <a:p>
            <a:fld id="{CCDF87F2-056A-A94B-A67F-3AB2AF0731F4}" type="slidenum">
              <a:rPr lang="en-US" smtClean="0"/>
              <a:t>‹#›</a:t>
            </a:fld>
            <a:endParaRPr lang="en-US"/>
          </a:p>
        </p:txBody>
      </p:sp>
    </p:spTree>
    <p:extLst>
      <p:ext uri="{BB962C8B-B14F-4D97-AF65-F5344CB8AC3E}">
        <p14:creationId xmlns:p14="http://schemas.microsoft.com/office/powerpoint/2010/main" val="5750006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EF4D0DE-A98E-684C-AEA9-BDCE1C48EE2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9423794-740E-9F40-887B-9AA7177523C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0D8097B-FBB8-CE49-9E45-F2954DBC0550}"/>
              </a:ext>
            </a:extLst>
          </p:cNvPr>
          <p:cNvSpPr>
            <a:spLocks noGrp="1"/>
          </p:cNvSpPr>
          <p:nvPr>
            <p:ph type="dt" sz="half" idx="10"/>
          </p:nvPr>
        </p:nvSpPr>
        <p:spPr/>
        <p:txBody>
          <a:bodyPr/>
          <a:lstStyle/>
          <a:p>
            <a:fld id="{120E25B5-AF67-1F48-AC77-7BFE7D52AAAC}" type="datetimeFigureOut">
              <a:rPr lang="en-US" smtClean="0"/>
              <a:t>3/30/23</a:t>
            </a:fld>
            <a:endParaRPr lang="en-US"/>
          </a:p>
        </p:txBody>
      </p:sp>
      <p:sp>
        <p:nvSpPr>
          <p:cNvPr id="5" name="Footer Placeholder 4">
            <a:extLst>
              <a:ext uri="{FF2B5EF4-FFF2-40B4-BE49-F238E27FC236}">
                <a16:creationId xmlns:a16="http://schemas.microsoft.com/office/drawing/2014/main" id="{874F260C-8FD8-D349-98C1-351EBAAF143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062EDD3-AEE7-DB48-944C-370F81AAD96F}"/>
              </a:ext>
            </a:extLst>
          </p:cNvPr>
          <p:cNvSpPr>
            <a:spLocks noGrp="1"/>
          </p:cNvSpPr>
          <p:nvPr>
            <p:ph type="sldNum" sz="quarter" idx="12"/>
          </p:nvPr>
        </p:nvSpPr>
        <p:spPr/>
        <p:txBody>
          <a:bodyPr/>
          <a:lstStyle/>
          <a:p>
            <a:fld id="{CCDF87F2-056A-A94B-A67F-3AB2AF0731F4}" type="slidenum">
              <a:rPr lang="en-US" smtClean="0"/>
              <a:t>‹#›</a:t>
            </a:fld>
            <a:endParaRPr lang="en-US"/>
          </a:p>
        </p:txBody>
      </p:sp>
    </p:spTree>
    <p:extLst>
      <p:ext uri="{BB962C8B-B14F-4D97-AF65-F5344CB8AC3E}">
        <p14:creationId xmlns:p14="http://schemas.microsoft.com/office/powerpoint/2010/main" val="11596871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1305660-5E87-CE4B-814B-DF300304E32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0E9A221-C789-6547-B347-91EF9406BA4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FEE0BA-BADA-3746-AE14-5AC8A12A8D3E}"/>
              </a:ext>
            </a:extLst>
          </p:cNvPr>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20E25B5-AF67-1F48-AC77-7BFE7D52AAAC}" type="datetimeFigureOut">
              <a:rPr lang="en-US" smtClean="0"/>
              <a:t>3/30/23</a:t>
            </a:fld>
            <a:endParaRPr lang="en-US"/>
          </a:p>
        </p:txBody>
      </p:sp>
      <p:sp>
        <p:nvSpPr>
          <p:cNvPr id="5" name="Footer Placeholder 4">
            <a:extLst>
              <a:ext uri="{FF2B5EF4-FFF2-40B4-BE49-F238E27FC236}">
                <a16:creationId xmlns:a16="http://schemas.microsoft.com/office/drawing/2014/main" id="{2271D203-C67E-9F4B-965E-A697156220EC}"/>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2D9C594-58DC-4148-8C36-FB2629C27B7E}"/>
              </a:ext>
            </a:extLst>
          </p:cNvPr>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F87F2-056A-A94B-A67F-3AB2AF0731F4}" type="slidenum">
              <a:rPr lang="en-US" smtClean="0"/>
              <a:t>‹#›</a:t>
            </a:fld>
            <a:endParaRPr lang="en-US"/>
          </a:p>
        </p:txBody>
      </p:sp>
    </p:spTree>
    <p:extLst>
      <p:ext uri="{BB962C8B-B14F-4D97-AF65-F5344CB8AC3E}">
        <p14:creationId xmlns:p14="http://schemas.microsoft.com/office/powerpoint/2010/main" val="36455600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tiff"/></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1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1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15.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44.png"/><Relationship Id="rId7" Type="http://schemas.openxmlformats.org/officeDocument/2006/relationships/image" Target="../media/image48.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16.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50.png"/><Relationship Id="rId7" Type="http://schemas.openxmlformats.org/officeDocument/2006/relationships/image" Target="../media/image54.png"/><Relationship Id="rId12" Type="http://schemas.openxmlformats.org/officeDocument/2006/relationships/image" Target="../media/image59.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53.png"/><Relationship Id="rId11" Type="http://schemas.openxmlformats.org/officeDocument/2006/relationships/image" Target="../media/image58.png"/><Relationship Id="rId5" Type="http://schemas.openxmlformats.org/officeDocument/2006/relationships/image" Target="../media/image52.png"/><Relationship Id="rId10" Type="http://schemas.openxmlformats.org/officeDocument/2006/relationships/image" Target="../media/image57.png"/><Relationship Id="rId4" Type="http://schemas.openxmlformats.org/officeDocument/2006/relationships/image" Target="../media/image51.png"/><Relationship Id="rId9" Type="http://schemas.openxmlformats.org/officeDocument/2006/relationships/image" Target="../media/image56.emf"/></Relationships>
</file>

<file path=ppt/slides/_rels/slide17.xml.rels><?xml version="1.0" encoding="UTF-8" standalone="yes"?>
<Relationships xmlns="http://schemas.openxmlformats.org/package/2006/relationships"><Relationship Id="rId3" Type="http://schemas.openxmlformats.org/officeDocument/2006/relationships/image" Target="../media/image60.emf"/><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63.emf"/><Relationship Id="rId5" Type="http://schemas.openxmlformats.org/officeDocument/2006/relationships/image" Target="../media/image62.emf"/><Relationship Id="rId4" Type="http://schemas.openxmlformats.org/officeDocument/2006/relationships/image" Target="../media/image61.emf"/></Relationships>
</file>

<file path=ppt/slides/_rels/slide18.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image" Target="../media/image70.png"/><Relationship Id="rId13" Type="http://schemas.openxmlformats.org/officeDocument/2006/relationships/image" Target="../media/image75.png"/><Relationship Id="rId18" Type="http://schemas.openxmlformats.org/officeDocument/2006/relationships/image" Target="../media/image80.svg"/><Relationship Id="rId3" Type="http://schemas.openxmlformats.org/officeDocument/2006/relationships/image" Target="../media/image65.png"/><Relationship Id="rId7" Type="http://schemas.openxmlformats.org/officeDocument/2006/relationships/image" Target="../media/image69.png"/><Relationship Id="rId12" Type="http://schemas.openxmlformats.org/officeDocument/2006/relationships/image" Target="../media/image74.png"/><Relationship Id="rId17" Type="http://schemas.openxmlformats.org/officeDocument/2006/relationships/image" Target="../media/image79.png"/><Relationship Id="rId2" Type="http://schemas.openxmlformats.org/officeDocument/2006/relationships/notesSlide" Target="../notesSlides/notesSlide19.xml"/><Relationship Id="rId16" Type="http://schemas.openxmlformats.org/officeDocument/2006/relationships/image" Target="../media/image78.png"/><Relationship Id="rId20" Type="http://schemas.openxmlformats.org/officeDocument/2006/relationships/image" Target="../media/image82.svg"/><Relationship Id="rId1" Type="http://schemas.openxmlformats.org/officeDocument/2006/relationships/slideLayout" Target="../slideLayouts/slideLayout2.xml"/><Relationship Id="rId6" Type="http://schemas.openxmlformats.org/officeDocument/2006/relationships/image" Target="../media/image68.png"/><Relationship Id="rId11" Type="http://schemas.openxmlformats.org/officeDocument/2006/relationships/image" Target="../media/image73.png"/><Relationship Id="rId5" Type="http://schemas.openxmlformats.org/officeDocument/2006/relationships/image" Target="../media/image67.png"/><Relationship Id="rId15" Type="http://schemas.openxmlformats.org/officeDocument/2006/relationships/image" Target="../media/image77.png"/><Relationship Id="rId10" Type="http://schemas.openxmlformats.org/officeDocument/2006/relationships/image" Target="../media/image72.png"/><Relationship Id="rId19" Type="http://schemas.openxmlformats.org/officeDocument/2006/relationships/image" Target="../media/image81.png"/><Relationship Id="rId4" Type="http://schemas.openxmlformats.org/officeDocument/2006/relationships/image" Target="../media/image66.png"/><Relationship Id="rId9" Type="http://schemas.openxmlformats.org/officeDocument/2006/relationships/image" Target="../media/image71.png"/><Relationship Id="rId14" Type="http://schemas.openxmlformats.org/officeDocument/2006/relationships/image" Target="../media/image76.png"/></Relationships>
</file>

<file path=ppt/slides/_rels/slide20.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image" Target="../media/image89.png"/><Relationship Id="rId13" Type="http://schemas.openxmlformats.org/officeDocument/2006/relationships/image" Target="../media/image80.svg"/><Relationship Id="rId18" Type="http://schemas.openxmlformats.org/officeDocument/2006/relationships/image" Target="../media/image97.png"/><Relationship Id="rId3" Type="http://schemas.openxmlformats.org/officeDocument/2006/relationships/image" Target="../media/image84.png"/><Relationship Id="rId7" Type="http://schemas.openxmlformats.org/officeDocument/2006/relationships/image" Target="../media/image88.svg"/><Relationship Id="rId12" Type="http://schemas.openxmlformats.org/officeDocument/2006/relationships/image" Target="../media/image79.png"/><Relationship Id="rId17" Type="http://schemas.openxmlformats.org/officeDocument/2006/relationships/image" Target="../media/image96.jpg"/><Relationship Id="rId2" Type="http://schemas.openxmlformats.org/officeDocument/2006/relationships/notesSlide" Target="../notesSlides/notesSlide21.xml"/><Relationship Id="rId16" Type="http://schemas.openxmlformats.org/officeDocument/2006/relationships/image" Target="../media/image95.jpg"/><Relationship Id="rId1" Type="http://schemas.openxmlformats.org/officeDocument/2006/relationships/slideLayout" Target="../slideLayouts/slideLayout2.xml"/><Relationship Id="rId6" Type="http://schemas.openxmlformats.org/officeDocument/2006/relationships/image" Target="../media/image87.png"/><Relationship Id="rId11" Type="http://schemas.openxmlformats.org/officeDocument/2006/relationships/image" Target="../media/image92.svg"/><Relationship Id="rId5" Type="http://schemas.openxmlformats.org/officeDocument/2006/relationships/image" Target="../media/image86.jpg"/><Relationship Id="rId15" Type="http://schemas.openxmlformats.org/officeDocument/2006/relationships/image" Target="../media/image94.jpg"/><Relationship Id="rId10" Type="http://schemas.openxmlformats.org/officeDocument/2006/relationships/image" Target="../media/image91.png"/><Relationship Id="rId4" Type="http://schemas.openxmlformats.org/officeDocument/2006/relationships/image" Target="../media/image85.svg"/><Relationship Id="rId9" Type="http://schemas.openxmlformats.org/officeDocument/2006/relationships/image" Target="../media/image90.svg"/><Relationship Id="rId14" Type="http://schemas.openxmlformats.org/officeDocument/2006/relationships/image" Target="../media/image93.jpg"/></Relationships>
</file>

<file path=ppt/slides/_rels/slide22.xml.rels><?xml version="1.0" encoding="UTF-8" standalone="yes"?>
<Relationships xmlns="http://schemas.openxmlformats.org/package/2006/relationships"><Relationship Id="rId8" Type="http://schemas.openxmlformats.org/officeDocument/2006/relationships/image" Target="../media/image103.svg"/><Relationship Id="rId13" Type="http://schemas.openxmlformats.org/officeDocument/2006/relationships/image" Target="../media/image108.svg"/><Relationship Id="rId18" Type="http://schemas.openxmlformats.org/officeDocument/2006/relationships/image" Target="../media/image97.png"/><Relationship Id="rId3" Type="http://schemas.openxmlformats.org/officeDocument/2006/relationships/image" Target="../media/image98.png"/><Relationship Id="rId7" Type="http://schemas.openxmlformats.org/officeDocument/2006/relationships/image" Target="../media/image102.png"/><Relationship Id="rId12" Type="http://schemas.openxmlformats.org/officeDocument/2006/relationships/image" Target="../media/image107.png"/><Relationship Id="rId17" Type="http://schemas.openxmlformats.org/officeDocument/2006/relationships/image" Target="../media/image112.jpg"/><Relationship Id="rId2" Type="http://schemas.openxmlformats.org/officeDocument/2006/relationships/notesSlide" Target="../notesSlides/notesSlide22.xml"/><Relationship Id="rId16" Type="http://schemas.openxmlformats.org/officeDocument/2006/relationships/image" Target="../media/image111.jpg"/><Relationship Id="rId1" Type="http://schemas.openxmlformats.org/officeDocument/2006/relationships/slideLayout" Target="../slideLayouts/slideLayout2.xml"/><Relationship Id="rId6" Type="http://schemas.openxmlformats.org/officeDocument/2006/relationships/image" Target="../media/image101.svg"/><Relationship Id="rId11" Type="http://schemas.openxmlformats.org/officeDocument/2006/relationships/image" Target="../media/image106.JPG"/><Relationship Id="rId5" Type="http://schemas.openxmlformats.org/officeDocument/2006/relationships/image" Target="../media/image100.png"/><Relationship Id="rId15" Type="http://schemas.openxmlformats.org/officeDocument/2006/relationships/image" Target="../media/image110.jpg"/><Relationship Id="rId10" Type="http://schemas.openxmlformats.org/officeDocument/2006/relationships/image" Target="../media/image105.svg"/><Relationship Id="rId4" Type="http://schemas.openxmlformats.org/officeDocument/2006/relationships/image" Target="../media/image99.svg"/><Relationship Id="rId9" Type="http://schemas.openxmlformats.org/officeDocument/2006/relationships/image" Target="../media/image104.png"/><Relationship Id="rId14" Type="http://schemas.openxmlformats.org/officeDocument/2006/relationships/image" Target="../media/image109.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image" Target="../media/image118.png"/><Relationship Id="rId3" Type="http://schemas.openxmlformats.org/officeDocument/2006/relationships/image" Target="../media/image113.png"/><Relationship Id="rId7" Type="http://schemas.openxmlformats.org/officeDocument/2006/relationships/image" Target="../media/image117.tiff"/><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116.tiff"/><Relationship Id="rId5" Type="http://schemas.openxmlformats.org/officeDocument/2006/relationships/image" Target="../media/image115.tiff"/><Relationship Id="rId10" Type="http://schemas.openxmlformats.org/officeDocument/2006/relationships/image" Target="../media/image119.png"/><Relationship Id="rId4" Type="http://schemas.openxmlformats.org/officeDocument/2006/relationships/image" Target="../media/image114.tiff"/><Relationship Id="rId9" Type="http://schemas.microsoft.com/office/2007/relationships/hdphoto" Target="../media/hdphoto1.wdp"/></Relationships>
</file>

<file path=ppt/slides/_rels/slide25.xml.rels><?xml version="1.0" encoding="UTF-8" standalone="yes"?>
<Relationships xmlns="http://schemas.openxmlformats.org/package/2006/relationships"><Relationship Id="rId8" Type="http://schemas.openxmlformats.org/officeDocument/2006/relationships/image" Target="../media/image80.svg"/><Relationship Id="rId3" Type="http://schemas.openxmlformats.org/officeDocument/2006/relationships/image" Target="../media/image120.png"/><Relationship Id="rId7" Type="http://schemas.openxmlformats.org/officeDocument/2006/relationships/image" Target="../media/image79.png"/><Relationship Id="rId12" Type="http://schemas.openxmlformats.org/officeDocument/2006/relationships/image" Target="../media/image123.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82.svg"/><Relationship Id="rId11" Type="http://schemas.openxmlformats.org/officeDocument/2006/relationships/image" Target="../media/image122.png"/><Relationship Id="rId5" Type="http://schemas.openxmlformats.org/officeDocument/2006/relationships/image" Target="../media/image81.png"/><Relationship Id="rId10" Type="http://schemas.openxmlformats.org/officeDocument/2006/relationships/image" Target="../media/image85.svg"/><Relationship Id="rId4" Type="http://schemas.openxmlformats.org/officeDocument/2006/relationships/image" Target="../media/image121.png"/><Relationship Id="rId9" Type="http://schemas.openxmlformats.org/officeDocument/2006/relationships/image" Target="../media/image84.png"/></Relationships>
</file>

<file path=ppt/slides/_rels/slide26.xml.rels><?xml version="1.0" encoding="UTF-8" standalone="yes"?>
<Relationships xmlns="http://schemas.openxmlformats.org/package/2006/relationships"><Relationship Id="rId8" Type="http://schemas.openxmlformats.org/officeDocument/2006/relationships/image" Target="../media/image126.svg"/><Relationship Id="rId13" Type="http://schemas.openxmlformats.org/officeDocument/2006/relationships/image" Target="../media/image129.png"/><Relationship Id="rId3" Type="http://schemas.openxmlformats.org/officeDocument/2006/relationships/image" Target="../media/image120.png"/><Relationship Id="rId7" Type="http://schemas.openxmlformats.org/officeDocument/2006/relationships/image" Target="../media/image125.png"/><Relationship Id="rId12" Type="http://schemas.openxmlformats.org/officeDocument/2006/relationships/image" Target="../media/image90.sv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82.svg"/><Relationship Id="rId11" Type="http://schemas.openxmlformats.org/officeDocument/2006/relationships/image" Target="../media/image89.png"/><Relationship Id="rId5" Type="http://schemas.openxmlformats.org/officeDocument/2006/relationships/image" Target="../media/image81.png"/><Relationship Id="rId10" Type="http://schemas.openxmlformats.org/officeDocument/2006/relationships/image" Target="../media/image128.svg"/><Relationship Id="rId4" Type="http://schemas.openxmlformats.org/officeDocument/2006/relationships/image" Target="../media/image124.png"/><Relationship Id="rId9" Type="http://schemas.openxmlformats.org/officeDocument/2006/relationships/image" Target="../media/image127.png"/><Relationship Id="rId14" Type="http://schemas.openxmlformats.org/officeDocument/2006/relationships/image" Target="../media/image130.png"/></Relationships>
</file>

<file path=ppt/slides/_rels/slide27.xml.rels><?xml version="1.0" encoding="UTF-8" standalone="yes"?>
<Relationships xmlns="http://schemas.openxmlformats.org/package/2006/relationships"><Relationship Id="rId8" Type="http://schemas.openxmlformats.org/officeDocument/2006/relationships/image" Target="../media/image136.png"/><Relationship Id="rId3" Type="http://schemas.openxmlformats.org/officeDocument/2006/relationships/image" Target="../media/image131.png"/><Relationship Id="rId7" Type="http://schemas.openxmlformats.org/officeDocument/2006/relationships/image" Target="../media/image135.png"/><Relationship Id="rId12" Type="http://schemas.openxmlformats.org/officeDocument/2006/relationships/image" Target="../media/image140.png"/><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openxmlformats.org/officeDocument/2006/relationships/image" Target="../media/image134.png"/><Relationship Id="rId11" Type="http://schemas.openxmlformats.org/officeDocument/2006/relationships/image" Target="../media/image139.png"/><Relationship Id="rId5" Type="http://schemas.openxmlformats.org/officeDocument/2006/relationships/image" Target="../media/image133.png"/><Relationship Id="rId10" Type="http://schemas.openxmlformats.org/officeDocument/2006/relationships/image" Target="../media/image138.png"/><Relationship Id="rId4" Type="http://schemas.openxmlformats.org/officeDocument/2006/relationships/image" Target="../media/image132.png"/><Relationship Id="rId9" Type="http://schemas.openxmlformats.org/officeDocument/2006/relationships/image" Target="../media/image137.png"/></Relationships>
</file>

<file path=ppt/slides/_rels/slide28.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142.png"/></Relationships>
</file>

<file path=ppt/slides/_rels/slide29.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146.png"/><Relationship Id="rId5" Type="http://schemas.openxmlformats.org/officeDocument/2006/relationships/image" Target="../media/image145.png"/><Relationship Id="rId4" Type="http://schemas.openxmlformats.org/officeDocument/2006/relationships/image" Target="../media/image14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5">
            <a:extLst>
              <a:ext uri="{FF2B5EF4-FFF2-40B4-BE49-F238E27FC236}">
                <a16:creationId xmlns:a16="http://schemas.microsoft.com/office/drawing/2014/main" id="{5F030519-F4AE-B24C-82B8-85E54141CA01}"/>
              </a:ext>
            </a:extLst>
          </p:cNvPr>
          <p:cNvGraphicFramePr>
            <a:graphicFrameLocks noGrp="1"/>
          </p:cNvGraphicFramePr>
          <p:nvPr>
            <p:extLst>
              <p:ext uri="{D42A27DB-BD31-4B8C-83A1-F6EECF244321}">
                <p14:modId xmlns:p14="http://schemas.microsoft.com/office/powerpoint/2010/main" val="828460981"/>
              </p:ext>
            </p:extLst>
          </p:nvPr>
        </p:nvGraphicFramePr>
        <p:xfrm>
          <a:off x="2207706" y="1016728"/>
          <a:ext cx="8063343" cy="4185784"/>
        </p:xfrm>
        <a:graphic>
          <a:graphicData uri="http://schemas.openxmlformats.org/drawingml/2006/table">
            <a:tbl>
              <a:tblPr firstRow="1" bandRow="1">
                <a:tableStyleId>{5940675A-B579-460E-94D1-54222C63F5DA}</a:tableStyleId>
              </a:tblPr>
              <a:tblGrid>
                <a:gridCol w="2551058">
                  <a:extLst>
                    <a:ext uri="{9D8B030D-6E8A-4147-A177-3AD203B41FA5}">
                      <a16:colId xmlns:a16="http://schemas.microsoft.com/office/drawing/2014/main" val="398368156"/>
                    </a:ext>
                  </a:extLst>
                </a:gridCol>
                <a:gridCol w="1291269">
                  <a:extLst>
                    <a:ext uri="{9D8B030D-6E8A-4147-A177-3AD203B41FA5}">
                      <a16:colId xmlns:a16="http://schemas.microsoft.com/office/drawing/2014/main" val="2325506731"/>
                    </a:ext>
                  </a:extLst>
                </a:gridCol>
                <a:gridCol w="1496291">
                  <a:extLst>
                    <a:ext uri="{9D8B030D-6E8A-4147-A177-3AD203B41FA5}">
                      <a16:colId xmlns:a16="http://schemas.microsoft.com/office/drawing/2014/main" val="2725246481"/>
                    </a:ext>
                  </a:extLst>
                </a:gridCol>
                <a:gridCol w="1468582">
                  <a:extLst>
                    <a:ext uri="{9D8B030D-6E8A-4147-A177-3AD203B41FA5}">
                      <a16:colId xmlns:a16="http://schemas.microsoft.com/office/drawing/2014/main" val="3445262652"/>
                    </a:ext>
                  </a:extLst>
                </a:gridCol>
                <a:gridCol w="1256143">
                  <a:extLst>
                    <a:ext uri="{9D8B030D-6E8A-4147-A177-3AD203B41FA5}">
                      <a16:colId xmlns:a16="http://schemas.microsoft.com/office/drawing/2014/main" val="2270568653"/>
                    </a:ext>
                  </a:extLst>
                </a:gridCol>
              </a:tblGrid>
              <a:tr h="478759">
                <a:tc>
                  <a:txBody>
                    <a:bodyPr/>
                    <a:lstStyle/>
                    <a:p>
                      <a:endParaRPr lang="en-US" sz="1000"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r>
                        <a:rPr lang="en-US" sz="1000" b="1" i="1" dirty="0">
                          <a:latin typeface="Verdana" panose="020B0604030504040204" pitchFamily="34" charset="0"/>
                          <a:ea typeface="Verdana" panose="020B0604030504040204" pitchFamily="34" charset="0"/>
                          <a:cs typeface="Verdana" panose="020B0604030504040204" pitchFamily="34" charset="0"/>
                        </a:rPr>
                        <a:t>Poa infirma </a:t>
                      </a:r>
                      <a:r>
                        <a:rPr lang="en-US" sz="1000" b="1" i="0" dirty="0">
                          <a:latin typeface="Verdana" panose="020B0604030504040204" pitchFamily="34" charset="0"/>
                          <a:ea typeface="Verdana" panose="020B0604030504040204" pitchFamily="34" charset="0"/>
                          <a:cs typeface="Verdana" panose="020B0604030504040204" pitchFamily="34" charset="0"/>
                        </a:rPr>
                        <a:t>(</a:t>
                      </a:r>
                      <a:r>
                        <a:rPr lang="en-US" sz="1000" b="1" dirty="0">
                          <a:latin typeface="Verdana" panose="020B0604030504040204" pitchFamily="34" charset="0"/>
                          <a:ea typeface="Verdana" panose="020B0604030504040204" pitchFamily="34" charset="0"/>
                          <a:cs typeface="Verdana" panose="020B0604030504040204" pitchFamily="34" charset="0"/>
                        </a:rPr>
                        <a:t>PiA)</a:t>
                      </a:r>
                    </a:p>
                  </a:txBody>
                  <a:tcPr/>
                </a:tc>
                <a:tc>
                  <a:txBody>
                    <a:bodyPr/>
                    <a:lstStyle/>
                    <a:p>
                      <a:r>
                        <a:rPr lang="en-US" sz="1000" b="1" i="1" dirty="0">
                          <a:latin typeface="Verdana" panose="020B0604030504040204" pitchFamily="34" charset="0"/>
                          <a:ea typeface="Verdana" panose="020B0604030504040204" pitchFamily="34" charset="0"/>
                          <a:cs typeface="Verdana" panose="020B0604030504040204" pitchFamily="34" charset="0"/>
                        </a:rPr>
                        <a:t>Poa annua’s </a:t>
                      </a:r>
                      <a:r>
                        <a:rPr lang="en-US" sz="1000" b="1" i="0" dirty="0">
                          <a:latin typeface="Verdana" panose="020B0604030504040204" pitchFamily="34" charset="0"/>
                          <a:ea typeface="Verdana" panose="020B0604030504040204" pitchFamily="34" charset="0"/>
                          <a:cs typeface="Verdana" panose="020B0604030504040204" pitchFamily="34" charset="0"/>
                        </a:rPr>
                        <a:t>A </a:t>
                      </a:r>
                      <a:r>
                        <a:rPr lang="en-US" sz="1000" b="1" i="0" dirty="0" err="1">
                          <a:latin typeface="Verdana" panose="020B0604030504040204" pitchFamily="34" charset="0"/>
                          <a:ea typeface="Verdana" panose="020B0604030504040204" pitchFamily="34" charset="0"/>
                          <a:cs typeface="Verdana" panose="020B0604030504040204" pitchFamily="34" charset="0"/>
                        </a:rPr>
                        <a:t>subgenome</a:t>
                      </a:r>
                      <a:r>
                        <a:rPr lang="en-US" sz="1000" b="1" i="1" dirty="0">
                          <a:latin typeface="Verdana" panose="020B0604030504040204" pitchFamily="34" charset="0"/>
                          <a:ea typeface="Verdana" panose="020B0604030504040204" pitchFamily="34" charset="0"/>
                          <a:cs typeface="Verdana" panose="020B0604030504040204" pitchFamily="34" charset="0"/>
                        </a:rPr>
                        <a:t> </a:t>
                      </a:r>
                      <a:r>
                        <a:rPr lang="en-US" sz="1000" b="1" i="0" dirty="0">
                          <a:latin typeface="Verdana" panose="020B0604030504040204" pitchFamily="34" charset="0"/>
                          <a:ea typeface="Verdana" panose="020B0604030504040204" pitchFamily="34" charset="0"/>
                          <a:cs typeface="Verdana" panose="020B0604030504040204" pitchFamily="34" charset="0"/>
                        </a:rPr>
                        <a:t>(</a:t>
                      </a:r>
                      <a:r>
                        <a:rPr lang="en-US" sz="1000" b="1" dirty="0">
                          <a:latin typeface="Verdana" panose="020B0604030504040204" pitchFamily="34" charset="0"/>
                          <a:ea typeface="Verdana" panose="020B0604030504040204" pitchFamily="34" charset="0"/>
                          <a:cs typeface="Verdana" panose="020B0604030504040204" pitchFamily="34" charset="0"/>
                        </a:rPr>
                        <a:t>PaA)</a:t>
                      </a:r>
                    </a:p>
                  </a:txBody>
                  <a:tcPr/>
                </a:tc>
                <a:tc>
                  <a:txBody>
                    <a:bodyPr/>
                    <a:lstStyle/>
                    <a:p>
                      <a:r>
                        <a:rPr lang="en-US" sz="1000" b="1" i="1" dirty="0">
                          <a:latin typeface="Verdana" panose="020B0604030504040204" pitchFamily="34" charset="0"/>
                          <a:ea typeface="Verdana" panose="020B0604030504040204" pitchFamily="34" charset="0"/>
                          <a:cs typeface="Verdana" panose="020B0604030504040204" pitchFamily="34" charset="0"/>
                        </a:rPr>
                        <a:t>Poa annua’s </a:t>
                      </a:r>
                      <a:r>
                        <a:rPr lang="en-US" sz="1000" b="1" i="0" dirty="0">
                          <a:latin typeface="Verdana" panose="020B0604030504040204" pitchFamily="34" charset="0"/>
                          <a:ea typeface="Verdana" panose="020B0604030504040204" pitchFamily="34" charset="0"/>
                          <a:cs typeface="Verdana" panose="020B0604030504040204" pitchFamily="34" charset="0"/>
                        </a:rPr>
                        <a:t>B </a:t>
                      </a:r>
                      <a:r>
                        <a:rPr lang="en-US" sz="1000" b="1" i="0" dirty="0" err="1">
                          <a:latin typeface="Verdana" panose="020B0604030504040204" pitchFamily="34" charset="0"/>
                          <a:ea typeface="Verdana" panose="020B0604030504040204" pitchFamily="34" charset="0"/>
                          <a:cs typeface="Verdana" panose="020B0604030504040204" pitchFamily="34" charset="0"/>
                        </a:rPr>
                        <a:t>subgenome</a:t>
                      </a:r>
                      <a:r>
                        <a:rPr lang="en-US" sz="1000" b="1" i="1" dirty="0">
                          <a:latin typeface="Verdana" panose="020B0604030504040204" pitchFamily="34" charset="0"/>
                          <a:ea typeface="Verdana" panose="020B0604030504040204" pitchFamily="34" charset="0"/>
                          <a:cs typeface="Verdana" panose="020B0604030504040204" pitchFamily="34" charset="0"/>
                        </a:rPr>
                        <a:t> </a:t>
                      </a:r>
                      <a:r>
                        <a:rPr lang="en-US" sz="1000" b="1" i="0" dirty="0">
                          <a:latin typeface="Verdana" panose="020B0604030504040204" pitchFamily="34" charset="0"/>
                          <a:ea typeface="Verdana" panose="020B0604030504040204" pitchFamily="34" charset="0"/>
                          <a:cs typeface="Verdana" panose="020B0604030504040204" pitchFamily="34" charset="0"/>
                        </a:rPr>
                        <a:t>(</a:t>
                      </a:r>
                      <a:r>
                        <a:rPr lang="en-US" sz="1000" b="1" dirty="0">
                          <a:latin typeface="Verdana" panose="020B0604030504040204" pitchFamily="34" charset="0"/>
                          <a:ea typeface="Verdana" panose="020B0604030504040204" pitchFamily="34" charset="0"/>
                          <a:cs typeface="Verdana" panose="020B0604030504040204" pitchFamily="34" charset="0"/>
                        </a:rPr>
                        <a:t>PaB)</a:t>
                      </a:r>
                    </a:p>
                  </a:txBody>
                  <a:tcPr/>
                </a:tc>
                <a:tc>
                  <a:txBody>
                    <a:bodyPr/>
                    <a:lstStyle/>
                    <a:p>
                      <a:r>
                        <a:rPr lang="en-US" sz="1000" b="1" i="1" dirty="0">
                          <a:latin typeface="Verdana" panose="020B0604030504040204" pitchFamily="34" charset="0"/>
                          <a:ea typeface="Verdana" panose="020B0604030504040204" pitchFamily="34" charset="0"/>
                          <a:cs typeface="Verdana" panose="020B0604030504040204" pitchFamily="34" charset="0"/>
                        </a:rPr>
                        <a:t>Poa supina </a:t>
                      </a:r>
                      <a:r>
                        <a:rPr lang="en-US" sz="1000" b="1" i="0" dirty="0">
                          <a:latin typeface="Verdana" panose="020B0604030504040204" pitchFamily="34" charset="0"/>
                          <a:ea typeface="Verdana" panose="020B0604030504040204" pitchFamily="34" charset="0"/>
                          <a:cs typeface="Verdana" panose="020B0604030504040204" pitchFamily="34" charset="0"/>
                        </a:rPr>
                        <a:t>(</a:t>
                      </a:r>
                      <a:r>
                        <a:rPr lang="en-US" sz="1000" b="1" dirty="0">
                          <a:latin typeface="Verdana" panose="020B0604030504040204" pitchFamily="34" charset="0"/>
                          <a:ea typeface="Verdana" panose="020B0604030504040204" pitchFamily="34" charset="0"/>
                          <a:cs typeface="Verdana" panose="020B0604030504040204" pitchFamily="34" charset="0"/>
                        </a:rPr>
                        <a:t>PsB)</a:t>
                      </a:r>
                    </a:p>
                  </a:txBody>
                  <a:tcPr/>
                </a:tc>
                <a:extLst>
                  <a:ext uri="{0D108BD9-81ED-4DB2-BD59-A6C34878D82A}">
                    <a16:rowId xmlns:a16="http://schemas.microsoft.com/office/drawing/2014/main" val="3268467052"/>
                  </a:ext>
                </a:extLst>
              </a:tr>
              <a:tr h="289528">
                <a:tc>
                  <a:txBody>
                    <a:bodyPr/>
                    <a:lstStyle/>
                    <a:p>
                      <a:r>
                        <a:rPr lang="en-US" sz="1000" b="1" dirty="0">
                          <a:latin typeface="Verdana" panose="020B0604030504040204" pitchFamily="34" charset="0"/>
                          <a:ea typeface="Verdana" panose="020B0604030504040204" pitchFamily="34" charset="0"/>
                          <a:cs typeface="Verdana" panose="020B0604030504040204" pitchFamily="34" charset="0"/>
                        </a:rPr>
                        <a:t>Genome length (Mb)</a:t>
                      </a:r>
                    </a:p>
                  </a:txBody>
                  <a:tcPr/>
                </a:tc>
                <a:tc>
                  <a:txBody>
                    <a:bodyPr/>
                    <a:lstStyle/>
                    <a:p>
                      <a:r>
                        <a:rPr lang="en-US" sz="1000"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rPr>
                        <a:t>1,125.5</a:t>
                      </a:r>
                      <a:endParaRPr lang="en-US" sz="1000"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r>
                        <a:rPr lang="en-US" sz="1000"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rPr>
                        <a:t>1,115.9</a:t>
                      </a:r>
                      <a:endParaRPr lang="en-US" sz="1000"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r>
                        <a:rPr lang="en-US" sz="1000"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rPr>
                        <a:t>662.1</a:t>
                      </a:r>
                      <a:endParaRPr lang="en-US" sz="1000"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rPr>
                        <a:t>636.5</a:t>
                      </a:r>
                    </a:p>
                  </a:txBody>
                  <a:tcPr/>
                </a:tc>
                <a:extLst>
                  <a:ext uri="{0D108BD9-81ED-4DB2-BD59-A6C34878D82A}">
                    <a16:rowId xmlns:a16="http://schemas.microsoft.com/office/drawing/2014/main" val="1804590244"/>
                  </a:ext>
                </a:extLst>
              </a:tr>
              <a:tr h="36709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dirty="0">
                          <a:latin typeface="Verdana" panose="020B0604030504040204" pitchFamily="34" charset="0"/>
                          <a:ea typeface="Verdana" panose="020B0604030504040204" pitchFamily="34" charset="0"/>
                          <a:cs typeface="Verdana" panose="020B0604030504040204" pitchFamily="34" charset="0"/>
                        </a:rPr>
                        <a:t>BUSCO of genome assembly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rPr>
                        <a:t>C:98.8[D:3.0]</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latin typeface="Verdana" panose="020B0604030504040204" pitchFamily="34" charset="0"/>
                          <a:ea typeface="Verdana" panose="020B0604030504040204" pitchFamily="34" charset="0"/>
                          <a:cs typeface="Verdana" panose="020B0604030504040204" pitchFamily="34" charset="0"/>
                        </a:rPr>
                        <a:t>C:98.4[D:2.9]</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rPr>
                        <a:t>C:98.7[D:3.2]</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rPr>
                        <a:t>C:97.0[D:4.1]</a:t>
                      </a:r>
                    </a:p>
                  </a:txBody>
                  <a:tcPr/>
                </a:tc>
                <a:extLst>
                  <a:ext uri="{0D108BD9-81ED-4DB2-BD59-A6C34878D82A}">
                    <a16:rowId xmlns:a16="http://schemas.microsoft.com/office/drawing/2014/main" val="1847182897"/>
                  </a:ext>
                </a:extLst>
              </a:tr>
              <a:tr h="36709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dirty="0">
                          <a:latin typeface="Verdana" panose="020B0604030504040204" pitchFamily="34" charset="0"/>
                          <a:ea typeface="Verdana" panose="020B0604030504040204" pitchFamily="34" charset="0"/>
                          <a:cs typeface="Verdana" panose="020B0604030504040204" pitchFamily="34" charset="0"/>
                        </a:rPr>
                        <a:t>Repetitive sequence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latin typeface="Verdana" panose="020B0604030504040204" pitchFamily="34" charset="0"/>
                          <a:ea typeface="Verdana" panose="020B0604030504040204" pitchFamily="34" charset="0"/>
                          <a:cs typeface="Verdana" panose="020B0604030504040204" pitchFamily="34" charset="0"/>
                        </a:rPr>
                        <a:t>81.2</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latin typeface="Verdana" panose="020B0604030504040204" pitchFamily="34" charset="0"/>
                          <a:ea typeface="Verdana" panose="020B0604030504040204" pitchFamily="34" charset="0"/>
                          <a:cs typeface="Verdana" panose="020B0604030504040204" pitchFamily="34" charset="0"/>
                        </a:rPr>
                        <a:t>74.5</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latin typeface="Verdana" panose="020B0604030504040204" pitchFamily="34" charset="0"/>
                          <a:ea typeface="Verdana" panose="020B0604030504040204" pitchFamily="34" charset="0"/>
                          <a:cs typeface="Verdana" panose="020B0604030504040204" pitchFamily="34" charset="0"/>
                        </a:rPr>
                        <a:t>62.9</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latin typeface="Verdana" panose="020B0604030504040204" pitchFamily="34" charset="0"/>
                          <a:ea typeface="Verdana" panose="020B0604030504040204" pitchFamily="34" charset="0"/>
                          <a:cs typeface="Verdana" panose="020B0604030504040204" pitchFamily="34" charset="0"/>
                        </a:rPr>
                        <a:t>64.6</a:t>
                      </a:r>
                    </a:p>
                  </a:txBody>
                  <a:tcPr/>
                </a:tc>
                <a:extLst>
                  <a:ext uri="{0D108BD9-81ED-4DB2-BD59-A6C34878D82A}">
                    <a16:rowId xmlns:a16="http://schemas.microsoft.com/office/drawing/2014/main" val="4065169228"/>
                  </a:ext>
                </a:extLst>
              </a:tr>
              <a:tr h="28952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dirty="0">
                          <a:latin typeface="Verdana" panose="020B0604030504040204" pitchFamily="34" charset="0"/>
                          <a:ea typeface="Verdana" panose="020B0604030504040204" pitchFamily="34" charset="0"/>
                          <a:cs typeface="Verdana" panose="020B0604030504040204" pitchFamily="34" charset="0"/>
                        </a:rPr>
                        <a:t>Number of genes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rPr>
                        <a:t>39,420</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rPr>
                        <a:t>37,123</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rPr>
                        <a:t>39,536</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rPr>
                        <a:t>37,935</a:t>
                      </a:r>
                    </a:p>
                  </a:txBody>
                  <a:tcPr/>
                </a:tc>
                <a:extLst>
                  <a:ext uri="{0D108BD9-81ED-4DB2-BD59-A6C34878D82A}">
                    <a16:rowId xmlns:a16="http://schemas.microsoft.com/office/drawing/2014/main" val="3975735223"/>
                  </a:ext>
                </a:extLst>
              </a:tr>
              <a:tr h="28952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dirty="0">
                          <a:latin typeface="Verdana" panose="020B0604030504040204" pitchFamily="34" charset="0"/>
                          <a:ea typeface="Verdana" panose="020B0604030504040204" pitchFamily="34" charset="0"/>
                          <a:cs typeface="Verdana" panose="020B0604030504040204" pitchFamily="34" charset="0"/>
                        </a:rPr>
                        <a:t>BUSCO of gene annotations (%)</a:t>
                      </a:r>
                    </a:p>
                  </a:txBody>
                  <a:tcPr/>
                </a:tc>
                <a:tc>
                  <a:txBody>
                    <a:bodyPr/>
                    <a:lstStyle/>
                    <a:p>
                      <a:r>
                        <a:rPr lang="en-US" sz="100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C:95.6[D:10.0]</a:t>
                      </a:r>
                    </a:p>
                  </a:txBody>
                  <a:tcPr/>
                </a:tc>
                <a:tc>
                  <a:txBody>
                    <a:bodyPr/>
                    <a:lstStyle/>
                    <a:p>
                      <a:r>
                        <a:rPr lang="en-US" sz="100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C:89.0[D:9.4]</a:t>
                      </a:r>
                    </a:p>
                  </a:txBody>
                  <a:tcPr/>
                </a:tc>
                <a:tc>
                  <a:txBody>
                    <a:bodyPr/>
                    <a:lstStyle/>
                    <a:p>
                      <a:r>
                        <a:rPr lang="en-US" sz="100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C:89.0[D:10.8]</a:t>
                      </a:r>
                    </a:p>
                  </a:txBody>
                  <a:tcPr/>
                </a:tc>
                <a:tc>
                  <a:txBody>
                    <a:bodyPr/>
                    <a:lstStyle/>
                    <a:p>
                      <a:r>
                        <a:rPr lang="en-US" sz="1000" kern="1200" dirty="0">
                          <a:solidFill>
                            <a:schemeClr val="tx1"/>
                          </a:solidFill>
                          <a:effectLst/>
                          <a:latin typeface="Verdana" panose="020B0604030504040204" pitchFamily="34" charset="0"/>
                          <a:ea typeface="Verdana" panose="020B0604030504040204" pitchFamily="34" charset="0"/>
                          <a:cs typeface="Verdana" panose="020B0604030504040204" pitchFamily="34" charset="0"/>
                        </a:rPr>
                        <a:t>C:90.7[D:10.8]</a:t>
                      </a:r>
                    </a:p>
                  </a:txBody>
                  <a:tcPr/>
                </a:tc>
                <a:extLst>
                  <a:ext uri="{0D108BD9-81ED-4DB2-BD59-A6C34878D82A}">
                    <a16:rowId xmlns:a16="http://schemas.microsoft.com/office/drawing/2014/main" val="539114150"/>
                  </a:ext>
                </a:extLst>
              </a:tr>
              <a:tr h="289528">
                <a:tc>
                  <a:txBody>
                    <a:bodyPr/>
                    <a:lstStyle/>
                    <a:p>
                      <a:r>
                        <a:rPr lang="en-US" sz="1000" b="1" dirty="0">
                          <a:latin typeface="Verdana" panose="020B0604030504040204" pitchFamily="34" charset="0"/>
                          <a:ea typeface="Verdana" panose="020B0604030504040204" pitchFamily="34" charset="0"/>
                          <a:cs typeface="Verdana" panose="020B0604030504040204" pitchFamily="34" charset="0"/>
                        </a:rPr>
                        <a:t>Mean gene length</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kern="1200" dirty="0">
                          <a:solidFill>
                            <a:schemeClr val="tx1"/>
                          </a:solidFill>
                          <a:effectLst/>
                          <a:latin typeface="Verdana" panose="020B0604030504040204" pitchFamily="34" charset="0"/>
                          <a:ea typeface="Verdana" panose="020B0604030504040204" pitchFamily="34" charset="0"/>
                          <a:cs typeface="Verdana" panose="020B0604030504040204" pitchFamily="34" charset="0"/>
                        </a:rPr>
                        <a:t>4,534</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kern="1200" dirty="0">
                          <a:solidFill>
                            <a:schemeClr val="tx1"/>
                          </a:solidFill>
                          <a:effectLst/>
                          <a:latin typeface="Verdana" panose="020B0604030504040204" pitchFamily="34" charset="0"/>
                          <a:ea typeface="Verdana" panose="020B0604030504040204" pitchFamily="34" charset="0"/>
                          <a:cs typeface="Verdana" panose="020B0604030504040204" pitchFamily="34" charset="0"/>
                        </a:rPr>
                        <a:t>4,191</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kern="1200" dirty="0">
                          <a:solidFill>
                            <a:schemeClr val="tx1"/>
                          </a:solidFill>
                          <a:effectLst/>
                          <a:latin typeface="Verdana" panose="020B0604030504040204" pitchFamily="34" charset="0"/>
                          <a:ea typeface="Verdana" panose="020B0604030504040204" pitchFamily="34" charset="0"/>
                          <a:cs typeface="Verdana" panose="020B0604030504040204" pitchFamily="34" charset="0"/>
                        </a:rPr>
                        <a:t>4,135</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kern="1200" dirty="0">
                          <a:solidFill>
                            <a:schemeClr val="tx1"/>
                          </a:solidFill>
                          <a:effectLst/>
                          <a:latin typeface="Verdana" panose="020B0604030504040204" pitchFamily="34" charset="0"/>
                          <a:ea typeface="Verdana" panose="020B0604030504040204" pitchFamily="34" charset="0"/>
                          <a:cs typeface="Verdana" panose="020B0604030504040204" pitchFamily="34" charset="0"/>
                        </a:rPr>
                        <a:t>5,451</a:t>
                      </a:r>
                    </a:p>
                  </a:txBody>
                  <a:tcPr/>
                </a:tc>
                <a:extLst>
                  <a:ext uri="{0D108BD9-81ED-4DB2-BD59-A6C34878D82A}">
                    <a16:rowId xmlns:a16="http://schemas.microsoft.com/office/drawing/2014/main" val="3212982393"/>
                  </a:ext>
                </a:extLst>
              </a:tr>
              <a:tr h="28952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dirty="0">
                          <a:latin typeface="Verdana" panose="020B0604030504040204" pitchFamily="34" charset="0"/>
                          <a:ea typeface="Verdana" panose="020B0604030504040204" pitchFamily="34" charset="0"/>
                          <a:cs typeface="Verdana" panose="020B0604030504040204" pitchFamily="34" charset="0"/>
                        </a:rPr>
                        <a:t>Mean cds length</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rPr>
                        <a:t>1,233</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latin typeface="Verdana" panose="020B0604030504040204" pitchFamily="34" charset="0"/>
                          <a:ea typeface="Verdana" panose="020B0604030504040204" pitchFamily="34" charset="0"/>
                          <a:cs typeface="Verdana" panose="020B0604030504040204" pitchFamily="34" charset="0"/>
                        </a:rPr>
                        <a:t>1,181</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latin typeface="Verdana" panose="020B0604030504040204" pitchFamily="34" charset="0"/>
                          <a:ea typeface="Verdana" panose="020B0604030504040204" pitchFamily="34" charset="0"/>
                          <a:cs typeface="Verdana" panose="020B0604030504040204" pitchFamily="34" charset="0"/>
                        </a:rPr>
                        <a:t>1,186</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rPr>
                        <a:t>1,220</a:t>
                      </a:r>
                    </a:p>
                  </a:txBody>
                  <a:tcPr/>
                </a:tc>
                <a:extLst>
                  <a:ext uri="{0D108BD9-81ED-4DB2-BD59-A6C34878D82A}">
                    <a16:rowId xmlns:a16="http://schemas.microsoft.com/office/drawing/2014/main" val="1121798781"/>
                  </a:ext>
                </a:extLst>
              </a:tr>
              <a:tr h="289528">
                <a:tc>
                  <a:txBody>
                    <a:bodyPr/>
                    <a:lstStyle/>
                    <a:p>
                      <a:r>
                        <a:rPr lang="en-US" sz="1000" b="1" dirty="0">
                          <a:latin typeface="Verdana" panose="020B0604030504040204" pitchFamily="34" charset="0"/>
                          <a:ea typeface="Verdana" panose="020B0604030504040204" pitchFamily="34" charset="0"/>
                          <a:cs typeface="Verdana" panose="020B0604030504040204" pitchFamily="34" charset="0"/>
                        </a:rPr>
                        <a:t>Mean exon length</a:t>
                      </a:r>
                    </a:p>
                  </a:txBody>
                  <a:tcPr/>
                </a:tc>
                <a:tc>
                  <a:txBody>
                    <a:bodyPr/>
                    <a:lstStyle/>
                    <a:p>
                      <a:r>
                        <a:rPr lang="en-US" sz="1000" dirty="0">
                          <a:latin typeface="Verdana" panose="020B0604030504040204" pitchFamily="34" charset="0"/>
                          <a:ea typeface="Verdana" panose="020B0604030504040204" pitchFamily="34" charset="0"/>
                          <a:cs typeface="Verdana" panose="020B0604030504040204" pitchFamily="34" charset="0"/>
                        </a:rPr>
                        <a:t>333</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kern="1200" dirty="0">
                          <a:solidFill>
                            <a:schemeClr val="tx1"/>
                          </a:solidFill>
                          <a:effectLst/>
                          <a:latin typeface="Verdana" panose="020B0604030504040204" pitchFamily="34" charset="0"/>
                          <a:ea typeface="Verdana" panose="020B0604030504040204" pitchFamily="34" charset="0"/>
                          <a:cs typeface="Verdana" panose="020B0604030504040204" pitchFamily="34" charset="0"/>
                        </a:rPr>
                        <a:t>367</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kern="1200" dirty="0">
                          <a:solidFill>
                            <a:schemeClr val="tx1"/>
                          </a:solidFill>
                          <a:effectLst/>
                          <a:latin typeface="Verdana" panose="020B0604030504040204" pitchFamily="34" charset="0"/>
                          <a:ea typeface="Verdana" panose="020B0604030504040204" pitchFamily="34" charset="0"/>
                          <a:cs typeface="Verdana" panose="020B0604030504040204" pitchFamily="34" charset="0"/>
                        </a:rPr>
                        <a:t>369</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kern="1200" dirty="0">
                          <a:solidFill>
                            <a:schemeClr val="tx1"/>
                          </a:solidFill>
                          <a:effectLst/>
                          <a:latin typeface="Verdana" panose="020B0604030504040204" pitchFamily="34" charset="0"/>
                          <a:ea typeface="Verdana" panose="020B0604030504040204" pitchFamily="34" charset="0"/>
                          <a:cs typeface="Verdana" panose="020B0604030504040204" pitchFamily="34" charset="0"/>
                        </a:rPr>
                        <a:t>310</a:t>
                      </a:r>
                    </a:p>
                  </a:txBody>
                  <a:tcPr/>
                </a:tc>
                <a:extLst>
                  <a:ext uri="{0D108BD9-81ED-4DB2-BD59-A6C34878D82A}">
                    <a16:rowId xmlns:a16="http://schemas.microsoft.com/office/drawing/2014/main" val="1847179260"/>
                  </a:ext>
                </a:extLst>
              </a:tr>
              <a:tr h="367091">
                <a:tc>
                  <a:txBody>
                    <a:bodyPr/>
                    <a:lstStyle/>
                    <a:p>
                      <a:r>
                        <a:rPr lang="en-US" sz="1000" b="1" dirty="0">
                          <a:latin typeface="Verdana" panose="020B0604030504040204" pitchFamily="34" charset="0"/>
                          <a:ea typeface="Verdana" panose="020B0604030504040204" pitchFamily="34" charset="0"/>
                          <a:cs typeface="Verdana" panose="020B0604030504040204" pitchFamily="34" charset="0"/>
                        </a:rPr>
                        <a:t>Number of genes with both UTRs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kern="1200" dirty="0">
                          <a:solidFill>
                            <a:schemeClr val="tx1"/>
                          </a:solidFill>
                          <a:effectLst/>
                          <a:latin typeface="Verdana" panose="020B0604030504040204" pitchFamily="34" charset="0"/>
                          <a:ea typeface="Verdana" panose="020B0604030504040204" pitchFamily="34" charset="0"/>
                          <a:cs typeface="Verdana" panose="020B0604030504040204" pitchFamily="34" charset="0"/>
                        </a:rPr>
                        <a:t>18,458</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kern="1200" dirty="0">
                          <a:solidFill>
                            <a:schemeClr val="tx1"/>
                          </a:solidFill>
                          <a:effectLst/>
                          <a:latin typeface="Verdana" panose="020B0604030504040204" pitchFamily="34" charset="0"/>
                          <a:ea typeface="Verdana" panose="020B0604030504040204" pitchFamily="34" charset="0"/>
                          <a:cs typeface="Verdana" panose="020B0604030504040204" pitchFamily="34" charset="0"/>
                        </a:rPr>
                        <a:t>19,994</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kern="1200" dirty="0">
                          <a:solidFill>
                            <a:schemeClr val="tx1"/>
                          </a:solidFill>
                          <a:effectLst/>
                          <a:latin typeface="Verdana" panose="020B0604030504040204" pitchFamily="34" charset="0"/>
                          <a:ea typeface="Verdana" panose="020B0604030504040204" pitchFamily="34" charset="0"/>
                          <a:cs typeface="Verdana" panose="020B0604030504040204" pitchFamily="34" charset="0"/>
                        </a:rPr>
                        <a:t>20,509</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kern="1200" dirty="0">
                          <a:solidFill>
                            <a:schemeClr val="tx1"/>
                          </a:solidFill>
                          <a:effectLst/>
                          <a:latin typeface="Verdana" panose="020B0604030504040204" pitchFamily="34" charset="0"/>
                          <a:ea typeface="Verdana" panose="020B0604030504040204" pitchFamily="34" charset="0"/>
                          <a:cs typeface="Verdana" panose="020B0604030504040204" pitchFamily="34" charset="0"/>
                        </a:rPr>
                        <a:t>18,998</a:t>
                      </a:r>
                    </a:p>
                  </a:txBody>
                  <a:tcPr/>
                </a:tc>
                <a:extLst>
                  <a:ext uri="{0D108BD9-81ED-4DB2-BD59-A6C34878D82A}">
                    <a16:rowId xmlns:a16="http://schemas.microsoft.com/office/drawing/2014/main" val="2425960687"/>
                  </a:ext>
                </a:extLst>
              </a:tr>
              <a:tr h="289528">
                <a:tc>
                  <a:txBody>
                    <a:bodyPr/>
                    <a:lstStyle/>
                    <a:p>
                      <a:r>
                        <a:rPr lang="en-US" sz="1000" b="1" dirty="0">
                          <a:latin typeface="Verdana" panose="020B0604030504040204" pitchFamily="34" charset="0"/>
                          <a:ea typeface="Verdana" panose="020B0604030504040204" pitchFamily="34" charset="0"/>
                          <a:cs typeface="Verdana" panose="020B0604030504040204" pitchFamily="34" charset="0"/>
                        </a:rPr>
                        <a:t>Mean 5’ UTR length</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kern="1200" dirty="0">
                          <a:solidFill>
                            <a:schemeClr val="tx1"/>
                          </a:solidFill>
                          <a:effectLst/>
                          <a:latin typeface="Verdana" panose="020B0604030504040204" pitchFamily="34" charset="0"/>
                          <a:ea typeface="Verdana" panose="020B0604030504040204" pitchFamily="34" charset="0"/>
                          <a:cs typeface="Verdana" panose="020B0604030504040204" pitchFamily="34" charset="0"/>
                        </a:rPr>
                        <a:t>357</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kern="1200" dirty="0">
                          <a:solidFill>
                            <a:schemeClr val="tx1"/>
                          </a:solidFill>
                          <a:effectLst/>
                          <a:latin typeface="Verdana" panose="020B0604030504040204" pitchFamily="34" charset="0"/>
                          <a:ea typeface="Verdana" panose="020B0604030504040204" pitchFamily="34" charset="0"/>
                          <a:cs typeface="Verdana" panose="020B0604030504040204" pitchFamily="34" charset="0"/>
                        </a:rPr>
                        <a:t>539</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kern="1200" dirty="0">
                          <a:solidFill>
                            <a:schemeClr val="tx1"/>
                          </a:solidFill>
                          <a:effectLst/>
                          <a:latin typeface="Verdana" panose="020B0604030504040204" pitchFamily="34" charset="0"/>
                          <a:ea typeface="Verdana" panose="020B0604030504040204" pitchFamily="34" charset="0"/>
                          <a:cs typeface="Verdana" panose="020B0604030504040204" pitchFamily="34" charset="0"/>
                        </a:rPr>
                        <a:t>511</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kern="1200" dirty="0">
                          <a:solidFill>
                            <a:schemeClr val="tx1"/>
                          </a:solidFill>
                          <a:effectLst/>
                          <a:latin typeface="Verdana" panose="020B0604030504040204" pitchFamily="34" charset="0"/>
                          <a:ea typeface="Verdana" panose="020B0604030504040204" pitchFamily="34" charset="0"/>
                          <a:cs typeface="Verdana" panose="020B0604030504040204" pitchFamily="34" charset="0"/>
                        </a:rPr>
                        <a:t>304</a:t>
                      </a:r>
                    </a:p>
                  </a:txBody>
                  <a:tcPr/>
                </a:tc>
                <a:extLst>
                  <a:ext uri="{0D108BD9-81ED-4DB2-BD59-A6C34878D82A}">
                    <a16:rowId xmlns:a16="http://schemas.microsoft.com/office/drawing/2014/main" val="3283429945"/>
                  </a:ext>
                </a:extLst>
              </a:tr>
              <a:tr h="28952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dirty="0">
                          <a:latin typeface="Verdana" panose="020B0604030504040204" pitchFamily="34" charset="0"/>
                          <a:ea typeface="Verdana" panose="020B0604030504040204" pitchFamily="34" charset="0"/>
                          <a:cs typeface="Verdana" panose="020B0604030504040204" pitchFamily="34" charset="0"/>
                        </a:rPr>
                        <a:t>Mean 3’ UTR length</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kern="1200" dirty="0">
                          <a:solidFill>
                            <a:schemeClr val="tx1"/>
                          </a:solidFill>
                          <a:effectLst/>
                          <a:latin typeface="Verdana" panose="020B0604030504040204" pitchFamily="34" charset="0"/>
                          <a:ea typeface="Verdana" panose="020B0604030504040204" pitchFamily="34" charset="0"/>
                          <a:cs typeface="Verdana" panose="020B0604030504040204" pitchFamily="34" charset="0"/>
                        </a:rPr>
                        <a:t>611</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kern="1200" dirty="0">
                          <a:solidFill>
                            <a:schemeClr val="tx1"/>
                          </a:solidFill>
                          <a:effectLst/>
                          <a:latin typeface="Verdana" panose="020B0604030504040204" pitchFamily="34" charset="0"/>
                          <a:ea typeface="Verdana" panose="020B0604030504040204" pitchFamily="34" charset="0"/>
                          <a:cs typeface="Verdana" panose="020B0604030504040204" pitchFamily="34" charset="0"/>
                        </a:rPr>
                        <a:t>964</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kern="1200" dirty="0">
                          <a:solidFill>
                            <a:schemeClr val="tx1"/>
                          </a:solidFill>
                          <a:effectLst/>
                          <a:latin typeface="Verdana" panose="020B0604030504040204" pitchFamily="34" charset="0"/>
                          <a:ea typeface="Verdana" panose="020B0604030504040204" pitchFamily="34" charset="0"/>
                          <a:cs typeface="Verdana" panose="020B0604030504040204" pitchFamily="34" charset="0"/>
                        </a:rPr>
                        <a:t>930</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kern="1200" dirty="0">
                          <a:solidFill>
                            <a:schemeClr val="tx1"/>
                          </a:solidFill>
                          <a:effectLst/>
                          <a:latin typeface="Verdana" panose="020B0604030504040204" pitchFamily="34" charset="0"/>
                          <a:ea typeface="Verdana" panose="020B0604030504040204" pitchFamily="34" charset="0"/>
                          <a:cs typeface="Verdana" panose="020B0604030504040204" pitchFamily="34" charset="0"/>
                        </a:rPr>
                        <a:t>528</a:t>
                      </a:r>
                    </a:p>
                  </a:txBody>
                  <a:tcPr/>
                </a:tc>
                <a:extLst>
                  <a:ext uri="{0D108BD9-81ED-4DB2-BD59-A6C34878D82A}">
                    <a16:rowId xmlns:a16="http://schemas.microsoft.com/office/drawing/2014/main" val="4180544361"/>
                  </a:ext>
                </a:extLst>
              </a:tr>
              <a:tr h="28952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dirty="0">
                          <a:latin typeface="Verdana" panose="020B0604030504040204" pitchFamily="34" charset="0"/>
                          <a:ea typeface="Verdana" panose="020B0604030504040204" pitchFamily="34" charset="0"/>
                          <a:cs typeface="Verdana" panose="020B0604030504040204" pitchFamily="34" charset="0"/>
                        </a:rPr>
                        <a:t>long noncoding RNAs (</a:t>
                      </a:r>
                      <a:r>
                        <a:rPr lang="en-US" sz="1000" b="1" dirty="0" err="1">
                          <a:latin typeface="Verdana" panose="020B0604030504040204" pitchFamily="34" charset="0"/>
                          <a:ea typeface="Verdana" panose="020B0604030504040204" pitchFamily="34" charset="0"/>
                          <a:cs typeface="Verdana" panose="020B0604030504040204" pitchFamily="34" charset="0"/>
                        </a:rPr>
                        <a:t>lncRNAs</a:t>
                      </a:r>
                      <a:r>
                        <a:rPr lang="en-US" sz="1000" b="1" dirty="0">
                          <a:latin typeface="Verdana" panose="020B0604030504040204" pitchFamily="34" charset="0"/>
                          <a:ea typeface="Verdana" panose="020B0604030504040204" pitchFamily="34" charset="0"/>
                          <a:cs typeface="Verdana" panose="020B0604030504040204" pitchFamily="34" charset="0"/>
                        </a:rPr>
                        <a:t>)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kern="1200" dirty="0">
                          <a:solidFill>
                            <a:schemeClr val="tx1"/>
                          </a:solidFill>
                          <a:effectLst/>
                          <a:latin typeface="Verdana" panose="020B0604030504040204" pitchFamily="34" charset="0"/>
                          <a:ea typeface="Verdana" panose="020B0604030504040204" pitchFamily="34" charset="0"/>
                          <a:cs typeface="Verdana" panose="020B0604030504040204" pitchFamily="34" charset="0"/>
                        </a:rPr>
                        <a:t>14,743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kern="1200" dirty="0">
                          <a:solidFill>
                            <a:schemeClr val="tx1"/>
                          </a:solidFill>
                          <a:effectLst/>
                          <a:latin typeface="Verdana" panose="020B0604030504040204" pitchFamily="34" charset="0"/>
                          <a:ea typeface="Verdana" panose="020B0604030504040204" pitchFamily="34" charset="0"/>
                          <a:cs typeface="Verdana" panose="020B0604030504040204" pitchFamily="34" charset="0"/>
                        </a:rPr>
                        <a:t>14,394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kern="1200" dirty="0">
                          <a:solidFill>
                            <a:schemeClr val="tx1"/>
                          </a:solidFill>
                          <a:effectLst/>
                          <a:latin typeface="Verdana" panose="020B0604030504040204" pitchFamily="34" charset="0"/>
                          <a:ea typeface="Verdana" panose="020B0604030504040204" pitchFamily="34" charset="0"/>
                          <a:cs typeface="Verdana" panose="020B0604030504040204" pitchFamily="34" charset="0"/>
                        </a:rPr>
                        <a:t>15,057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kern="1200" dirty="0">
                          <a:solidFill>
                            <a:schemeClr val="tx1"/>
                          </a:solidFill>
                          <a:effectLst/>
                          <a:latin typeface="Verdana" panose="020B0604030504040204" pitchFamily="34" charset="0"/>
                          <a:ea typeface="Verdana" panose="020B0604030504040204" pitchFamily="34" charset="0"/>
                          <a:cs typeface="Verdana" panose="020B0604030504040204" pitchFamily="34" charset="0"/>
                        </a:rPr>
                        <a:t>13,963 </a:t>
                      </a:r>
                    </a:p>
                  </a:txBody>
                  <a:tcPr/>
                </a:tc>
                <a:extLst>
                  <a:ext uri="{0D108BD9-81ED-4DB2-BD59-A6C34878D82A}">
                    <a16:rowId xmlns:a16="http://schemas.microsoft.com/office/drawing/2014/main" val="2515537425"/>
                  </a:ext>
                </a:extLst>
              </a:tr>
            </a:tbl>
          </a:graphicData>
        </a:graphic>
      </p:graphicFrame>
      <p:sp>
        <p:nvSpPr>
          <p:cNvPr id="6" name="TextBox 5">
            <a:extLst>
              <a:ext uri="{FF2B5EF4-FFF2-40B4-BE49-F238E27FC236}">
                <a16:creationId xmlns:a16="http://schemas.microsoft.com/office/drawing/2014/main" id="{30082FC7-4601-6547-B169-535FDE51C4CE}"/>
              </a:ext>
            </a:extLst>
          </p:cNvPr>
          <p:cNvSpPr txBox="1"/>
          <p:nvPr/>
        </p:nvSpPr>
        <p:spPr>
          <a:xfrm>
            <a:off x="2207706" y="5585285"/>
            <a:ext cx="8137773" cy="738664"/>
          </a:xfrm>
          <a:prstGeom prst="rect">
            <a:avLst/>
          </a:prstGeom>
          <a:noFill/>
        </p:spPr>
        <p:txBody>
          <a:bodyPr wrap="square">
            <a:spAutoFit/>
          </a:bodyPr>
          <a:lstStyle/>
          <a:p>
            <a:pPr marL="0" marR="60960">
              <a:spcBef>
                <a:spcPts val="0"/>
              </a:spcBef>
              <a:spcAft>
                <a:spcPts val="0"/>
              </a:spcAft>
            </a:pPr>
            <a:r>
              <a:rPr lang="en-US" sz="1400" b="1" dirty="0">
                <a:effectLst/>
                <a:latin typeface="Times New Roman" panose="02020603050405020304" pitchFamily="18" charset="0"/>
                <a:ea typeface="Times New Roman" panose="02020603050405020304" pitchFamily="18" charset="0"/>
              </a:rPr>
              <a:t>Supplementary Table 1 | Features of genome assembly and annotations</a:t>
            </a:r>
            <a:r>
              <a:rPr lang="en-US" sz="1400" dirty="0">
                <a:effectLst/>
                <a:latin typeface="Times New Roman" panose="02020603050405020304" pitchFamily="18" charset="0"/>
                <a:ea typeface="Times New Roman" panose="02020603050405020304" pitchFamily="18" charset="0"/>
              </a:rPr>
              <a:t>. Parental species, </a:t>
            </a:r>
            <a:r>
              <a:rPr lang="en-US" sz="1400" i="1" dirty="0">
                <a:effectLst/>
                <a:latin typeface="Times New Roman" panose="02020603050405020304" pitchFamily="18" charset="0"/>
                <a:ea typeface="Times New Roman" panose="02020603050405020304" pitchFamily="18" charset="0"/>
              </a:rPr>
              <a:t>Poa </a:t>
            </a:r>
            <a:r>
              <a:rPr lang="en-US" sz="1400" i="1" dirty="0" err="1">
                <a:effectLst/>
                <a:latin typeface="Times New Roman" panose="02020603050405020304" pitchFamily="18" charset="0"/>
                <a:ea typeface="Times New Roman" panose="02020603050405020304" pitchFamily="18" charset="0"/>
              </a:rPr>
              <a:t>infirma</a:t>
            </a:r>
            <a:r>
              <a:rPr lang="en-US" sz="1400" i="1" dirty="0">
                <a:effectLst/>
                <a:latin typeface="Times New Roman" panose="02020603050405020304" pitchFamily="18" charset="0"/>
                <a:ea typeface="Times New Roman" panose="02020603050405020304" pitchFamily="18" charset="0"/>
              </a:rPr>
              <a:t> </a:t>
            </a:r>
            <a:r>
              <a:rPr lang="en-US" sz="1400" dirty="0">
                <a:effectLst/>
                <a:latin typeface="Times New Roman" panose="02020603050405020304" pitchFamily="18" charset="0"/>
                <a:ea typeface="Times New Roman" panose="02020603050405020304" pitchFamily="18" charset="0"/>
              </a:rPr>
              <a:t>(</a:t>
            </a:r>
            <a:r>
              <a:rPr lang="en-US" sz="1400" dirty="0" err="1">
                <a:effectLst/>
                <a:latin typeface="Times New Roman" panose="02020603050405020304" pitchFamily="18" charset="0"/>
                <a:ea typeface="Times New Roman" panose="02020603050405020304" pitchFamily="18" charset="0"/>
              </a:rPr>
              <a:t>PiA</a:t>
            </a:r>
            <a:r>
              <a:rPr lang="en-US" sz="1400" dirty="0">
                <a:effectLst/>
                <a:latin typeface="Times New Roman" panose="02020603050405020304" pitchFamily="18" charset="0"/>
                <a:ea typeface="Times New Roman" panose="02020603050405020304" pitchFamily="18" charset="0"/>
              </a:rPr>
              <a:t>) and </a:t>
            </a:r>
            <a:r>
              <a:rPr lang="en-US" sz="1400" i="1" dirty="0">
                <a:effectLst/>
                <a:latin typeface="Times New Roman" panose="02020603050405020304" pitchFamily="18" charset="0"/>
                <a:ea typeface="Times New Roman" panose="02020603050405020304" pitchFamily="18" charset="0"/>
              </a:rPr>
              <a:t>Poa </a:t>
            </a:r>
            <a:r>
              <a:rPr lang="en-US" sz="1400" i="1" dirty="0" err="1">
                <a:effectLst/>
                <a:latin typeface="Times New Roman" panose="02020603050405020304" pitchFamily="18" charset="0"/>
                <a:ea typeface="Times New Roman" panose="02020603050405020304" pitchFamily="18" charset="0"/>
              </a:rPr>
              <a:t>supina</a:t>
            </a:r>
            <a:r>
              <a:rPr lang="en-US" sz="1400" i="1" dirty="0">
                <a:effectLst/>
                <a:latin typeface="Times New Roman" panose="02020603050405020304" pitchFamily="18" charset="0"/>
                <a:ea typeface="Times New Roman" panose="02020603050405020304" pitchFamily="18" charset="0"/>
              </a:rPr>
              <a:t> </a:t>
            </a:r>
            <a:r>
              <a:rPr lang="en-US" sz="1400" dirty="0">
                <a:effectLst/>
                <a:latin typeface="Times New Roman" panose="02020603050405020304" pitchFamily="18" charset="0"/>
                <a:ea typeface="Times New Roman" panose="02020603050405020304" pitchFamily="18" charset="0"/>
              </a:rPr>
              <a:t>(</a:t>
            </a:r>
            <a:r>
              <a:rPr lang="en-US" sz="1400" dirty="0" err="1">
                <a:effectLst/>
                <a:latin typeface="Times New Roman" panose="02020603050405020304" pitchFamily="18" charset="0"/>
                <a:ea typeface="Times New Roman" panose="02020603050405020304" pitchFamily="18" charset="0"/>
              </a:rPr>
              <a:t>PsB</a:t>
            </a:r>
            <a:r>
              <a:rPr lang="en-US" sz="1400" dirty="0">
                <a:effectLst/>
                <a:latin typeface="Times New Roman" panose="02020603050405020304" pitchFamily="18" charset="0"/>
                <a:ea typeface="Times New Roman" panose="02020603050405020304" pitchFamily="18" charset="0"/>
              </a:rPr>
              <a:t>), relative to the </a:t>
            </a:r>
            <a:r>
              <a:rPr lang="en-US" sz="1400" dirty="0" err="1">
                <a:effectLst/>
                <a:latin typeface="Times New Roman" panose="02020603050405020304" pitchFamily="18" charset="0"/>
                <a:ea typeface="Times New Roman" panose="02020603050405020304" pitchFamily="18" charset="0"/>
              </a:rPr>
              <a:t>subgenomes</a:t>
            </a:r>
            <a:r>
              <a:rPr lang="en-US" sz="1400" dirty="0">
                <a:effectLst/>
                <a:latin typeface="Times New Roman" panose="02020603050405020304" pitchFamily="18" charset="0"/>
                <a:ea typeface="Times New Roman" panose="02020603050405020304" pitchFamily="18" charset="0"/>
              </a:rPr>
              <a:t> of </a:t>
            </a:r>
            <a:r>
              <a:rPr lang="en-US" sz="1400" i="1" dirty="0">
                <a:effectLst/>
                <a:latin typeface="Times New Roman" panose="02020603050405020304" pitchFamily="18" charset="0"/>
                <a:ea typeface="Times New Roman" panose="02020603050405020304" pitchFamily="18" charset="0"/>
              </a:rPr>
              <a:t>Poa annua </a:t>
            </a:r>
            <a:r>
              <a:rPr lang="en-US" sz="1400" dirty="0">
                <a:effectLst/>
                <a:latin typeface="Times New Roman" panose="02020603050405020304" pitchFamily="18" charset="0"/>
                <a:ea typeface="Times New Roman" panose="02020603050405020304" pitchFamily="18" charset="0"/>
              </a:rPr>
              <a:t>(</a:t>
            </a:r>
            <a:r>
              <a:rPr lang="en-US" sz="1400" dirty="0" err="1">
                <a:effectLst/>
                <a:latin typeface="Times New Roman" panose="02020603050405020304" pitchFamily="18" charset="0"/>
                <a:ea typeface="Times New Roman" panose="02020603050405020304" pitchFamily="18" charset="0"/>
              </a:rPr>
              <a:t>PaA</a:t>
            </a:r>
            <a:r>
              <a:rPr lang="en-US" sz="1400" dirty="0">
                <a:effectLst/>
                <a:latin typeface="Times New Roman" panose="02020603050405020304" pitchFamily="18" charset="0"/>
                <a:ea typeface="Times New Roman" panose="02020603050405020304" pitchFamily="18" charset="0"/>
              </a:rPr>
              <a:t> and </a:t>
            </a:r>
            <a:r>
              <a:rPr lang="en-US" sz="1400" dirty="0" err="1">
                <a:effectLst/>
                <a:latin typeface="Times New Roman" panose="02020603050405020304" pitchFamily="18" charset="0"/>
                <a:ea typeface="Times New Roman" panose="02020603050405020304" pitchFamily="18" charset="0"/>
              </a:rPr>
              <a:t>PaB</a:t>
            </a:r>
            <a:r>
              <a:rPr lang="en-US" sz="1400" dirty="0">
                <a:effectLst/>
                <a:latin typeface="Times New Roman" panose="02020603050405020304" pitchFamily="18" charset="0"/>
                <a:ea typeface="Times New Roman" panose="02020603050405020304" pitchFamily="18" charset="0"/>
              </a:rPr>
              <a:t>). Values correspond to the seven pseudomolecules. BUSCOs are n=1,614.</a:t>
            </a:r>
          </a:p>
        </p:txBody>
      </p:sp>
    </p:spTree>
    <p:extLst>
      <p:ext uri="{BB962C8B-B14F-4D97-AF65-F5344CB8AC3E}">
        <p14:creationId xmlns:p14="http://schemas.microsoft.com/office/powerpoint/2010/main" val="39074716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Chart&#10;&#10;Description automatically generated">
            <a:extLst>
              <a:ext uri="{FF2B5EF4-FFF2-40B4-BE49-F238E27FC236}">
                <a16:creationId xmlns:a16="http://schemas.microsoft.com/office/drawing/2014/main" id="{0CA7048D-90D8-144A-A119-96739599ADC8}"/>
              </a:ext>
            </a:extLst>
          </p:cNvPr>
          <p:cNvPicPr>
            <a:picLocks noChangeAspect="1"/>
          </p:cNvPicPr>
          <p:nvPr/>
        </p:nvPicPr>
        <p:blipFill rotWithShape="1">
          <a:blip r:embed="rId3"/>
          <a:srcRect l="7264" t="12864" r="22140" b="8479"/>
          <a:stretch/>
        </p:blipFill>
        <p:spPr>
          <a:xfrm rot="2701483">
            <a:off x="7619802" y="2751852"/>
            <a:ext cx="2007543" cy="2011048"/>
          </a:xfrm>
          <a:prstGeom prst="diagStripe">
            <a:avLst>
              <a:gd name="adj" fmla="val 0"/>
            </a:avLst>
          </a:prstGeom>
        </p:spPr>
      </p:pic>
      <p:sp>
        <p:nvSpPr>
          <p:cNvPr id="21" name="TextBox 20">
            <a:extLst>
              <a:ext uri="{FF2B5EF4-FFF2-40B4-BE49-F238E27FC236}">
                <a16:creationId xmlns:a16="http://schemas.microsoft.com/office/drawing/2014/main" id="{1082A2CA-7F0B-6D47-9491-92DA207A3FC3}"/>
              </a:ext>
            </a:extLst>
          </p:cNvPr>
          <p:cNvSpPr txBox="1"/>
          <p:nvPr/>
        </p:nvSpPr>
        <p:spPr>
          <a:xfrm>
            <a:off x="7318052" y="3741650"/>
            <a:ext cx="5013960" cy="246221"/>
          </a:xfrm>
          <a:prstGeom prst="rect">
            <a:avLst/>
          </a:prstGeom>
          <a:noFill/>
        </p:spPr>
        <p:txBody>
          <a:bodyPr wrap="square" rtlCol="0">
            <a:spAutoFit/>
          </a:bodyPr>
          <a:lstStyle/>
          <a:p>
            <a:r>
              <a:rPr lang="en-US" sz="1000"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2          5         1       3      7      6     4</a:t>
            </a:r>
          </a:p>
        </p:txBody>
      </p:sp>
      <p:sp>
        <p:nvSpPr>
          <p:cNvPr id="22" name="TextBox 21">
            <a:extLst>
              <a:ext uri="{FF2B5EF4-FFF2-40B4-BE49-F238E27FC236}">
                <a16:creationId xmlns:a16="http://schemas.microsoft.com/office/drawing/2014/main" id="{568AEEAB-A202-F94F-AFAF-3D9A45A23F23}"/>
              </a:ext>
            </a:extLst>
          </p:cNvPr>
          <p:cNvSpPr txBox="1"/>
          <p:nvPr/>
        </p:nvSpPr>
        <p:spPr>
          <a:xfrm>
            <a:off x="2418311" y="3741649"/>
            <a:ext cx="5013960" cy="246221"/>
          </a:xfrm>
          <a:prstGeom prst="rect">
            <a:avLst/>
          </a:prstGeom>
          <a:noFill/>
        </p:spPr>
        <p:txBody>
          <a:bodyPr wrap="square" rtlCol="0">
            <a:spAutoFit/>
          </a:bodyPr>
          <a:lstStyle/>
          <a:p>
            <a:r>
              <a:rPr lang="en-US" sz="1000"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1                             2	          3           4          5        6        7</a:t>
            </a:r>
          </a:p>
        </p:txBody>
      </p:sp>
      <p:sp>
        <p:nvSpPr>
          <p:cNvPr id="31" name="TextBox 30">
            <a:extLst>
              <a:ext uri="{FF2B5EF4-FFF2-40B4-BE49-F238E27FC236}">
                <a16:creationId xmlns:a16="http://schemas.microsoft.com/office/drawing/2014/main" id="{82E67DCD-EFEB-E941-8C8D-04C752F61053}"/>
              </a:ext>
            </a:extLst>
          </p:cNvPr>
          <p:cNvSpPr txBox="1"/>
          <p:nvPr/>
        </p:nvSpPr>
        <p:spPr>
          <a:xfrm>
            <a:off x="7711631" y="3875818"/>
            <a:ext cx="1870206" cy="246221"/>
          </a:xfrm>
          <a:prstGeom prst="rect">
            <a:avLst/>
          </a:prstGeom>
          <a:noFill/>
        </p:spPr>
        <p:txBody>
          <a:bodyPr wrap="square" rtlCol="0">
            <a:spAutoFit/>
          </a:bodyPr>
          <a:lstStyle/>
          <a:p>
            <a:pPr algn="ctr"/>
            <a:r>
              <a:rPr lang="en-US" sz="1000" i="1" dirty="0">
                <a:latin typeface="Verdana" panose="020B0604030504040204" pitchFamily="34" charset="0"/>
                <a:ea typeface="Verdana" panose="020B0604030504040204" pitchFamily="34" charset="0"/>
                <a:cs typeface="Verdana" panose="020B0604030504040204" pitchFamily="34" charset="0"/>
              </a:rPr>
              <a:t>Poa supina </a:t>
            </a:r>
            <a:r>
              <a:rPr lang="en-US" sz="1000" dirty="0">
                <a:latin typeface="Verdana" panose="020B0604030504040204" pitchFamily="34" charset="0"/>
                <a:ea typeface="Verdana" panose="020B0604030504040204" pitchFamily="34" charset="0"/>
                <a:cs typeface="Verdana" panose="020B0604030504040204" pitchFamily="34" charset="0"/>
              </a:rPr>
              <a:t>chromosomes</a:t>
            </a:r>
          </a:p>
        </p:txBody>
      </p:sp>
      <p:sp>
        <p:nvSpPr>
          <p:cNvPr id="32" name="TextBox 31">
            <a:extLst>
              <a:ext uri="{FF2B5EF4-FFF2-40B4-BE49-F238E27FC236}">
                <a16:creationId xmlns:a16="http://schemas.microsoft.com/office/drawing/2014/main" id="{68290618-2A2E-4046-8F05-2D2C72030044}"/>
              </a:ext>
            </a:extLst>
          </p:cNvPr>
          <p:cNvSpPr txBox="1"/>
          <p:nvPr/>
        </p:nvSpPr>
        <p:spPr>
          <a:xfrm>
            <a:off x="3534634" y="3875818"/>
            <a:ext cx="1891455" cy="246221"/>
          </a:xfrm>
          <a:prstGeom prst="rect">
            <a:avLst/>
          </a:prstGeom>
          <a:noFill/>
        </p:spPr>
        <p:txBody>
          <a:bodyPr wrap="square" rtlCol="0">
            <a:spAutoFit/>
          </a:bodyPr>
          <a:lstStyle/>
          <a:p>
            <a:pPr algn="ctr"/>
            <a:r>
              <a:rPr lang="en-US" sz="1000" i="1" dirty="0">
                <a:latin typeface="Verdana" panose="020B0604030504040204" pitchFamily="34" charset="0"/>
                <a:ea typeface="Verdana" panose="020B0604030504040204" pitchFamily="34" charset="0"/>
                <a:cs typeface="Verdana" panose="020B0604030504040204" pitchFamily="34" charset="0"/>
              </a:rPr>
              <a:t>Poa infirma </a:t>
            </a:r>
            <a:r>
              <a:rPr lang="en-US" sz="1000" dirty="0">
                <a:latin typeface="Verdana" panose="020B0604030504040204" pitchFamily="34" charset="0"/>
                <a:ea typeface="Verdana" panose="020B0604030504040204" pitchFamily="34" charset="0"/>
                <a:cs typeface="Verdana" panose="020B0604030504040204" pitchFamily="34" charset="0"/>
              </a:rPr>
              <a:t>chromosomes</a:t>
            </a:r>
          </a:p>
        </p:txBody>
      </p:sp>
      <p:pic>
        <p:nvPicPr>
          <p:cNvPr id="7" name="Picture 6" descr="Chart, line chart&#10;&#10;Description automatically generated">
            <a:extLst>
              <a:ext uri="{FF2B5EF4-FFF2-40B4-BE49-F238E27FC236}">
                <a16:creationId xmlns:a16="http://schemas.microsoft.com/office/drawing/2014/main" id="{47A14BBD-789A-2340-B266-B1B822CFD5C0}"/>
              </a:ext>
            </a:extLst>
          </p:cNvPr>
          <p:cNvPicPr>
            <a:picLocks noChangeAspect="1"/>
          </p:cNvPicPr>
          <p:nvPr/>
        </p:nvPicPr>
        <p:blipFill rotWithShape="1">
          <a:blip r:embed="rId4"/>
          <a:srcRect l="9875" t="11866" r="20691" b="8209"/>
          <a:stretch/>
        </p:blipFill>
        <p:spPr>
          <a:xfrm rot="2699674">
            <a:off x="2673869" y="1948675"/>
            <a:ext cx="3612987" cy="3612987"/>
          </a:xfrm>
          <a:prstGeom prst="diagStripe">
            <a:avLst>
              <a:gd name="adj" fmla="val 0"/>
            </a:avLst>
          </a:prstGeom>
        </p:spPr>
      </p:pic>
      <p:sp>
        <p:nvSpPr>
          <p:cNvPr id="10" name="TextBox 9">
            <a:extLst>
              <a:ext uri="{FF2B5EF4-FFF2-40B4-BE49-F238E27FC236}">
                <a16:creationId xmlns:a16="http://schemas.microsoft.com/office/drawing/2014/main" id="{198ACDF0-ACD0-1846-B2F1-4E71B9417FC8}"/>
              </a:ext>
            </a:extLst>
          </p:cNvPr>
          <p:cNvSpPr txBox="1"/>
          <p:nvPr/>
        </p:nvSpPr>
        <p:spPr>
          <a:xfrm>
            <a:off x="2414158" y="4998396"/>
            <a:ext cx="7452856" cy="954107"/>
          </a:xfrm>
          <a:prstGeom prst="rect">
            <a:avLst/>
          </a:prstGeom>
          <a:noFill/>
        </p:spPr>
        <p:txBody>
          <a:bodyPr wrap="square">
            <a:spAutoFit/>
          </a:bodyPr>
          <a:lstStyle/>
          <a:p>
            <a:pPr marL="0" marR="60960">
              <a:spcBef>
                <a:spcPts val="0"/>
              </a:spcBef>
              <a:spcAft>
                <a:spcPts val="0"/>
              </a:spcAft>
            </a:pPr>
            <a:r>
              <a:rPr lang="en-US" sz="1400" b="1" dirty="0">
                <a:effectLst/>
                <a:latin typeface="Times New Roman" panose="02020603050405020304" pitchFamily="18" charset="0"/>
                <a:ea typeface="Times New Roman" panose="02020603050405020304" pitchFamily="18" charset="0"/>
              </a:rPr>
              <a:t>Supplementary Fig. 1 | Linked density histograms of the </a:t>
            </a:r>
            <a:r>
              <a:rPr lang="en-US" sz="1400" b="1" i="1" dirty="0">
                <a:effectLst/>
                <a:latin typeface="Times New Roman" panose="02020603050405020304" pitchFamily="18" charset="0"/>
                <a:ea typeface="Times New Roman" panose="02020603050405020304" pitchFamily="18" charset="0"/>
              </a:rPr>
              <a:t>Poa </a:t>
            </a:r>
            <a:r>
              <a:rPr lang="en-US" sz="1400" b="1" i="1" dirty="0" err="1">
                <a:effectLst/>
                <a:latin typeface="Times New Roman" panose="02020603050405020304" pitchFamily="18" charset="0"/>
                <a:ea typeface="Times New Roman" panose="02020603050405020304" pitchFamily="18" charset="0"/>
              </a:rPr>
              <a:t>infirma</a:t>
            </a:r>
            <a:r>
              <a:rPr lang="en-US" sz="1400" b="1" dirty="0">
                <a:effectLst/>
                <a:latin typeface="Times New Roman" panose="02020603050405020304" pitchFamily="18" charset="0"/>
                <a:ea typeface="Times New Roman" panose="02020603050405020304" pitchFamily="18" charset="0"/>
              </a:rPr>
              <a:t> and </a:t>
            </a:r>
            <a:r>
              <a:rPr lang="en-US" sz="1400" b="1" i="1" dirty="0">
                <a:effectLst/>
                <a:latin typeface="Times New Roman" panose="02020603050405020304" pitchFamily="18" charset="0"/>
                <a:ea typeface="Times New Roman" panose="02020603050405020304" pitchFamily="18" charset="0"/>
              </a:rPr>
              <a:t>Poa </a:t>
            </a:r>
            <a:r>
              <a:rPr lang="en-US" sz="1400" b="1" i="1" dirty="0" err="1">
                <a:effectLst/>
                <a:latin typeface="Times New Roman" panose="02020603050405020304" pitchFamily="18" charset="0"/>
                <a:ea typeface="Times New Roman" panose="02020603050405020304" pitchFamily="18" charset="0"/>
              </a:rPr>
              <a:t>supina</a:t>
            </a:r>
            <a:r>
              <a:rPr lang="en-US" sz="1400" b="1" dirty="0">
                <a:effectLst/>
                <a:latin typeface="Times New Roman" panose="02020603050405020304" pitchFamily="18" charset="0"/>
                <a:ea typeface="Times New Roman" panose="02020603050405020304" pitchFamily="18" charset="0"/>
              </a:rPr>
              <a:t> genomes</a:t>
            </a:r>
            <a:r>
              <a:rPr lang="en-US" sz="1400" dirty="0">
                <a:effectLst/>
                <a:latin typeface="Times New Roman" panose="02020603050405020304" pitchFamily="18" charset="0"/>
                <a:ea typeface="Times New Roman" panose="02020603050405020304" pitchFamily="18" charset="0"/>
              </a:rPr>
              <a:t>. The Omni-C plot represents long-range </a:t>
            </a:r>
            <a:r>
              <a:rPr lang="en-US" sz="1400" i="1" dirty="0">
                <a:effectLst/>
                <a:latin typeface="Times New Roman" panose="02020603050405020304" pitchFamily="18" charset="0"/>
                <a:ea typeface="Times New Roman" panose="02020603050405020304" pitchFamily="18" charset="0"/>
              </a:rPr>
              <a:t>cis </a:t>
            </a:r>
            <a:r>
              <a:rPr lang="en-US" sz="1400" dirty="0">
                <a:effectLst/>
                <a:latin typeface="Times New Roman" panose="02020603050405020304" pitchFamily="18" charset="0"/>
                <a:ea typeface="Times New Roman" panose="02020603050405020304" pitchFamily="18" charset="0"/>
              </a:rPr>
              <a:t>information using proximity ligation and mapping position of paired-end data. Red indicates the number of read pair interactions within each bin.</a:t>
            </a:r>
          </a:p>
          <a:p>
            <a:pPr marL="0" marR="60960">
              <a:spcBef>
                <a:spcPts val="0"/>
              </a:spcBef>
              <a:spcAft>
                <a:spcPts val="0"/>
              </a:spcAft>
            </a:pPr>
            <a:r>
              <a:rPr lang="en-US" sz="1400" b="1" dirty="0">
                <a:effectLst/>
                <a:latin typeface="Times New Roman" panose="02020603050405020304" pitchFamily="18" charset="0"/>
                <a:ea typeface="Times New Roman" panose="02020603050405020304" pitchFamily="18" charset="0"/>
              </a:rPr>
              <a:t> </a:t>
            </a:r>
            <a:endParaRPr lang="en-US" sz="1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18649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hart, bar chart&#10;&#10;Description automatically generated">
            <a:extLst>
              <a:ext uri="{FF2B5EF4-FFF2-40B4-BE49-F238E27FC236}">
                <a16:creationId xmlns:a16="http://schemas.microsoft.com/office/drawing/2014/main" id="{58E4CB20-8B43-3E40-8D3F-98064018B932}"/>
              </a:ext>
            </a:extLst>
          </p:cNvPr>
          <p:cNvPicPr>
            <a:picLocks noChangeAspect="1"/>
          </p:cNvPicPr>
          <p:nvPr/>
        </p:nvPicPr>
        <p:blipFill>
          <a:blip r:embed="rId3"/>
          <a:stretch>
            <a:fillRect/>
          </a:stretch>
        </p:blipFill>
        <p:spPr>
          <a:xfrm>
            <a:off x="6589785" y="2659907"/>
            <a:ext cx="3812043" cy="3069610"/>
          </a:xfrm>
          <a:prstGeom prst="rect">
            <a:avLst/>
          </a:prstGeom>
        </p:spPr>
      </p:pic>
      <p:sp>
        <p:nvSpPr>
          <p:cNvPr id="21" name="TextBox 20">
            <a:extLst>
              <a:ext uri="{FF2B5EF4-FFF2-40B4-BE49-F238E27FC236}">
                <a16:creationId xmlns:a16="http://schemas.microsoft.com/office/drawing/2014/main" id="{39801B77-C9EB-8645-87D1-FCEB8217AE32}"/>
              </a:ext>
            </a:extLst>
          </p:cNvPr>
          <p:cNvSpPr txBox="1"/>
          <p:nvPr/>
        </p:nvSpPr>
        <p:spPr>
          <a:xfrm>
            <a:off x="3020875" y="392529"/>
            <a:ext cx="284450" cy="338554"/>
          </a:xfrm>
          <a:prstGeom prst="rect">
            <a:avLst/>
          </a:prstGeom>
          <a:noFill/>
        </p:spPr>
        <p:txBody>
          <a:bodyPr wrap="square" rtlCol="0">
            <a:spAutoFit/>
          </a:bodyPr>
          <a:lstStyle/>
          <a:p>
            <a:r>
              <a:rPr lang="en-US" sz="1600" b="1" dirty="0">
                <a:latin typeface="Verdana" panose="020B0604030504040204" pitchFamily="34" charset="0"/>
                <a:ea typeface="Verdana" panose="020B0604030504040204" pitchFamily="34" charset="0"/>
                <a:cs typeface="Verdana" panose="020B0604030504040204" pitchFamily="34" charset="0"/>
              </a:rPr>
              <a:t>a</a:t>
            </a:r>
          </a:p>
        </p:txBody>
      </p:sp>
      <p:sp>
        <p:nvSpPr>
          <p:cNvPr id="39" name="TextBox 38">
            <a:extLst>
              <a:ext uri="{FF2B5EF4-FFF2-40B4-BE49-F238E27FC236}">
                <a16:creationId xmlns:a16="http://schemas.microsoft.com/office/drawing/2014/main" id="{4E82D629-64B4-3C4E-B483-35E9BA760337}"/>
              </a:ext>
            </a:extLst>
          </p:cNvPr>
          <p:cNvSpPr txBox="1"/>
          <p:nvPr/>
        </p:nvSpPr>
        <p:spPr>
          <a:xfrm>
            <a:off x="6349697" y="-7581"/>
            <a:ext cx="284450" cy="338554"/>
          </a:xfrm>
          <a:prstGeom prst="rect">
            <a:avLst/>
          </a:prstGeom>
          <a:noFill/>
        </p:spPr>
        <p:txBody>
          <a:bodyPr wrap="square" rtlCol="0">
            <a:spAutoFit/>
          </a:bodyPr>
          <a:lstStyle/>
          <a:p>
            <a:r>
              <a:rPr lang="en-US" sz="1600" b="1" dirty="0">
                <a:latin typeface="Verdana" panose="020B0604030504040204" pitchFamily="34" charset="0"/>
                <a:ea typeface="Verdana" panose="020B0604030504040204" pitchFamily="34" charset="0"/>
                <a:cs typeface="Verdana" panose="020B0604030504040204" pitchFamily="34" charset="0"/>
              </a:rPr>
              <a:t>b</a:t>
            </a:r>
          </a:p>
        </p:txBody>
      </p:sp>
      <p:sp>
        <p:nvSpPr>
          <p:cNvPr id="41" name="TextBox 40">
            <a:extLst>
              <a:ext uri="{FF2B5EF4-FFF2-40B4-BE49-F238E27FC236}">
                <a16:creationId xmlns:a16="http://schemas.microsoft.com/office/drawing/2014/main" id="{F41C82CE-4AFF-DE4C-9F75-4009CDED7401}"/>
              </a:ext>
            </a:extLst>
          </p:cNvPr>
          <p:cNvSpPr txBox="1"/>
          <p:nvPr/>
        </p:nvSpPr>
        <p:spPr>
          <a:xfrm>
            <a:off x="6498157" y="2570961"/>
            <a:ext cx="284450" cy="338554"/>
          </a:xfrm>
          <a:prstGeom prst="rect">
            <a:avLst/>
          </a:prstGeom>
          <a:noFill/>
        </p:spPr>
        <p:txBody>
          <a:bodyPr wrap="square" rtlCol="0">
            <a:spAutoFit/>
          </a:bodyPr>
          <a:lstStyle/>
          <a:p>
            <a:r>
              <a:rPr lang="en-US" sz="1600" b="1" dirty="0">
                <a:latin typeface="Verdana" panose="020B0604030504040204" pitchFamily="34" charset="0"/>
                <a:ea typeface="Verdana" panose="020B0604030504040204" pitchFamily="34" charset="0"/>
                <a:cs typeface="Verdana" panose="020B0604030504040204" pitchFamily="34" charset="0"/>
              </a:rPr>
              <a:t>c</a:t>
            </a:r>
          </a:p>
        </p:txBody>
      </p:sp>
      <p:cxnSp>
        <p:nvCxnSpPr>
          <p:cNvPr id="43" name="Straight Connector 42">
            <a:extLst>
              <a:ext uri="{FF2B5EF4-FFF2-40B4-BE49-F238E27FC236}">
                <a16:creationId xmlns:a16="http://schemas.microsoft.com/office/drawing/2014/main" id="{179BBD6D-EBE8-224F-8AEC-87E426FF7381}"/>
              </a:ext>
            </a:extLst>
          </p:cNvPr>
          <p:cNvCxnSpPr>
            <a:cxnSpLocks/>
          </p:cNvCxnSpPr>
          <p:nvPr/>
        </p:nvCxnSpPr>
        <p:spPr>
          <a:xfrm>
            <a:off x="4107894" y="1071371"/>
            <a:ext cx="0" cy="509154"/>
          </a:xfrm>
          <a:prstGeom prst="line">
            <a:avLst/>
          </a:prstGeom>
          <a:ln w="47625" cap="rnd">
            <a:solidFill>
              <a:schemeClr val="accent2">
                <a:lumMod val="60000"/>
                <a:lumOff val="40000"/>
              </a:schemeClr>
            </a:solidFill>
            <a:miter lim="800000"/>
          </a:ln>
        </p:spPr>
        <p:style>
          <a:lnRef idx="1">
            <a:schemeClr val="dk1"/>
          </a:lnRef>
          <a:fillRef idx="0">
            <a:schemeClr val="dk1"/>
          </a:fillRef>
          <a:effectRef idx="0">
            <a:schemeClr val="dk1"/>
          </a:effectRef>
          <a:fontRef idx="minor">
            <a:schemeClr val="tx1"/>
          </a:fontRef>
        </p:style>
      </p:cxnSp>
      <p:cxnSp>
        <p:nvCxnSpPr>
          <p:cNvPr id="44" name="Straight Connector 43">
            <a:extLst>
              <a:ext uri="{FF2B5EF4-FFF2-40B4-BE49-F238E27FC236}">
                <a16:creationId xmlns:a16="http://schemas.microsoft.com/office/drawing/2014/main" id="{581AAF98-B628-AB41-BA26-5EA76D992D51}"/>
              </a:ext>
            </a:extLst>
          </p:cNvPr>
          <p:cNvCxnSpPr>
            <a:cxnSpLocks/>
          </p:cNvCxnSpPr>
          <p:nvPr/>
        </p:nvCxnSpPr>
        <p:spPr>
          <a:xfrm flipH="1">
            <a:off x="2445351" y="1590916"/>
            <a:ext cx="1652155" cy="1880756"/>
          </a:xfrm>
          <a:prstGeom prst="line">
            <a:avLst/>
          </a:prstGeom>
          <a:ln w="47625" cap="rnd">
            <a:solidFill>
              <a:schemeClr val="accent1">
                <a:lumMod val="75000"/>
              </a:schemeClr>
            </a:solidFill>
            <a:miter lim="800000"/>
          </a:ln>
        </p:spPr>
        <p:style>
          <a:lnRef idx="1">
            <a:schemeClr val="dk1"/>
          </a:lnRef>
          <a:fillRef idx="0">
            <a:schemeClr val="dk1"/>
          </a:fillRef>
          <a:effectRef idx="0">
            <a:schemeClr val="dk1"/>
          </a:effectRef>
          <a:fontRef idx="minor">
            <a:schemeClr val="tx1"/>
          </a:fontRef>
        </p:style>
      </p:cxnSp>
      <p:cxnSp>
        <p:nvCxnSpPr>
          <p:cNvPr id="45" name="Straight Connector 44">
            <a:extLst>
              <a:ext uri="{FF2B5EF4-FFF2-40B4-BE49-F238E27FC236}">
                <a16:creationId xmlns:a16="http://schemas.microsoft.com/office/drawing/2014/main" id="{207DD598-65DE-D944-A48F-6879BF004369}"/>
              </a:ext>
            </a:extLst>
          </p:cNvPr>
          <p:cNvCxnSpPr>
            <a:cxnSpLocks/>
          </p:cNvCxnSpPr>
          <p:nvPr/>
        </p:nvCxnSpPr>
        <p:spPr>
          <a:xfrm>
            <a:off x="4107894" y="1580525"/>
            <a:ext cx="1655064" cy="1883664"/>
          </a:xfrm>
          <a:prstGeom prst="line">
            <a:avLst/>
          </a:prstGeom>
          <a:ln w="47625" cap="rnd">
            <a:solidFill>
              <a:srgbClr val="ECA124"/>
            </a:solidFill>
            <a:miter lim="800000"/>
          </a:ln>
        </p:spPr>
        <p:style>
          <a:lnRef idx="1">
            <a:schemeClr val="dk1"/>
          </a:lnRef>
          <a:fillRef idx="0">
            <a:schemeClr val="dk1"/>
          </a:fillRef>
          <a:effectRef idx="0">
            <a:schemeClr val="dk1"/>
          </a:effectRef>
          <a:fontRef idx="minor">
            <a:schemeClr val="tx1"/>
          </a:fontRef>
        </p:style>
      </p:cxnSp>
      <p:cxnSp>
        <p:nvCxnSpPr>
          <p:cNvPr id="46" name="Straight Connector 45">
            <a:extLst>
              <a:ext uri="{FF2B5EF4-FFF2-40B4-BE49-F238E27FC236}">
                <a16:creationId xmlns:a16="http://schemas.microsoft.com/office/drawing/2014/main" id="{909E6C36-462D-6D4F-9FA5-963C04E44005}"/>
              </a:ext>
            </a:extLst>
          </p:cNvPr>
          <p:cNvCxnSpPr>
            <a:cxnSpLocks/>
          </p:cNvCxnSpPr>
          <p:nvPr/>
        </p:nvCxnSpPr>
        <p:spPr>
          <a:xfrm>
            <a:off x="3321645" y="2471721"/>
            <a:ext cx="649656" cy="542750"/>
          </a:xfrm>
          <a:prstGeom prst="line">
            <a:avLst/>
          </a:prstGeom>
          <a:ln w="47625" cap="rnd">
            <a:solidFill>
              <a:schemeClr val="accent1">
                <a:lumMod val="75000"/>
              </a:schemeClr>
            </a:solidFill>
            <a:miter lim="800000"/>
          </a:ln>
        </p:spPr>
        <p:style>
          <a:lnRef idx="1">
            <a:schemeClr val="dk1"/>
          </a:lnRef>
          <a:fillRef idx="0">
            <a:schemeClr val="dk1"/>
          </a:fillRef>
          <a:effectRef idx="0">
            <a:schemeClr val="dk1"/>
          </a:effectRef>
          <a:fontRef idx="minor">
            <a:schemeClr val="tx1"/>
          </a:fontRef>
        </p:style>
      </p:cxnSp>
      <p:cxnSp>
        <p:nvCxnSpPr>
          <p:cNvPr id="47" name="Straight Connector 46">
            <a:extLst>
              <a:ext uri="{FF2B5EF4-FFF2-40B4-BE49-F238E27FC236}">
                <a16:creationId xmlns:a16="http://schemas.microsoft.com/office/drawing/2014/main" id="{4E387DF4-9FE1-0641-8E0B-558A9D8FFB21}"/>
              </a:ext>
            </a:extLst>
          </p:cNvPr>
          <p:cNvCxnSpPr>
            <a:cxnSpLocks/>
          </p:cNvCxnSpPr>
          <p:nvPr/>
        </p:nvCxnSpPr>
        <p:spPr>
          <a:xfrm flipH="1">
            <a:off x="4212490" y="2471721"/>
            <a:ext cx="635109" cy="542750"/>
          </a:xfrm>
          <a:prstGeom prst="line">
            <a:avLst/>
          </a:prstGeom>
          <a:ln w="47625" cap="rnd">
            <a:solidFill>
              <a:srgbClr val="ECA124"/>
            </a:solidFill>
            <a:miter lim="800000"/>
          </a:ln>
        </p:spPr>
        <p:style>
          <a:lnRef idx="1">
            <a:schemeClr val="dk1"/>
          </a:lnRef>
          <a:fillRef idx="0">
            <a:schemeClr val="dk1"/>
          </a:fillRef>
          <a:effectRef idx="0">
            <a:schemeClr val="dk1"/>
          </a:effectRef>
          <a:fontRef idx="minor">
            <a:schemeClr val="tx1"/>
          </a:fontRef>
        </p:style>
      </p:cxnSp>
      <p:cxnSp>
        <p:nvCxnSpPr>
          <p:cNvPr id="48" name="Straight Connector 47">
            <a:extLst>
              <a:ext uri="{FF2B5EF4-FFF2-40B4-BE49-F238E27FC236}">
                <a16:creationId xmlns:a16="http://schemas.microsoft.com/office/drawing/2014/main" id="{97844FED-B552-FF4C-8988-0DE386BE6CBF}"/>
              </a:ext>
            </a:extLst>
          </p:cNvPr>
          <p:cNvCxnSpPr>
            <a:cxnSpLocks/>
          </p:cNvCxnSpPr>
          <p:nvPr/>
        </p:nvCxnSpPr>
        <p:spPr>
          <a:xfrm flipH="1">
            <a:off x="4212489" y="3014471"/>
            <a:ext cx="1" cy="476942"/>
          </a:xfrm>
          <a:prstGeom prst="line">
            <a:avLst/>
          </a:prstGeom>
          <a:ln w="47625" cap="rnd">
            <a:solidFill>
              <a:srgbClr val="ECA124"/>
            </a:solidFill>
            <a:miter lim="800000"/>
          </a:ln>
        </p:spPr>
        <p:style>
          <a:lnRef idx="1">
            <a:schemeClr val="dk1"/>
          </a:lnRef>
          <a:fillRef idx="0">
            <a:schemeClr val="dk1"/>
          </a:fillRef>
          <a:effectRef idx="0">
            <a:schemeClr val="dk1"/>
          </a:effectRef>
          <a:fontRef idx="minor">
            <a:schemeClr val="tx1"/>
          </a:fontRef>
        </p:style>
      </p:cxnSp>
      <p:cxnSp>
        <p:nvCxnSpPr>
          <p:cNvPr id="49" name="Straight Connector 48">
            <a:extLst>
              <a:ext uri="{FF2B5EF4-FFF2-40B4-BE49-F238E27FC236}">
                <a16:creationId xmlns:a16="http://schemas.microsoft.com/office/drawing/2014/main" id="{65AE72D1-A1C0-3F41-BCB1-57AF63E2A32C}"/>
              </a:ext>
            </a:extLst>
          </p:cNvPr>
          <p:cNvCxnSpPr>
            <a:cxnSpLocks/>
          </p:cNvCxnSpPr>
          <p:nvPr/>
        </p:nvCxnSpPr>
        <p:spPr>
          <a:xfrm flipH="1">
            <a:off x="3969791" y="3024862"/>
            <a:ext cx="1" cy="476942"/>
          </a:xfrm>
          <a:prstGeom prst="line">
            <a:avLst/>
          </a:prstGeom>
          <a:ln w="47625" cap="rnd">
            <a:solidFill>
              <a:schemeClr val="accent1">
                <a:lumMod val="75000"/>
              </a:schemeClr>
            </a:solidFill>
            <a:miter lim="800000"/>
          </a:ln>
        </p:spPr>
        <p:style>
          <a:lnRef idx="1">
            <a:schemeClr val="dk1"/>
          </a:lnRef>
          <a:fillRef idx="0">
            <a:schemeClr val="dk1"/>
          </a:fillRef>
          <a:effectRef idx="0">
            <a:schemeClr val="dk1"/>
          </a:effectRef>
          <a:fontRef idx="minor">
            <a:schemeClr val="tx1"/>
          </a:fontRef>
        </p:style>
      </p:cxnSp>
      <p:sp>
        <p:nvSpPr>
          <p:cNvPr id="50" name="TextBox 49">
            <a:extLst>
              <a:ext uri="{FF2B5EF4-FFF2-40B4-BE49-F238E27FC236}">
                <a16:creationId xmlns:a16="http://schemas.microsoft.com/office/drawing/2014/main" id="{B313EB79-EA6E-8D4F-BBA8-07314D5C8328}"/>
              </a:ext>
            </a:extLst>
          </p:cNvPr>
          <p:cNvSpPr txBox="1"/>
          <p:nvPr/>
        </p:nvSpPr>
        <p:spPr>
          <a:xfrm>
            <a:off x="1800472" y="3444710"/>
            <a:ext cx="1292577" cy="553998"/>
          </a:xfrm>
          <a:prstGeom prst="rect">
            <a:avLst/>
          </a:prstGeom>
          <a:noFill/>
        </p:spPr>
        <p:txBody>
          <a:bodyPr wrap="square" rtlCol="0">
            <a:spAutoFit/>
          </a:bodyPr>
          <a:lstStyle/>
          <a:p>
            <a:pPr algn="ctr"/>
            <a:r>
              <a:rPr lang="en-US" sz="1500" i="1" dirty="0">
                <a:latin typeface="Verdana" panose="020B0604030504040204" pitchFamily="34" charset="0"/>
                <a:ea typeface="Verdana" panose="020B0604030504040204" pitchFamily="34" charset="0"/>
                <a:cs typeface="Verdana" panose="020B0604030504040204" pitchFamily="34" charset="0"/>
              </a:rPr>
              <a:t>Poa infirma</a:t>
            </a:r>
            <a:r>
              <a:rPr lang="en-US" sz="1500" dirty="0">
                <a:latin typeface="Verdana" panose="020B0604030504040204" pitchFamily="34" charset="0"/>
                <a:ea typeface="Verdana" panose="020B0604030504040204" pitchFamily="34" charset="0"/>
                <a:cs typeface="Verdana" panose="020B0604030504040204" pitchFamily="34" charset="0"/>
              </a:rPr>
              <a:t> (PiA)</a:t>
            </a:r>
          </a:p>
        </p:txBody>
      </p:sp>
      <p:sp>
        <p:nvSpPr>
          <p:cNvPr id="51" name="TextBox 50">
            <a:extLst>
              <a:ext uri="{FF2B5EF4-FFF2-40B4-BE49-F238E27FC236}">
                <a16:creationId xmlns:a16="http://schemas.microsoft.com/office/drawing/2014/main" id="{B4C791A2-8E94-8346-99D7-C68CF67D32BA}"/>
              </a:ext>
            </a:extLst>
          </p:cNvPr>
          <p:cNvSpPr txBox="1"/>
          <p:nvPr/>
        </p:nvSpPr>
        <p:spPr>
          <a:xfrm>
            <a:off x="5158722" y="3441334"/>
            <a:ext cx="1234936" cy="553998"/>
          </a:xfrm>
          <a:prstGeom prst="rect">
            <a:avLst/>
          </a:prstGeom>
          <a:noFill/>
        </p:spPr>
        <p:txBody>
          <a:bodyPr wrap="square" rtlCol="0">
            <a:spAutoFit/>
          </a:bodyPr>
          <a:lstStyle/>
          <a:p>
            <a:pPr algn="ctr"/>
            <a:r>
              <a:rPr lang="en-US" sz="1500" i="1" dirty="0">
                <a:latin typeface="Verdana" panose="020B0604030504040204" pitchFamily="34" charset="0"/>
                <a:ea typeface="Verdana" panose="020B0604030504040204" pitchFamily="34" charset="0"/>
                <a:cs typeface="Verdana" panose="020B0604030504040204" pitchFamily="34" charset="0"/>
              </a:rPr>
              <a:t>Poa supina</a:t>
            </a:r>
            <a:r>
              <a:rPr lang="en-US" sz="1500" dirty="0">
                <a:latin typeface="Verdana" panose="020B0604030504040204" pitchFamily="34" charset="0"/>
                <a:ea typeface="Verdana" panose="020B0604030504040204" pitchFamily="34" charset="0"/>
                <a:cs typeface="Verdana" panose="020B0604030504040204" pitchFamily="34" charset="0"/>
              </a:rPr>
              <a:t> (PsB)</a:t>
            </a:r>
          </a:p>
        </p:txBody>
      </p:sp>
      <p:sp>
        <p:nvSpPr>
          <p:cNvPr id="52" name="TextBox 51">
            <a:extLst>
              <a:ext uri="{FF2B5EF4-FFF2-40B4-BE49-F238E27FC236}">
                <a16:creationId xmlns:a16="http://schemas.microsoft.com/office/drawing/2014/main" id="{860FD340-0C94-5040-8FC5-294D5E29A36A}"/>
              </a:ext>
            </a:extLst>
          </p:cNvPr>
          <p:cNvSpPr txBox="1"/>
          <p:nvPr/>
        </p:nvSpPr>
        <p:spPr>
          <a:xfrm>
            <a:off x="3384731" y="3444710"/>
            <a:ext cx="1409079" cy="553998"/>
          </a:xfrm>
          <a:prstGeom prst="rect">
            <a:avLst/>
          </a:prstGeom>
          <a:noFill/>
        </p:spPr>
        <p:txBody>
          <a:bodyPr wrap="square" rtlCol="0">
            <a:spAutoFit/>
          </a:bodyPr>
          <a:lstStyle/>
          <a:p>
            <a:pPr algn="ctr"/>
            <a:r>
              <a:rPr lang="en-US" sz="1500" i="1" dirty="0">
                <a:latin typeface="Verdana" panose="020B0604030504040204" pitchFamily="34" charset="0"/>
                <a:ea typeface="Verdana" panose="020B0604030504040204" pitchFamily="34" charset="0"/>
                <a:cs typeface="Verdana" panose="020B0604030504040204" pitchFamily="34" charset="0"/>
              </a:rPr>
              <a:t>Poa annua</a:t>
            </a:r>
          </a:p>
          <a:p>
            <a:pPr algn="ctr"/>
            <a:r>
              <a:rPr lang="en-US" sz="1500" dirty="0">
                <a:latin typeface="Verdana" panose="020B0604030504040204" pitchFamily="34" charset="0"/>
                <a:ea typeface="Verdana" panose="020B0604030504040204" pitchFamily="34" charset="0"/>
                <a:cs typeface="Verdana" panose="020B0604030504040204" pitchFamily="34" charset="0"/>
              </a:rPr>
              <a:t> (PaA &amp; PaB)</a:t>
            </a:r>
          </a:p>
        </p:txBody>
      </p:sp>
      <p:sp>
        <p:nvSpPr>
          <p:cNvPr id="53" name="TextBox 52">
            <a:extLst>
              <a:ext uri="{FF2B5EF4-FFF2-40B4-BE49-F238E27FC236}">
                <a16:creationId xmlns:a16="http://schemas.microsoft.com/office/drawing/2014/main" id="{CFA4E81B-441D-B244-99E4-E3DF8BB90C24}"/>
              </a:ext>
            </a:extLst>
          </p:cNvPr>
          <p:cNvSpPr txBox="1"/>
          <p:nvPr/>
        </p:nvSpPr>
        <p:spPr>
          <a:xfrm>
            <a:off x="3554077" y="469473"/>
            <a:ext cx="1134528" cy="553998"/>
          </a:xfrm>
          <a:prstGeom prst="rect">
            <a:avLst/>
          </a:prstGeom>
          <a:noFill/>
        </p:spPr>
        <p:txBody>
          <a:bodyPr wrap="square" rtlCol="0">
            <a:spAutoFit/>
          </a:bodyPr>
          <a:lstStyle/>
          <a:p>
            <a:pPr algn="ctr"/>
            <a:r>
              <a:rPr lang="en-US" sz="1500" dirty="0">
                <a:latin typeface="Verdana" panose="020B0604030504040204" pitchFamily="34" charset="0"/>
                <a:ea typeface="Verdana" panose="020B0604030504040204" pitchFamily="34" charset="0"/>
                <a:cs typeface="Verdana" panose="020B0604030504040204" pitchFamily="34" charset="0"/>
              </a:rPr>
              <a:t>Common ancestor</a:t>
            </a:r>
          </a:p>
        </p:txBody>
      </p:sp>
      <p:sp>
        <p:nvSpPr>
          <p:cNvPr id="54" name="Left Bracket 53">
            <a:extLst>
              <a:ext uri="{FF2B5EF4-FFF2-40B4-BE49-F238E27FC236}">
                <a16:creationId xmlns:a16="http://schemas.microsoft.com/office/drawing/2014/main" id="{9E7CFE4F-5FAB-AC43-9563-597BE8DB77C7}"/>
              </a:ext>
            </a:extLst>
          </p:cNvPr>
          <p:cNvSpPr/>
          <p:nvPr/>
        </p:nvSpPr>
        <p:spPr>
          <a:xfrm rot="16200000">
            <a:off x="4024607" y="3730808"/>
            <a:ext cx="190499" cy="643446"/>
          </a:xfrm>
          <a:prstGeom prst="leftBracket">
            <a:avLst/>
          </a:prstGeom>
          <a:ln w="25400"/>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55" name="Left Bracket 54">
            <a:extLst>
              <a:ext uri="{FF2B5EF4-FFF2-40B4-BE49-F238E27FC236}">
                <a16:creationId xmlns:a16="http://schemas.microsoft.com/office/drawing/2014/main" id="{BDB320B2-D941-5F4E-8FC5-759571CEF647}"/>
              </a:ext>
            </a:extLst>
          </p:cNvPr>
          <p:cNvSpPr/>
          <p:nvPr/>
        </p:nvSpPr>
        <p:spPr>
          <a:xfrm rot="16200000">
            <a:off x="3734541" y="2633575"/>
            <a:ext cx="765381" cy="3474709"/>
          </a:xfrm>
          <a:prstGeom prst="leftBracket">
            <a:avLst/>
          </a:prstGeom>
          <a:ln w="25400"/>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56" name="TextBox 55">
            <a:extLst>
              <a:ext uri="{FF2B5EF4-FFF2-40B4-BE49-F238E27FC236}">
                <a16:creationId xmlns:a16="http://schemas.microsoft.com/office/drawing/2014/main" id="{755D14FC-B3C8-5B44-889E-D29592C90D45}"/>
              </a:ext>
            </a:extLst>
          </p:cNvPr>
          <p:cNvSpPr txBox="1"/>
          <p:nvPr/>
        </p:nvSpPr>
        <p:spPr>
          <a:xfrm>
            <a:off x="3305556" y="4712274"/>
            <a:ext cx="1586340" cy="323165"/>
          </a:xfrm>
          <a:prstGeom prst="rect">
            <a:avLst/>
          </a:prstGeom>
          <a:noFill/>
        </p:spPr>
        <p:txBody>
          <a:bodyPr wrap="square" rtlCol="0">
            <a:spAutoFit/>
          </a:bodyPr>
          <a:lstStyle/>
          <a:p>
            <a:pPr algn="ctr"/>
            <a:r>
              <a:rPr lang="en-US" sz="1500" dirty="0">
                <a:latin typeface="Verdana" panose="020B0604030504040204" pitchFamily="34" charset="0"/>
                <a:ea typeface="Verdana" panose="020B0604030504040204" pitchFamily="34" charset="0"/>
                <a:cs typeface="Verdana" panose="020B0604030504040204" pitchFamily="34" charset="0"/>
              </a:rPr>
              <a:t>Orthologs</a:t>
            </a:r>
          </a:p>
        </p:txBody>
      </p:sp>
      <p:sp>
        <p:nvSpPr>
          <p:cNvPr id="57" name="TextBox 56">
            <a:extLst>
              <a:ext uri="{FF2B5EF4-FFF2-40B4-BE49-F238E27FC236}">
                <a16:creationId xmlns:a16="http://schemas.microsoft.com/office/drawing/2014/main" id="{0FD84E76-EA2A-4144-AFA4-A25EDE958012}"/>
              </a:ext>
            </a:extLst>
          </p:cNvPr>
          <p:cNvSpPr txBox="1"/>
          <p:nvPr/>
        </p:nvSpPr>
        <p:spPr>
          <a:xfrm>
            <a:off x="3324059" y="4095821"/>
            <a:ext cx="1586340" cy="323165"/>
          </a:xfrm>
          <a:prstGeom prst="rect">
            <a:avLst/>
          </a:prstGeom>
          <a:noFill/>
        </p:spPr>
        <p:txBody>
          <a:bodyPr wrap="square" rtlCol="0">
            <a:spAutoFit/>
          </a:bodyPr>
          <a:lstStyle/>
          <a:p>
            <a:pPr algn="ctr"/>
            <a:r>
              <a:rPr lang="en-US" sz="1500" dirty="0">
                <a:latin typeface="Verdana" panose="020B0604030504040204" pitchFamily="34" charset="0"/>
                <a:ea typeface="Verdana" panose="020B0604030504040204" pitchFamily="34" charset="0"/>
                <a:cs typeface="Verdana" panose="020B0604030504040204" pitchFamily="34" charset="0"/>
              </a:rPr>
              <a:t>Homoeologs</a:t>
            </a:r>
          </a:p>
        </p:txBody>
      </p:sp>
      <p:sp>
        <p:nvSpPr>
          <p:cNvPr id="58" name="TextBox 57">
            <a:extLst>
              <a:ext uri="{FF2B5EF4-FFF2-40B4-BE49-F238E27FC236}">
                <a16:creationId xmlns:a16="http://schemas.microsoft.com/office/drawing/2014/main" id="{D6ADDCF1-C0EB-2F45-BCAC-3561364F767D}"/>
              </a:ext>
            </a:extLst>
          </p:cNvPr>
          <p:cNvSpPr txBox="1"/>
          <p:nvPr/>
        </p:nvSpPr>
        <p:spPr>
          <a:xfrm>
            <a:off x="2860826" y="1495967"/>
            <a:ext cx="2499617" cy="323165"/>
          </a:xfrm>
          <a:prstGeom prst="rect">
            <a:avLst/>
          </a:prstGeom>
          <a:solidFill>
            <a:schemeClr val="bg1"/>
          </a:solidFill>
          <a:ln w="12700">
            <a:solidFill>
              <a:schemeClr val="tx1"/>
            </a:solidFill>
          </a:ln>
        </p:spPr>
        <p:txBody>
          <a:bodyPr wrap="square" rtlCol="0">
            <a:spAutoFit/>
          </a:bodyPr>
          <a:lstStyle/>
          <a:p>
            <a:pPr algn="ctr"/>
            <a:r>
              <a:rPr lang="en-US" sz="1500" dirty="0">
                <a:latin typeface="Verdana" panose="020B0604030504040204" pitchFamily="34" charset="0"/>
                <a:ea typeface="Verdana" panose="020B0604030504040204" pitchFamily="34" charset="0"/>
                <a:cs typeface="Verdana" panose="020B0604030504040204" pitchFamily="34" charset="0"/>
              </a:rPr>
              <a:t>Divergence / speciation</a:t>
            </a:r>
          </a:p>
        </p:txBody>
      </p:sp>
      <p:sp>
        <p:nvSpPr>
          <p:cNvPr id="59" name="TextBox 58">
            <a:extLst>
              <a:ext uri="{FF2B5EF4-FFF2-40B4-BE49-F238E27FC236}">
                <a16:creationId xmlns:a16="http://schemas.microsoft.com/office/drawing/2014/main" id="{6C72AF0F-C842-B849-9241-E34439D6BEA1}"/>
              </a:ext>
            </a:extLst>
          </p:cNvPr>
          <p:cNvSpPr txBox="1"/>
          <p:nvPr/>
        </p:nvSpPr>
        <p:spPr>
          <a:xfrm>
            <a:off x="3366949" y="2824612"/>
            <a:ext cx="1440309" cy="323165"/>
          </a:xfrm>
          <a:prstGeom prst="rect">
            <a:avLst/>
          </a:prstGeom>
          <a:solidFill>
            <a:schemeClr val="bg1"/>
          </a:solidFill>
          <a:ln w="12700">
            <a:solidFill>
              <a:schemeClr val="tx1"/>
            </a:solidFill>
          </a:ln>
        </p:spPr>
        <p:txBody>
          <a:bodyPr wrap="square" rtlCol="0">
            <a:spAutoFit/>
          </a:bodyPr>
          <a:lstStyle/>
          <a:p>
            <a:pPr algn="ctr"/>
            <a:r>
              <a:rPr lang="en-US" sz="1500" dirty="0">
                <a:latin typeface="Verdana" panose="020B0604030504040204" pitchFamily="34" charset="0"/>
                <a:ea typeface="Verdana" panose="020B0604030504040204" pitchFamily="34" charset="0"/>
                <a:cs typeface="Verdana" panose="020B0604030504040204" pitchFamily="34" charset="0"/>
              </a:rPr>
              <a:t>Hybridization</a:t>
            </a:r>
          </a:p>
        </p:txBody>
      </p:sp>
      <p:pic>
        <p:nvPicPr>
          <p:cNvPr id="60" name="Picture 59" descr="Chart&#10;&#10;Description automatically generated">
            <a:extLst>
              <a:ext uri="{FF2B5EF4-FFF2-40B4-BE49-F238E27FC236}">
                <a16:creationId xmlns:a16="http://schemas.microsoft.com/office/drawing/2014/main" id="{4F999067-30A6-E648-B4D1-E28CD8A1953D}"/>
              </a:ext>
            </a:extLst>
          </p:cNvPr>
          <p:cNvPicPr>
            <a:picLocks noChangeAspect="1"/>
          </p:cNvPicPr>
          <p:nvPr/>
        </p:nvPicPr>
        <p:blipFill rotWithShape="1">
          <a:blip r:embed="rId4"/>
          <a:srcRect l="10277" t="7011" r="15770" b="9615"/>
          <a:stretch/>
        </p:blipFill>
        <p:spPr>
          <a:xfrm>
            <a:off x="7174032" y="199742"/>
            <a:ext cx="3106120" cy="1996036"/>
          </a:xfrm>
          <a:prstGeom prst="rect">
            <a:avLst/>
          </a:prstGeom>
          <a:ln w="15875">
            <a:solidFill>
              <a:schemeClr val="bg2">
                <a:lumMod val="90000"/>
              </a:schemeClr>
            </a:solidFill>
          </a:ln>
        </p:spPr>
      </p:pic>
      <p:sp>
        <p:nvSpPr>
          <p:cNvPr id="61" name="TextBox 60">
            <a:extLst>
              <a:ext uri="{FF2B5EF4-FFF2-40B4-BE49-F238E27FC236}">
                <a16:creationId xmlns:a16="http://schemas.microsoft.com/office/drawing/2014/main" id="{EBC60D8B-0B26-314B-8147-B31A4A22BB64}"/>
              </a:ext>
            </a:extLst>
          </p:cNvPr>
          <p:cNvSpPr txBox="1"/>
          <p:nvPr/>
        </p:nvSpPr>
        <p:spPr>
          <a:xfrm>
            <a:off x="7111167" y="2165324"/>
            <a:ext cx="4177733" cy="215444"/>
          </a:xfrm>
          <a:prstGeom prst="rect">
            <a:avLst/>
          </a:prstGeom>
          <a:noFill/>
        </p:spPr>
        <p:txBody>
          <a:bodyPr wrap="square" rtlCol="0">
            <a:spAutoFit/>
          </a:bodyPr>
          <a:lstStyle/>
          <a:p>
            <a:r>
              <a:rPr lang="en-US" sz="800"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PaA to PiA         PaB to PsB        PaB to PaA       PsB to PiA</a:t>
            </a:r>
          </a:p>
        </p:txBody>
      </p:sp>
      <p:sp>
        <p:nvSpPr>
          <p:cNvPr id="62" name="TextBox 61">
            <a:extLst>
              <a:ext uri="{FF2B5EF4-FFF2-40B4-BE49-F238E27FC236}">
                <a16:creationId xmlns:a16="http://schemas.microsoft.com/office/drawing/2014/main" id="{C6A69621-0DFC-C94D-B65F-C879357DB96D}"/>
              </a:ext>
            </a:extLst>
          </p:cNvPr>
          <p:cNvSpPr txBox="1"/>
          <p:nvPr/>
        </p:nvSpPr>
        <p:spPr>
          <a:xfrm>
            <a:off x="6864096" y="1959142"/>
            <a:ext cx="419790" cy="215444"/>
          </a:xfrm>
          <a:prstGeom prst="rect">
            <a:avLst/>
          </a:prstGeom>
          <a:noFill/>
        </p:spPr>
        <p:txBody>
          <a:bodyPr wrap="square" rtlCol="0">
            <a:spAutoFit/>
          </a:bodyPr>
          <a:lstStyle/>
          <a:p>
            <a:r>
              <a:rPr lang="en-US" sz="800"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100</a:t>
            </a:r>
          </a:p>
        </p:txBody>
      </p:sp>
      <p:sp>
        <p:nvSpPr>
          <p:cNvPr id="63" name="TextBox 62">
            <a:extLst>
              <a:ext uri="{FF2B5EF4-FFF2-40B4-BE49-F238E27FC236}">
                <a16:creationId xmlns:a16="http://schemas.microsoft.com/office/drawing/2014/main" id="{A264B73E-8590-FB40-96C2-4906488FB2ED}"/>
              </a:ext>
            </a:extLst>
          </p:cNvPr>
          <p:cNvSpPr txBox="1"/>
          <p:nvPr/>
        </p:nvSpPr>
        <p:spPr>
          <a:xfrm>
            <a:off x="6821488" y="1362209"/>
            <a:ext cx="419790" cy="215444"/>
          </a:xfrm>
          <a:prstGeom prst="rect">
            <a:avLst/>
          </a:prstGeom>
          <a:noFill/>
        </p:spPr>
        <p:txBody>
          <a:bodyPr wrap="square" rtlCol="0">
            <a:spAutoFit/>
          </a:bodyPr>
          <a:lstStyle/>
          <a:p>
            <a:pPr algn="r"/>
            <a:r>
              <a:rPr lang="en-US" sz="800"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95</a:t>
            </a:r>
          </a:p>
        </p:txBody>
      </p:sp>
      <p:sp>
        <p:nvSpPr>
          <p:cNvPr id="64" name="TextBox 63">
            <a:extLst>
              <a:ext uri="{FF2B5EF4-FFF2-40B4-BE49-F238E27FC236}">
                <a16:creationId xmlns:a16="http://schemas.microsoft.com/office/drawing/2014/main" id="{3CBACFE1-55FB-E347-AE43-614B6604A753}"/>
              </a:ext>
            </a:extLst>
          </p:cNvPr>
          <p:cNvSpPr txBox="1"/>
          <p:nvPr/>
        </p:nvSpPr>
        <p:spPr>
          <a:xfrm>
            <a:off x="6822975" y="763281"/>
            <a:ext cx="419790" cy="215444"/>
          </a:xfrm>
          <a:prstGeom prst="rect">
            <a:avLst/>
          </a:prstGeom>
          <a:noFill/>
        </p:spPr>
        <p:txBody>
          <a:bodyPr wrap="square" rtlCol="0">
            <a:spAutoFit/>
          </a:bodyPr>
          <a:lstStyle/>
          <a:p>
            <a:pPr algn="r"/>
            <a:r>
              <a:rPr lang="en-US" sz="800"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90</a:t>
            </a:r>
          </a:p>
        </p:txBody>
      </p:sp>
      <p:sp>
        <p:nvSpPr>
          <p:cNvPr id="65" name="TextBox 64">
            <a:extLst>
              <a:ext uri="{FF2B5EF4-FFF2-40B4-BE49-F238E27FC236}">
                <a16:creationId xmlns:a16="http://schemas.microsoft.com/office/drawing/2014/main" id="{2724D588-3EAD-4748-AFB8-9B0310B5292B}"/>
              </a:ext>
            </a:extLst>
          </p:cNvPr>
          <p:cNvSpPr txBox="1"/>
          <p:nvPr/>
        </p:nvSpPr>
        <p:spPr>
          <a:xfrm>
            <a:off x="6824628" y="164353"/>
            <a:ext cx="419790" cy="215444"/>
          </a:xfrm>
          <a:prstGeom prst="rect">
            <a:avLst/>
          </a:prstGeom>
          <a:noFill/>
        </p:spPr>
        <p:txBody>
          <a:bodyPr wrap="square" rtlCol="0">
            <a:spAutoFit/>
          </a:bodyPr>
          <a:lstStyle/>
          <a:p>
            <a:pPr algn="r"/>
            <a:r>
              <a:rPr lang="en-US" sz="800"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85</a:t>
            </a:r>
          </a:p>
        </p:txBody>
      </p:sp>
      <p:sp>
        <p:nvSpPr>
          <p:cNvPr id="66" name="TextBox 65">
            <a:extLst>
              <a:ext uri="{FF2B5EF4-FFF2-40B4-BE49-F238E27FC236}">
                <a16:creationId xmlns:a16="http://schemas.microsoft.com/office/drawing/2014/main" id="{4593AC00-BD60-8241-9F1B-D97AD2A210B2}"/>
              </a:ext>
            </a:extLst>
          </p:cNvPr>
          <p:cNvSpPr txBox="1"/>
          <p:nvPr/>
        </p:nvSpPr>
        <p:spPr>
          <a:xfrm>
            <a:off x="7358134" y="573704"/>
            <a:ext cx="537771" cy="215444"/>
          </a:xfrm>
          <a:prstGeom prst="rect">
            <a:avLst/>
          </a:prstGeom>
          <a:noFill/>
        </p:spPr>
        <p:txBody>
          <a:bodyPr wrap="square" rtlCol="0">
            <a:spAutoFit/>
          </a:bodyPr>
          <a:lstStyle/>
          <a:p>
            <a:pPr algn="ctr"/>
            <a:r>
              <a:rPr lang="en-US" sz="800"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98%</a:t>
            </a:r>
          </a:p>
        </p:txBody>
      </p:sp>
      <p:sp>
        <p:nvSpPr>
          <p:cNvPr id="67" name="TextBox 66">
            <a:extLst>
              <a:ext uri="{FF2B5EF4-FFF2-40B4-BE49-F238E27FC236}">
                <a16:creationId xmlns:a16="http://schemas.microsoft.com/office/drawing/2014/main" id="{57AE75C7-4494-A14E-B8E6-1813DB25DD5A}"/>
              </a:ext>
            </a:extLst>
          </p:cNvPr>
          <p:cNvSpPr txBox="1"/>
          <p:nvPr/>
        </p:nvSpPr>
        <p:spPr>
          <a:xfrm>
            <a:off x="8181171" y="573704"/>
            <a:ext cx="537771" cy="215444"/>
          </a:xfrm>
          <a:prstGeom prst="rect">
            <a:avLst/>
          </a:prstGeom>
          <a:noFill/>
        </p:spPr>
        <p:txBody>
          <a:bodyPr wrap="square" rtlCol="0">
            <a:spAutoFit/>
          </a:bodyPr>
          <a:lstStyle/>
          <a:p>
            <a:pPr algn="ctr"/>
            <a:r>
              <a:rPr lang="en-US" sz="800"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98%</a:t>
            </a:r>
          </a:p>
        </p:txBody>
      </p:sp>
      <p:sp>
        <p:nvSpPr>
          <p:cNvPr id="68" name="TextBox 67">
            <a:extLst>
              <a:ext uri="{FF2B5EF4-FFF2-40B4-BE49-F238E27FC236}">
                <a16:creationId xmlns:a16="http://schemas.microsoft.com/office/drawing/2014/main" id="{C6EF2C15-770C-444C-8E55-1A3DAE852A01}"/>
              </a:ext>
            </a:extLst>
          </p:cNvPr>
          <p:cNvSpPr txBox="1"/>
          <p:nvPr/>
        </p:nvSpPr>
        <p:spPr>
          <a:xfrm>
            <a:off x="9023966" y="573704"/>
            <a:ext cx="537771" cy="215444"/>
          </a:xfrm>
          <a:prstGeom prst="rect">
            <a:avLst/>
          </a:prstGeom>
          <a:noFill/>
        </p:spPr>
        <p:txBody>
          <a:bodyPr wrap="square" rtlCol="0">
            <a:spAutoFit/>
          </a:bodyPr>
          <a:lstStyle/>
          <a:p>
            <a:pPr algn="ctr"/>
            <a:r>
              <a:rPr lang="en-US" sz="800"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95%</a:t>
            </a:r>
          </a:p>
        </p:txBody>
      </p:sp>
      <p:sp>
        <p:nvSpPr>
          <p:cNvPr id="69" name="TextBox 68">
            <a:extLst>
              <a:ext uri="{FF2B5EF4-FFF2-40B4-BE49-F238E27FC236}">
                <a16:creationId xmlns:a16="http://schemas.microsoft.com/office/drawing/2014/main" id="{271EA78A-F2DF-5348-8110-2107E6910AD9}"/>
              </a:ext>
            </a:extLst>
          </p:cNvPr>
          <p:cNvSpPr txBox="1"/>
          <p:nvPr/>
        </p:nvSpPr>
        <p:spPr>
          <a:xfrm>
            <a:off x="9858663" y="574327"/>
            <a:ext cx="537771" cy="215444"/>
          </a:xfrm>
          <a:prstGeom prst="rect">
            <a:avLst/>
          </a:prstGeom>
          <a:noFill/>
        </p:spPr>
        <p:txBody>
          <a:bodyPr wrap="square" rtlCol="0">
            <a:spAutoFit/>
          </a:bodyPr>
          <a:lstStyle/>
          <a:p>
            <a:pPr algn="ctr"/>
            <a:r>
              <a:rPr lang="en-US" sz="800"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95%</a:t>
            </a:r>
          </a:p>
        </p:txBody>
      </p:sp>
      <p:sp>
        <p:nvSpPr>
          <p:cNvPr id="70" name="TextBox 69">
            <a:extLst>
              <a:ext uri="{FF2B5EF4-FFF2-40B4-BE49-F238E27FC236}">
                <a16:creationId xmlns:a16="http://schemas.microsoft.com/office/drawing/2014/main" id="{974C8DA0-CE71-6B48-8BA2-E824A6309BCC}"/>
              </a:ext>
            </a:extLst>
          </p:cNvPr>
          <p:cNvSpPr txBox="1"/>
          <p:nvPr/>
        </p:nvSpPr>
        <p:spPr>
          <a:xfrm>
            <a:off x="6704570" y="2297612"/>
            <a:ext cx="4177733" cy="215444"/>
          </a:xfrm>
          <a:prstGeom prst="rect">
            <a:avLst/>
          </a:prstGeom>
          <a:noFill/>
        </p:spPr>
        <p:txBody>
          <a:bodyPr wrap="square" rtlCol="0">
            <a:spAutoFit/>
          </a:bodyPr>
          <a:lstStyle/>
          <a:p>
            <a:pPr algn="ctr"/>
            <a:r>
              <a:rPr lang="en-US" sz="800"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Alignment Comparison</a:t>
            </a:r>
          </a:p>
        </p:txBody>
      </p:sp>
      <p:sp>
        <p:nvSpPr>
          <p:cNvPr id="71" name="TextBox 70">
            <a:extLst>
              <a:ext uri="{FF2B5EF4-FFF2-40B4-BE49-F238E27FC236}">
                <a16:creationId xmlns:a16="http://schemas.microsoft.com/office/drawing/2014/main" id="{2265F300-8021-3447-8A8D-705E6D787133}"/>
              </a:ext>
            </a:extLst>
          </p:cNvPr>
          <p:cNvSpPr txBox="1"/>
          <p:nvPr/>
        </p:nvSpPr>
        <p:spPr>
          <a:xfrm rot="16200000">
            <a:off x="4744435" y="1091655"/>
            <a:ext cx="4177733" cy="215444"/>
          </a:xfrm>
          <a:prstGeom prst="rect">
            <a:avLst/>
          </a:prstGeom>
          <a:noFill/>
        </p:spPr>
        <p:txBody>
          <a:bodyPr wrap="square" rtlCol="0">
            <a:spAutoFit/>
          </a:bodyPr>
          <a:lstStyle/>
          <a:p>
            <a:pPr algn="ctr"/>
            <a:r>
              <a:rPr lang="en-US" sz="800"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Gap-compressed sequence identity (%)</a:t>
            </a:r>
          </a:p>
        </p:txBody>
      </p:sp>
      <p:sp>
        <p:nvSpPr>
          <p:cNvPr id="37" name="TextBox 36">
            <a:extLst>
              <a:ext uri="{FF2B5EF4-FFF2-40B4-BE49-F238E27FC236}">
                <a16:creationId xmlns:a16="http://schemas.microsoft.com/office/drawing/2014/main" id="{C89A8C80-2B12-C34F-85C9-DCF6A2D1B6B4}"/>
              </a:ext>
            </a:extLst>
          </p:cNvPr>
          <p:cNvSpPr txBox="1"/>
          <p:nvPr/>
        </p:nvSpPr>
        <p:spPr>
          <a:xfrm>
            <a:off x="555121" y="5876368"/>
            <a:ext cx="11589151" cy="954107"/>
          </a:xfrm>
          <a:prstGeom prst="rect">
            <a:avLst/>
          </a:prstGeom>
          <a:noFill/>
        </p:spPr>
        <p:txBody>
          <a:bodyPr wrap="square">
            <a:spAutoFit/>
          </a:bodyPr>
          <a:lstStyle/>
          <a:p>
            <a:pPr marL="0" marR="60960">
              <a:spcBef>
                <a:spcPts val="0"/>
              </a:spcBef>
              <a:spcAft>
                <a:spcPts val="0"/>
              </a:spcAft>
            </a:pPr>
            <a:r>
              <a:rPr lang="en-US" sz="1400" b="1" dirty="0">
                <a:effectLst/>
                <a:latin typeface="Times New Roman" panose="02020603050405020304" pitchFamily="18" charset="0"/>
                <a:ea typeface="Times New Roman" panose="02020603050405020304" pitchFamily="18" charset="0"/>
              </a:rPr>
              <a:t>Supplementary Fig. 2 | The homoeologous and orthologous sequences of </a:t>
            </a:r>
            <a:r>
              <a:rPr lang="en-US" sz="1400" b="1" i="1" dirty="0">
                <a:effectLst/>
                <a:latin typeface="Times New Roman" panose="02020603050405020304" pitchFamily="18" charset="0"/>
                <a:ea typeface="Times New Roman" panose="02020603050405020304" pitchFamily="18" charset="0"/>
              </a:rPr>
              <a:t>Poa annua </a:t>
            </a:r>
            <a:r>
              <a:rPr lang="en-US" sz="1400" b="1" dirty="0">
                <a:effectLst/>
                <a:latin typeface="Times New Roman" panose="02020603050405020304" pitchFamily="18" charset="0"/>
                <a:ea typeface="Times New Roman" panose="02020603050405020304" pitchFamily="18" charset="0"/>
              </a:rPr>
              <a:t>and its diploid parents, </a:t>
            </a:r>
            <a:r>
              <a:rPr lang="en-US" sz="1400" b="1" i="1" dirty="0">
                <a:effectLst/>
                <a:latin typeface="Times New Roman" panose="02020603050405020304" pitchFamily="18" charset="0"/>
                <a:ea typeface="Times New Roman" panose="02020603050405020304" pitchFamily="18" charset="0"/>
              </a:rPr>
              <a:t>Poa </a:t>
            </a:r>
            <a:r>
              <a:rPr lang="en-US" sz="1400" b="1" i="1" dirty="0" err="1">
                <a:effectLst/>
                <a:latin typeface="Times New Roman" panose="02020603050405020304" pitchFamily="18" charset="0"/>
                <a:ea typeface="Times New Roman" panose="02020603050405020304" pitchFamily="18" charset="0"/>
              </a:rPr>
              <a:t>infirma</a:t>
            </a:r>
            <a:r>
              <a:rPr lang="en-US" sz="1400" b="1" i="1" dirty="0">
                <a:effectLst/>
                <a:latin typeface="Times New Roman" panose="02020603050405020304" pitchFamily="18" charset="0"/>
                <a:ea typeface="Times New Roman" panose="02020603050405020304" pitchFamily="18" charset="0"/>
              </a:rPr>
              <a:t> </a:t>
            </a:r>
            <a:r>
              <a:rPr lang="en-US" sz="1400" b="1" dirty="0">
                <a:effectLst/>
                <a:latin typeface="Times New Roman" panose="02020603050405020304" pitchFamily="18" charset="0"/>
                <a:ea typeface="Times New Roman" panose="02020603050405020304" pitchFamily="18" charset="0"/>
              </a:rPr>
              <a:t>and </a:t>
            </a:r>
            <a:r>
              <a:rPr lang="en-US" sz="1400" b="1" i="1" dirty="0">
                <a:effectLst/>
                <a:latin typeface="Times New Roman" panose="02020603050405020304" pitchFamily="18" charset="0"/>
                <a:ea typeface="Times New Roman" panose="02020603050405020304" pitchFamily="18" charset="0"/>
              </a:rPr>
              <a:t>Poa </a:t>
            </a:r>
            <a:r>
              <a:rPr lang="en-US" sz="1400" b="1" i="1" dirty="0" err="1">
                <a:effectLst/>
                <a:latin typeface="Times New Roman" panose="02020603050405020304" pitchFamily="18" charset="0"/>
                <a:ea typeface="Times New Roman" panose="02020603050405020304" pitchFamily="18" charset="0"/>
              </a:rPr>
              <a:t>supina</a:t>
            </a:r>
            <a:r>
              <a:rPr lang="en-US" sz="1400" b="1" i="1" dirty="0">
                <a:effectLst/>
                <a:latin typeface="Times New Roman" panose="02020603050405020304" pitchFamily="18" charset="0"/>
                <a:ea typeface="Times New Roman" panose="02020603050405020304" pitchFamily="18" charset="0"/>
              </a:rPr>
              <a:t>. </a:t>
            </a:r>
            <a:r>
              <a:rPr lang="en-US" sz="1400" b="1" dirty="0">
                <a:effectLst/>
                <a:latin typeface="Times New Roman" panose="02020603050405020304" pitchFamily="18" charset="0"/>
                <a:ea typeface="Times New Roman" panose="02020603050405020304" pitchFamily="18" charset="0"/>
              </a:rPr>
              <a:t>(a) </a:t>
            </a:r>
            <a:r>
              <a:rPr lang="en-US" sz="1400" dirty="0">
                <a:effectLst/>
                <a:latin typeface="Times New Roman" panose="02020603050405020304" pitchFamily="18" charset="0"/>
                <a:ea typeface="Times New Roman" panose="02020603050405020304" pitchFamily="18" charset="0"/>
              </a:rPr>
              <a:t>The evolutionary pathway and chromosomal relationships within and between the homologous sequences of </a:t>
            </a:r>
            <a:r>
              <a:rPr lang="en-US" sz="1400" i="1" dirty="0">
                <a:effectLst/>
                <a:latin typeface="Times New Roman" panose="02020603050405020304" pitchFamily="18" charset="0"/>
                <a:ea typeface="Times New Roman" panose="02020603050405020304" pitchFamily="18" charset="0"/>
              </a:rPr>
              <a:t>Poa annua </a:t>
            </a:r>
            <a:r>
              <a:rPr lang="en-US" sz="1400" dirty="0">
                <a:effectLst/>
                <a:latin typeface="Times New Roman" panose="02020603050405020304" pitchFamily="18" charset="0"/>
                <a:ea typeface="Times New Roman" panose="02020603050405020304" pitchFamily="18" charset="0"/>
              </a:rPr>
              <a:t>and its diploid progenitors. </a:t>
            </a:r>
            <a:r>
              <a:rPr lang="en-US" sz="1400" b="1" dirty="0">
                <a:effectLst/>
                <a:latin typeface="Times New Roman" panose="02020603050405020304" pitchFamily="18" charset="0"/>
                <a:ea typeface="Times New Roman" panose="02020603050405020304" pitchFamily="18" charset="0"/>
              </a:rPr>
              <a:t>(b) </a:t>
            </a:r>
            <a:r>
              <a:rPr lang="en-US" sz="1400" dirty="0">
                <a:effectLst/>
                <a:latin typeface="Times New Roman" panose="02020603050405020304" pitchFamily="18" charset="0"/>
                <a:ea typeface="Times New Roman" panose="02020603050405020304" pitchFamily="18" charset="0"/>
              </a:rPr>
              <a:t>The distribution of sequence identity measured by the gap-compressed sequence identity of full-genome sequence alignments. Percentages above violin plot indicate the median. </a:t>
            </a:r>
            <a:r>
              <a:rPr lang="en-US" sz="1400" b="1" dirty="0">
                <a:effectLst/>
                <a:latin typeface="Times New Roman" panose="02020603050405020304" pitchFamily="18" charset="0"/>
                <a:ea typeface="Times New Roman" panose="02020603050405020304" pitchFamily="18" charset="0"/>
              </a:rPr>
              <a:t>(c) </a:t>
            </a:r>
            <a:r>
              <a:rPr lang="en-US" sz="1400" dirty="0">
                <a:effectLst/>
                <a:latin typeface="Times New Roman" panose="02020603050405020304" pitchFamily="18" charset="0"/>
                <a:ea typeface="Times New Roman" panose="02020603050405020304" pitchFamily="18" charset="0"/>
              </a:rPr>
              <a:t>Chromosome lengths of the genome assemblies of all three species. </a:t>
            </a:r>
          </a:p>
        </p:txBody>
      </p:sp>
    </p:spTree>
    <p:extLst>
      <p:ext uri="{BB962C8B-B14F-4D97-AF65-F5344CB8AC3E}">
        <p14:creationId xmlns:p14="http://schemas.microsoft.com/office/powerpoint/2010/main" val="28725502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5FD2419-F8F8-A641-B3C8-76538E52ACDC}"/>
              </a:ext>
            </a:extLst>
          </p:cNvPr>
          <p:cNvPicPr>
            <a:picLocks noChangeAspect="1"/>
          </p:cNvPicPr>
          <p:nvPr/>
        </p:nvPicPr>
        <p:blipFill>
          <a:blip r:embed="rId3"/>
          <a:stretch>
            <a:fillRect/>
          </a:stretch>
        </p:blipFill>
        <p:spPr>
          <a:xfrm>
            <a:off x="11093395" y="762880"/>
            <a:ext cx="262495" cy="3463987"/>
          </a:xfrm>
          <a:prstGeom prst="rect">
            <a:avLst/>
          </a:prstGeom>
        </p:spPr>
      </p:pic>
      <p:sp>
        <p:nvSpPr>
          <p:cNvPr id="8" name="TextBox 7">
            <a:extLst>
              <a:ext uri="{FF2B5EF4-FFF2-40B4-BE49-F238E27FC236}">
                <a16:creationId xmlns:a16="http://schemas.microsoft.com/office/drawing/2014/main" id="{5472E06A-7E04-8B46-B09F-BEDBEBA12AF0}"/>
              </a:ext>
            </a:extLst>
          </p:cNvPr>
          <p:cNvSpPr txBox="1"/>
          <p:nvPr/>
        </p:nvSpPr>
        <p:spPr>
          <a:xfrm>
            <a:off x="11264399" y="746976"/>
            <a:ext cx="648081" cy="253916"/>
          </a:xfrm>
          <a:prstGeom prst="rect">
            <a:avLst/>
          </a:prstGeom>
          <a:noFill/>
        </p:spPr>
        <p:txBody>
          <a:bodyPr wrap="square" rtlCol="0">
            <a:spAutoFit/>
          </a:bodyPr>
          <a:lstStyle/>
          <a:p>
            <a:r>
              <a:rPr lang="en-US" sz="1050" dirty="0">
                <a:latin typeface="Verdana" panose="020B0604030504040204" pitchFamily="34" charset="0"/>
                <a:ea typeface="Verdana" panose="020B0604030504040204" pitchFamily="34" charset="0"/>
                <a:cs typeface="Verdana" panose="020B0604030504040204" pitchFamily="34" charset="0"/>
              </a:rPr>
              <a:t>Pi1A</a:t>
            </a:r>
          </a:p>
        </p:txBody>
      </p:sp>
      <p:sp>
        <p:nvSpPr>
          <p:cNvPr id="9" name="TextBox 8">
            <a:extLst>
              <a:ext uri="{FF2B5EF4-FFF2-40B4-BE49-F238E27FC236}">
                <a16:creationId xmlns:a16="http://schemas.microsoft.com/office/drawing/2014/main" id="{63153667-D8B4-E84C-977A-E44E67F8426E}"/>
              </a:ext>
            </a:extLst>
          </p:cNvPr>
          <p:cNvSpPr txBox="1"/>
          <p:nvPr/>
        </p:nvSpPr>
        <p:spPr>
          <a:xfrm>
            <a:off x="11268407" y="1007587"/>
            <a:ext cx="648081" cy="253916"/>
          </a:xfrm>
          <a:prstGeom prst="rect">
            <a:avLst/>
          </a:prstGeom>
          <a:noFill/>
        </p:spPr>
        <p:txBody>
          <a:bodyPr wrap="square" rtlCol="0">
            <a:spAutoFit/>
          </a:bodyPr>
          <a:lstStyle/>
          <a:p>
            <a:r>
              <a:rPr lang="en-US" sz="1050" dirty="0">
                <a:latin typeface="Verdana" panose="020B0604030504040204" pitchFamily="34" charset="0"/>
                <a:ea typeface="Verdana" panose="020B0604030504040204" pitchFamily="34" charset="0"/>
                <a:cs typeface="Verdana" panose="020B0604030504040204" pitchFamily="34" charset="0"/>
              </a:rPr>
              <a:t>Ps1B</a:t>
            </a:r>
          </a:p>
        </p:txBody>
      </p:sp>
      <p:sp>
        <p:nvSpPr>
          <p:cNvPr id="10" name="TextBox 9">
            <a:extLst>
              <a:ext uri="{FF2B5EF4-FFF2-40B4-BE49-F238E27FC236}">
                <a16:creationId xmlns:a16="http://schemas.microsoft.com/office/drawing/2014/main" id="{DD90F59C-1499-D241-88FA-642684412410}"/>
              </a:ext>
            </a:extLst>
          </p:cNvPr>
          <p:cNvSpPr txBox="1"/>
          <p:nvPr/>
        </p:nvSpPr>
        <p:spPr>
          <a:xfrm>
            <a:off x="11271487" y="1239318"/>
            <a:ext cx="648081" cy="253916"/>
          </a:xfrm>
          <a:prstGeom prst="rect">
            <a:avLst/>
          </a:prstGeom>
          <a:noFill/>
        </p:spPr>
        <p:txBody>
          <a:bodyPr wrap="square" rtlCol="0">
            <a:spAutoFit/>
          </a:bodyPr>
          <a:lstStyle/>
          <a:p>
            <a:r>
              <a:rPr lang="en-US" sz="1050" dirty="0">
                <a:latin typeface="Verdana" panose="020B0604030504040204" pitchFamily="34" charset="0"/>
                <a:ea typeface="Verdana" panose="020B0604030504040204" pitchFamily="34" charset="0"/>
                <a:cs typeface="Verdana" panose="020B0604030504040204" pitchFamily="34" charset="0"/>
              </a:rPr>
              <a:t>Pi2A</a:t>
            </a:r>
          </a:p>
        </p:txBody>
      </p:sp>
      <p:sp>
        <p:nvSpPr>
          <p:cNvPr id="11" name="TextBox 10">
            <a:extLst>
              <a:ext uri="{FF2B5EF4-FFF2-40B4-BE49-F238E27FC236}">
                <a16:creationId xmlns:a16="http://schemas.microsoft.com/office/drawing/2014/main" id="{72F1D76A-9162-834F-9E01-FA6AE719DE99}"/>
              </a:ext>
            </a:extLst>
          </p:cNvPr>
          <p:cNvSpPr txBox="1"/>
          <p:nvPr/>
        </p:nvSpPr>
        <p:spPr>
          <a:xfrm>
            <a:off x="11271487" y="1492911"/>
            <a:ext cx="648081" cy="253916"/>
          </a:xfrm>
          <a:prstGeom prst="rect">
            <a:avLst/>
          </a:prstGeom>
          <a:noFill/>
        </p:spPr>
        <p:txBody>
          <a:bodyPr wrap="square" rtlCol="0">
            <a:spAutoFit/>
          </a:bodyPr>
          <a:lstStyle/>
          <a:p>
            <a:r>
              <a:rPr lang="en-US" sz="1050" dirty="0">
                <a:latin typeface="Verdana" panose="020B0604030504040204" pitchFamily="34" charset="0"/>
                <a:ea typeface="Verdana" panose="020B0604030504040204" pitchFamily="34" charset="0"/>
                <a:cs typeface="Verdana" panose="020B0604030504040204" pitchFamily="34" charset="0"/>
              </a:rPr>
              <a:t>Ps2B</a:t>
            </a:r>
          </a:p>
        </p:txBody>
      </p:sp>
      <p:sp>
        <p:nvSpPr>
          <p:cNvPr id="12" name="TextBox 11">
            <a:extLst>
              <a:ext uri="{FF2B5EF4-FFF2-40B4-BE49-F238E27FC236}">
                <a16:creationId xmlns:a16="http://schemas.microsoft.com/office/drawing/2014/main" id="{D2BE5675-2DE8-7141-BABF-099BF4E7B558}"/>
              </a:ext>
            </a:extLst>
          </p:cNvPr>
          <p:cNvSpPr txBox="1"/>
          <p:nvPr/>
        </p:nvSpPr>
        <p:spPr>
          <a:xfrm>
            <a:off x="11264398" y="1989073"/>
            <a:ext cx="648081" cy="253916"/>
          </a:xfrm>
          <a:prstGeom prst="rect">
            <a:avLst/>
          </a:prstGeom>
          <a:noFill/>
        </p:spPr>
        <p:txBody>
          <a:bodyPr wrap="square" rtlCol="0">
            <a:spAutoFit/>
          </a:bodyPr>
          <a:lstStyle/>
          <a:p>
            <a:r>
              <a:rPr lang="en-US" sz="1050" dirty="0">
                <a:latin typeface="Verdana" panose="020B0604030504040204" pitchFamily="34" charset="0"/>
                <a:ea typeface="Verdana" panose="020B0604030504040204" pitchFamily="34" charset="0"/>
                <a:cs typeface="Verdana" panose="020B0604030504040204" pitchFamily="34" charset="0"/>
              </a:rPr>
              <a:t>Ps3B</a:t>
            </a:r>
          </a:p>
        </p:txBody>
      </p:sp>
      <p:sp>
        <p:nvSpPr>
          <p:cNvPr id="13" name="TextBox 12">
            <a:extLst>
              <a:ext uri="{FF2B5EF4-FFF2-40B4-BE49-F238E27FC236}">
                <a16:creationId xmlns:a16="http://schemas.microsoft.com/office/drawing/2014/main" id="{4ADC84A0-D6A7-A140-8C49-81621108A82F}"/>
              </a:ext>
            </a:extLst>
          </p:cNvPr>
          <p:cNvSpPr txBox="1"/>
          <p:nvPr/>
        </p:nvSpPr>
        <p:spPr>
          <a:xfrm>
            <a:off x="11268822" y="2235658"/>
            <a:ext cx="648081" cy="253916"/>
          </a:xfrm>
          <a:prstGeom prst="rect">
            <a:avLst/>
          </a:prstGeom>
          <a:noFill/>
        </p:spPr>
        <p:txBody>
          <a:bodyPr wrap="square" rtlCol="0">
            <a:spAutoFit/>
          </a:bodyPr>
          <a:lstStyle/>
          <a:p>
            <a:r>
              <a:rPr lang="en-US" sz="1050" dirty="0">
                <a:latin typeface="Verdana" panose="020B0604030504040204" pitchFamily="34" charset="0"/>
                <a:ea typeface="Verdana" panose="020B0604030504040204" pitchFamily="34" charset="0"/>
                <a:cs typeface="Verdana" panose="020B0604030504040204" pitchFamily="34" charset="0"/>
              </a:rPr>
              <a:t>Pi4A</a:t>
            </a:r>
          </a:p>
        </p:txBody>
      </p:sp>
      <p:sp>
        <p:nvSpPr>
          <p:cNvPr id="14" name="TextBox 13">
            <a:extLst>
              <a:ext uri="{FF2B5EF4-FFF2-40B4-BE49-F238E27FC236}">
                <a16:creationId xmlns:a16="http://schemas.microsoft.com/office/drawing/2014/main" id="{DB9458AC-D2CE-674F-BA9B-302FB65AE809}"/>
              </a:ext>
            </a:extLst>
          </p:cNvPr>
          <p:cNvSpPr txBox="1"/>
          <p:nvPr/>
        </p:nvSpPr>
        <p:spPr>
          <a:xfrm>
            <a:off x="11264398" y="2476719"/>
            <a:ext cx="648081" cy="253916"/>
          </a:xfrm>
          <a:prstGeom prst="rect">
            <a:avLst/>
          </a:prstGeom>
          <a:noFill/>
        </p:spPr>
        <p:txBody>
          <a:bodyPr wrap="square" rtlCol="0">
            <a:spAutoFit/>
          </a:bodyPr>
          <a:lstStyle/>
          <a:p>
            <a:r>
              <a:rPr lang="en-US" sz="1050" dirty="0">
                <a:latin typeface="Verdana" panose="020B0604030504040204" pitchFamily="34" charset="0"/>
                <a:ea typeface="Verdana" panose="020B0604030504040204" pitchFamily="34" charset="0"/>
                <a:cs typeface="Verdana" panose="020B0604030504040204" pitchFamily="34" charset="0"/>
              </a:rPr>
              <a:t>Ps4B</a:t>
            </a:r>
          </a:p>
        </p:txBody>
      </p:sp>
      <p:sp>
        <p:nvSpPr>
          <p:cNvPr id="15" name="TextBox 14">
            <a:extLst>
              <a:ext uri="{FF2B5EF4-FFF2-40B4-BE49-F238E27FC236}">
                <a16:creationId xmlns:a16="http://schemas.microsoft.com/office/drawing/2014/main" id="{B3E55B53-C50D-5C4F-857A-CF40D499060B}"/>
              </a:ext>
            </a:extLst>
          </p:cNvPr>
          <p:cNvSpPr txBox="1"/>
          <p:nvPr/>
        </p:nvSpPr>
        <p:spPr>
          <a:xfrm>
            <a:off x="11268822" y="2728000"/>
            <a:ext cx="648081" cy="253916"/>
          </a:xfrm>
          <a:prstGeom prst="rect">
            <a:avLst/>
          </a:prstGeom>
          <a:noFill/>
        </p:spPr>
        <p:txBody>
          <a:bodyPr wrap="square" rtlCol="0">
            <a:spAutoFit/>
          </a:bodyPr>
          <a:lstStyle/>
          <a:p>
            <a:r>
              <a:rPr lang="en-US" sz="1050" dirty="0">
                <a:latin typeface="Verdana" panose="020B0604030504040204" pitchFamily="34" charset="0"/>
                <a:ea typeface="Verdana" panose="020B0604030504040204" pitchFamily="34" charset="0"/>
                <a:cs typeface="Verdana" panose="020B0604030504040204" pitchFamily="34" charset="0"/>
              </a:rPr>
              <a:t>Pi5A</a:t>
            </a:r>
          </a:p>
        </p:txBody>
      </p:sp>
      <p:sp>
        <p:nvSpPr>
          <p:cNvPr id="16" name="TextBox 15">
            <a:extLst>
              <a:ext uri="{FF2B5EF4-FFF2-40B4-BE49-F238E27FC236}">
                <a16:creationId xmlns:a16="http://schemas.microsoft.com/office/drawing/2014/main" id="{A92AB278-2757-D54B-ADC1-6A750ACE7FDD}"/>
              </a:ext>
            </a:extLst>
          </p:cNvPr>
          <p:cNvSpPr txBox="1"/>
          <p:nvPr/>
        </p:nvSpPr>
        <p:spPr>
          <a:xfrm>
            <a:off x="11268822" y="2967263"/>
            <a:ext cx="648081" cy="253916"/>
          </a:xfrm>
          <a:prstGeom prst="rect">
            <a:avLst/>
          </a:prstGeom>
          <a:noFill/>
        </p:spPr>
        <p:txBody>
          <a:bodyPr wrap="square" rtlCol="0">
            <a:spAutoFit/>
          </a:bodyPr>
          <a:lstStyle/>
          <a:p>
            <a:r>
              <a:rPr lang="en-US" sz="1050" dirty="0">
                <a:latin typeface="Verdana" panose="020B0604030504040204" pitchFamily="34" charset="0"/>
                <a:ea typeface="Verdana" panose="020B0604030504040204" pitchFamily="34" charset="0"/>
                <a:cs typeface="Verdana" panose="020B0604030504040204" pitchFamily="34" charset="0"/>
              </a:rPr>
              <a:t>Ps5B</a:t>
            </a:r>
          </a:p>
        </p:txBody>
      </p:sp>
      <p:sp>
        <p:nvSpPr>
          <p:cNvPr id="17" name="TextBox 16">
            <a:extLst>
              <a:ext uri="{FF2B5EF4-FFF2-40B4-BE49-F238E27FC236}">
                <a16:creationId xmlns:a16="http://schemas.microsoft.com/office/drawing/2014/main" id="{9F34F8FE-BBA2-2649-8EF2-BCFA79027E00}"/>
              </a:ext>
            </a:extLst>
          </p:cNvPr>
          <p:cNvSpPr txBox="1"/>
          <p:nvPr/>
        </p:nvSpPr>
        <p:spPr>
          <a:xfrm>
            <a:off x="11271487" y="3209881"/>
            <a:ext cx="648081" cy="253916"/>
          </a:xfrm>
          <a:prstGeom prst="rect">
            <a:avLst/>
          </a:prstGeom>
          <a:noFill/>
        </p:spPr>
        <p:txBody>
          <a:bodyPr wrap="square" rtlCol="0">
            <a:spAutoFit/>
          </a:bodyPr>
          <a:lstStyle/>
          <a:p>
            <a:r>
              <a:rPr lang="en-US" sz="1050" dirty="0">
                <a:latin typeface="Verdana" panose="020B0604030504040204" pitchFamily="34" charset="0"/>
                <a:ea typeface="Verdana" panose="020B0604030504040204" pitchFamily="34" charset="0"/>
                <a:cs typeface="Verdana" panose="020B0604030504040204" pitchFamily="34" charset="0"/>
              </a:rPr>
              <a:t>Pi6A</a:t>
            </a:r>
          </a:p>
        </p:txBody>
      </p:sp>
      <p:sp>
        <p:nvSpPr>
          <p:cNvPr id="18" name="TextBox 17">
            <a:extLst>
              <a:ext uri="{FF2B5EF4-FFF2-40B4-BE49-F238E27FC236}">
                <a16:creationId xmlns:a16="http://schemas.microsoft.com/office/drawing/2014/main" id="{C743D855-A8A7-914D-B1AC-772BEEA676C3}"/>
              </a:ext>
            </a:extLst>
          </p:cNvPr>
          <p:cNvSpPr txBox="1"/>
          <p:nvPr/>
        </p:nvSpPr>
        <p:spPr>
          <a:xfrm>
            <a:off x="11264398" y="3461273"/>
            <a:ext cx="648081" cy="253916"/>
          </a:xfrm>
          <a:prstGeom prst="rect">
            <a:avLst/>
          </a:prstGeom>
          <a:noFill/>
        </p:spPr>
        <p:txBody>
          <a:bodyPr wrap="square" rtlCol="0">
            <a:spAutoFit/>
          </a:bodyPr>
          <a:lstStyle/>
          <a:p>
            <a:r>
              <a:rPr lang="en-US" sz="1050" dirty="0">
                <a:latin typeface="Verdana" panose="020B0604030504040204" pitchFamily="34" charset="0"/>
                <a:ea typeface="Verdana" panose="020B0604030504040204" pitchFamily="34" charset="0"/>
                <a:cs typeface="Verdana" panose="020B0604030504040204" pitchFamily="34" charset="0"/>
              </a:rPr>
              <a:t>Ps6B</a:t>
            </a:r>
          </a:p>
        </p:txBody>
      </p:sp>
      <p:sp>
        <p:nvSpPr>
          <p:cNvPr id="19" name="TextBox 18">
            <a:extLst>
              <a:ext uri="{FF2B5EF4-FFF2-40B4-BE49-F238E27FC236}">
                <a16:creationId xmlns:a16="http://schemas.microsoft.com/office/drawing/2014/main" id="{F8F93221-0D82-5643-B67A-53A50AABA45E}"/>
              </a:ext>
            </a:extLst>
          </p:cNvPr>
          <p:cNvSpPr txBox="1"/>
          <p:nvPr/>
        </p:nvSpPr>
        <p:spPr>
          <a:xfrm>
            <a:off x="11268822" y="3702036"/>
            <a:ext cx="648081" cy="253916"/>
          </a:xfrm>
          <a:prstGeom prst="rect">
            <a:avLst/>
          </a:prstGeom>
          <a:noFill/>
        </p:spPr>
        <p:txBody>
          <a:bodyPr wrap="square" rtlCol="0">
            <a:spAutoFit/>
          </a:bodyPr>
          <a:lstStyle/>
          <a:p>
            <a:r>
              <a:rPr lang="en-US" sz="1050" dirty="0">
                <a:latin typeface="Verdana" panose="020B0604030504040204" pitchFamily="34" charset="0"/>
                <a:ea typeface="Verdana" panose="020B0604030504040204" pitchFamily="34" charset="0"/>
                <a:cs typeface="Verdana" panose="020B0604030504040204" pitchFamily="34" charset="0"/>
              </a:rPr>
              <a:t>Pi7A</a:t>
            </a:r>
          </a:p>
        </p:txBody>
      </p:sp>
      <p:sp>
        <p:nvSpPr>
          <p:cNvPr id="20" name="TextBox 19">
            <a:extLst>
              <a:ext uri="{FF2B5EF4-FFF2-40B4-BE49-F238E27FC236}">
                <a16:creationId xmlns:a16="http://schemas.microsoft.com/office/drawing/2014/main" id="{8B299BDB-C4D9-7D42-8466-A0494FF0C753}"/>
              </a:ext>
            </a:extLst>
          </p:cNvPr>
          <p:cNvSpPr txBox="1"/>
          <p:nvPr/>
        </p:nvSpPr>
        <p:spPr>
          <a:xfrm>
            <a:off x="11264862" y="3960454"/>
            <a:ext cx="648081" cy="253916"/>
          </a:xfrm>
          <a:prstGeom prst="rect">
            <a:avLst/>
          </a:prstGeom>
          <a:noFill/>
        </p:spPr>
        <p:txBody>
          <a:bodyPr wrap="square" rtlCol="0">
            <a:spAutoFit/>
          </a:bodyPr>
          <a:lstStyle/>
          <a:p>
            <a:r>
              <a:rPr lang="en-US" sz="1050" dirty="0">
                <a:latin typeface="Verdana" panose="020B0604030504040204" pitchFamily="34" charset="0"/>
                <a:ea typeface="Verdana" panose="020B0604030504040204" pitchFamily="34" charset="0"/>
                <a:cs typeface="Verdana" panose="020B0604030504040204" pitchFamily="34" charset="0"/>
              </a:rPr>
              <a:t>Ps7B</a:t>
            </a:r>
          </a:p>
        </p:txBody>
      </p:sp>
      <p:sp>
        <p:nvSpPr>
          <p:cNvPr id="21" name="TextBox 20">
            <a:extLst>
              <a:ext uri="{FF2B5EF4-FFF2-40B4-BE49-F238E27FC236}">
                <a16:creationId xmlns:a16="http://schemas.microsoft.com/office/drawing/2014/main" id="{5E7EBF32-9C19-6A46-B179-E5F99B575FAB}"/>
              </a:ext>
            </a:extLst>
          </p:cNvPr>
          <p:cNvSpPr txBox="1"/>
          <p:nvPr/>
        </p:nvSpPr>
        <p:spPr>
          <a:xfrm>
            <a:off x="11264399" y="1733409"/>
            <a:ext cx="648081" cy="253916"/>
          </a:xfrm>
          <a:prstGeom prst="rect">
            <a:avLst/>
          </a:prstGeom>
          <a:noFill/>
        </p:spPr>
        <p:txBody>
          <a:bodyPr wrap="square" rtlCol="0">
            <a:spAutoFit/>
          </a:bodyPr>
          <a:lstStyle/>
          <a:p>
            <a:r>
              <a:rPr lang="en-US" sz="1050" dirty="0">
                <a:latin typeface="Verdana" panose="020B0604030504040204" pitchFamily="34" charset="0"/>
                <a:ea typeface="Verdana" panose="020B0604030504040204" pitchFamily="34" charset="0"/>
                <a:cs typeface="Verdana" panose="020B0604030504040204" pitchFamily="34" charset="0"/>
              </a:rPr>
              <a:t>Pi3A</a:t>
            </a:r>
          </a:p>
        </p:txBody>
      </p:sp>
      <p:sp>
        <p:nvSpPr>
          <p:cNvPr id="22" name="TextBox 21">
            <a:extLst>
              <a:ext uri="{FF2B5EF4-FFF2-40B4-BE49-F238E27FC236}">
                <a16:creationId xmlns:a16="http://schemas.microsoft.com/office/drawing/2014/main" id="{E281A200-C0C6-3D4F-8C02-59E7B6F7FC1B}"/>
              </a:ext>
            </a:extLst>
          </p:cNvPr>
          <p:cNvSpPr txBox="1"/>
          <p:nvPr/>
        </p:nvSpPr>
        <p:spPr>
          <a:xfrm>
            <a:off x="11013885" y="545579"/>
            <a:ext cx="1079929" cy="253916"/>
          </a:xfrm>
          <a:prstGeom prst="rect">
            <a:avLst/>
          </a:prstGeom>
          <a:noFill/>
        </p:spPr>
        <p:txBody>
          <a:bodyPr wrap="square" rtlCol="0">
            <a:spAutoFit/>
          </a:bodyPr>
          <a:lstStyle/>
          <a:p>
            <a:r>
              <a:rPr lang="en-US" sz="1050" u="sng" dirty="0">
                <a:latin typeface="Verdana" panose="020B0604030504040204" pitchFamily="34" charset="0"/>
                <a:ea typeface="Verdana" panose="020B0604030504040204" pitchFamily="34" charset="0"/>
                <a:cs typeface="Verdana" panose="020B0604030504040204" pitchFamily="34" charset="0"/>
              </a:rPr>
              <a:t>Query name</a:t>
            </a:r>
          </a:p>
        </p:txBody>
      </p:sp>
      <p:pic>
        <p:nvPicPr>
          <p:cNvPr id="3" name="Picture 2" descr="Chart, bar chart&#10;&#10;Description automatically generated">
            <a:extLst>
              <a:ext uri="{FF2B5EF4-FFF2-40B4-BE49-F238E27FC236}">
                <a16:creationId xmlns:a16="http://schemas.microsoft.com/office/drawing/2014/main" id="{236665B0-43D3-D848-A0D6-DF9FDAD96043}"/>
              </a:ext>
            </a:extLst>
          </p:cNvPr>
          <p:cNvPicPr>
            <a:picLocks noChangeAspect="1"/>
          </p:cNvPicPr>
          <p:nvPr/>
        </p:nvPicPr>
        <p:blipFill>
          <a:blip r:embed="rId4"/>
          <a:stretch>
            <a:fillRect/>
          </a:stretch>
        </p:blipFill>
        <p:spPr>
          <a:xfrm>
            <a:off x="270112" y="0"/>
            <a:ext cx="10785150" cy="5963835"/>
          </a:xfrm>
          <a:prstGeom prst="rect">
            <a:avLst/>
          </a:prstGeom>
        </p:spPr>
      </p:pic>
      <p:cxnSp>
        <p:nvCxnSpPr>
          <p:cNvPr id="5" name="Straight Arrow Connector 4">
            <a:extLst>
              <a:ext uri="{FF2B5EF4-FFF2-40B4-BE49-F238E27FC236}">
                <a16:creationId xmlns:a16="http://schemas.microsoft.com/office/drawing/2014/main" id="{819300EC-AE41-D645-ACF7-D89FE01AF9E9}"/>
              </a:ext>
            </a:extLst>
          </p:cNvPr>
          <p:cNvCxnSpPr>
            <a:cxnSpLocks/>
          </p:cNvCxnSpPr>
          <p:nvPr/>
        </p:nvCxnSpPr>
        <p:spPr>
          <a:xfrm>
            <a:off x="3102212" y="621779"/>
            <a:ext cx="0" cy="693739"/>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sp>
        <p:nvSpPr>
          <p:cNvPr id="24" name="TextBox 23">
            <a:extLst>
              <a:ext uri="{FF2B5EF4-FFF2-40B4-BE49-F238E27FC236}">
                <a16:creationId xmlns:a16="http://schemas.microsoft.com/office/drawing/2014/main" id="{27265A57-DA54-B24D-9586-977CFF9A2366}"/>
              </a:ext>
            </a:extLst>
          </p:cNvPr>
          <p:cNvSpPr txBox="1"/>
          <p:nvPr/>
        </p:nvSpPr>
        <p:spPr>
          <a:xfrm>
            <a:off x="627351" y="6111024"/>
            <a:ext cx="11298856" cy="738664"/>
          </a:xfrm>
          <a:prstGeom prst="rect">
            <a:avLst/>
          </a:prstGeom>
          <a:noFill/>
        </p:spPr>
        <p:txBody>
          <a:bodyPr wrap="square">
            <a:spAutoFit/>
          </a:bodyPr>
          <a:lstStyle/>
          <a:p>
            <a:pPr marL="0" marR="60960">
              <a:spcBef>
                <a:spcPts val="0"/>
              </a:spcBef>
              <a:spcAft>
                <a:spcPts val="0"/>
              </a:spcAft>
            </a:pPr>
            <a:r>
              <a:rPr lang="en-US" sz="1400" b="1" dirty="0">
                <a:effectLst/>
                <a:latin typeface="Times New Roman" panose="02020603050405020304" pitchFamily="18" charset="0"/>
                <a:ea typeface="Times New Roman" panose="02020603050405020304" pitchFamily="18" charset="0"/>
              </a:rPr>
              <a:t>Supplementary Fig. 3 | Whole-genome sequence alignment depicts the primary mapping of parental chromosomes (</a:t>
            </a:r>
            <a:r>
              <a:rPr lang="en-US" sz="1400" b="1" dirty="0" err="1">
                <a:effectLst/>
                <a:latin typeface="Times New Roman" panose="02020603050405020304" pitchFamily="18" charset="0"/>
                <a:ea typeface="Times New Roman" panose="02020603050405020304" pitchFamily="18" charset="0"/>
              </a:rPr>
              <a:t>PiA</a:t>
            </a:r>
            <a:r>
              <a:rPr lang="en-US" sz="1400" b="1" dirty="0">
                <a:effectLst/>
                <a:latin typeface="Times New Roman" panose="02020603050405020304" pitchFamily="18" charset="0"/>
                <a:ea typeface="Times New Roman" panose="02020603050405020304" pitchFamily="18" charset="0"/>
              </a:rPr>
              <a:t> &amp; </a:t>
            </a:r>
            <a:r>
              <a:rPr lang="en-US" sz="1400" b="1" dirty="0" err="1">
                <a:effectLst/>
                <a:latin typeface="Times New Roman" panose="02020603050405020304" pitchFamily="18" charset="0"/>
                <a:ea typeface="Times New Roman" panose="02020603050405020304" pitchFamily="18" charset="0"/>
              </a:rPr>
              <a:t>PsB</a:t>
            </a:r>
            <a:r>
              <a:rPr lang="en-US" sz="1400" b="1" dirty="0">
                <a:effectLst/>
                <a:latin typeface="Times New Roman" panose="02020603050405020304" pitchFamily="18" charset="0"/>
                <a:ea typeface="Times New Roman" panose="02020603050405020304" pitchFamily="18" charset="0"/>
              </a:rPr>
              <a:t>) to the derived allotetraploid, </a:t>
            </a:r>
            <a:r>
              <a:rPr lang="en-US" sz="1400" b="1" i="1" dirty="0">
                <a:effectLst/>
                <a:latin typeface="Times New Roman" panose="02020603050405020304" pitchFamily="18" charset="0"/>
                <a:ea typeface="Times New Roman" panose="02020603050405020304" pitchFamily="18" charset="0"/>
              </a:rPr>
              <a:t>Poa annua </a:t>
            </a:r>
            <a:r>
              <a:rPr lang="en-US" sz="1400" b="1" dirty="0">
                <a:effectLst/>
                <a:latin typeface="Times New Roman" panose="02020603050405020304" pitchFamily="18" charset="0"/>
                <a:ea typeface="Times New Roman" panose="02020603050405020304" pitchFamily="18" charset="0"/>
              </a:rPr>
              <a:t>(</a:t>
            </a:r>
            <a:r>
              <a:rPr lang="en-US" sz="1400" b="1" dirty="0" err="1">
                <a:effectLst/>
                <a:latin typeface="Times New Roman" panose="02020603050405020304" pitchFamily="18" charset="0"/>
                <a:ea typeface="Times New Roman" panose="02020603050405020304" pitchFamily="18" charset="0"/>
              </a:rPr>
              <a:t>PaA</a:t>
            </a:r>
            <a:r>
              <a:rPr lang="en-US" sz="1400" b="1" dirty="0">
                <a:effectLst/>
                <a:latin typeface="Times New Roman" panose="02020603050405020304" pitchFamily="18" charset="0"/>
                <a:ea typeface="Times New Roman" panose="02020603050405020304" pitchFamily="18" charset="0"/>
              </a:rPr>
              <a:t> &amp; </a:t>
            </a:r>
            <a:r>
              <a:rPr lang="en-US" sz="1400" b="1" dirty="0" err="1">
                <a:effectLst/>
                <a:latin typeface="Times New Roman" panose="02020603050405020304" pitchFamily="18" charset="0"/>
                <a:ea typeface="Times New Roman" panose="02020603050405020304" pitchFamily="18" charset="0"/>
              </a:rPr>
              <a:t>PaB</a:t>
            </a:r>
            <a:r>
              <a:rPr lang="en-US" sz="1400" b="1" dirty="0">
                <a:effectLst/>
                <a:latin typeface="Times New Roman" panose="02020603050405020304" pitchFamily="18" charset="0"/>
                <a:ea typeface="Times New Roman" panose="02020603050405020304" pitchFamily="18" charset="0"/>
              </a:rPr>
              <a:t>). </a:t>
            </a:r>
            <a:r>
              <a:rPr lang="en-US" sz="1400" dirty="0">
                <a:effectLst/>
                <a:latin typeface="Times New Roman" panose="02020603050405020304" pitchFamily="18" charset="0"/>
                <a:ea typeface="Times New Roman" panose="02020603050405020304" pitchFamily="18" charset="0"/>
              </a:rPr>
              <a:t>The black arrow over Pa2B highlights 30 Mb of novel sequence in the tetraploid genome assembly, mostly composed of repetitive DNA (22.7Mb).</a:t>
            </a:r>
          </a:p>
        </p:txBody>
      </p:sp>
    </p:spTree>
    <p:extLst>
      <p:ext uri="{BB962C8B-B14F-4D97-AF65-F5344CB8AC3E}">
        <p14:creationId xmlns:p14="http://schemas.microsoft.com/office/powerpoint/2010/main" val="20710527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Chart&#10;&#10;Description automatically generated with medium confidence">
            <a:extLst>
              <a:ext uri="{FF2B5EF4-FFF2-40B4-BE49-F238E27FC236}">
                <a16:creationId xmlns:a16="http://schemas.microsoft.com/office/drawing/2014/main" id="{D181E0ED-CD80-DB44-B8A8-A2B17EC9944D}"/>
              </a:ext>
            </a:extLst>
          </p:cNvPr>
          <p:cNvPicPr>
            <a:picLocks noChangeAspect="1"/>
          </p:cNvPicPr>
          <p:nvPr/>
        </p:nvPicPr>
        <p:blipFill rotWithShape="1">
          <a:blip r:embed="rId3"/>
          <a:srcRect l="22783"/>
          <a:stretch/>
        </p:blipFill>
        <p:spPr>
          <a:xfrm>
            <a:off x="1836015" y="-202169"/>
            <a:ext cx="9414290" cy="6443472"/>
          </a:xfrm>
          <a:prstGeom prst="rect">
            <a:avLst/>
          </a:prstGeom>
        </p:spPr>
      </p:pic>
      <p:sp>
        <p:nvSpPr>
          <p:cNvPr id="6" name="TextBox 5">
            <a:extLst>
              <a:ext uri="{FF2B5EF4-FFF2-40B4-BE49-F238E27FC236}">
                <a16:creationId xmlns:a16="http://schemas.microsoft.com/office/drawing/2014/main" id="{7F7F30EF-2EBB-C748-83A3-79D0449D5F8E}"/>
              </a:ext>
            </a:extLst>
          </p:cNvPr>
          <p:cNvSpPr txBox="1"/>
          <p:nvPr/>
        </p:nvSpPr>
        <p:spPr>
          <a:xfrm>
            <a:off x="1369589" y="5547085"/>
            <a:ext cx="479674" cy="307777"/>
          </a:xfrm>
          <a:prstGeom prst="rect">
            <a:avLst/>
          </a:prstGeom>
          <a:solidFill>
            <a:schemeClr val="bg1"/>
          </a:solidFill>
        </p:spPr>
        <p:txBody>
          <a:bodyPr wrap="square" rtlCol="0">
            <a:spAutoFit/>
          </a:bodyPr>
          <a:lstStyle/>
          <a:p>
            <a:r>
              <a:rPr lang="en-US" sz="14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PiA</a:t>
            </a:r>
          </a:p>
        </p:txBody>
      </p:sp>
      <p:sp>
        <p:nvSpPr>
          <p:cNvPr id="7" name="TextBox 6">
            <a:extLst>
              <a:ext uri="{FF2B5EF4-FFF2-40B4-BE49-F238E27FC236}">
                <a16:creationId xmlns:a16="http://schemas.microsoft.com/office/drawing/2014/main" id="{0531DBF6-BE9D-714B-BAC4-8830A37760E8}"/>
              </a:ext>
            </a:extLst>
          </p:cNvPr>
          <p:cNvSpPr txBox="1"/>
          <p:nvPr/>
        </p:nvSpPr>
        <p:spPr>
          <a:xfrm>
            <a:off x="1361388" y="4365673"/>
            <a:ext cx="519407" cy="307777"/>
          </a:xfrm>
          <a:prstGeom prst="rect">
            <a:avLst/>
          </a:prstGeom>
          <a:solidFill>
            <a:schemeClr val="bg1"/>
          </a:solidFill>
        </p:spPr>
        <p:txBody>
          <a:bodyPr wrap="square" rtlCol="0">
            <a:spAutoFit/>
          </a:bodyPr>
          <a:lstStyle/>
          <a:p>
            <a:r>
              <a:rPr lang="en-US" sz="14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PaA</a:t>
            </a:r>
          </a:p>
        </p:txBody>
      </p:sp>
      <p:sp>
        <p:nvSpPr>
          <p:cNvPr id="8" name="TextBox 7">
            <a:extLst>
              <a:ext uri="{FF2B5EF4-FFF2-40B4-BE49-F238E27FC236}">
                <a16:creationId xmlns:a16="http://schemas.microsoft.com/office/drawing/2014/main" id="{EF7AC4AE-2791-754A-BC43-5AB5FF9FF52E}"/>
              </a:ext>
            </a:extLst>
          </p:cNvPr>
          <p:cNvSpPr txBox="1"/>
          <p:nvPr/>
        </p:nvSpPr>
        <p:spPr>
          <a:xfrm>
            <a:off x="1361383" y="4954802"/>
            <a:ext cx="519410" cy="307777"/>
          </a:xfrm>
          <a:prstGeom prst="rect">
            <a:avLst/>
          </a:prstGeom>
          <a:solidFill>
            <a:schemeClr val="bg1"/>
          </a:solidFill>
        </p:spPr>
        <p:txBody>
          <a:bodyPr wrap="square" rtlCol="0">
            <a:spAutoFit/>
          </a:bodyPr>
          <a:lstStyle/>
          <a:p>
            <a:r>
              <a:rPr lang="en-US" sz="14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PaB</a:t>
            </a:r>
          </a:p>
        </p:txBody>
      </p:sp>
      <p:sp>
        <p:nvSpPr>
          <p:cNvPr id="9" name="TextBox 8">
            <a:extLst>
              <a:ext uri="{FF2B5EF4-FFF2-40B4-BE49-F238E27FC236}">
                <a16:creationId xmlns:a16="http://schemas.microsoft.com/office/drawing/2014/main" id="{09B5BECC-6087-4040-8990-1595AA2F9822}"/>
              </a:ext>
            </a:extLst>
          </p:cNvPr>
          <p:cNvSpPr txBox="1"/>
          <p:nvPr/>
        </p:nvSpPr>
        <p:spPr>
          <a:xfrm>
            <a:off x="1361386" y="3790660"/>
            <a:ext cx="519408" cy="307777"/>
          </a:xfrm>
          <a:prstGeom prst="rect">
            <a:avLst/>
          </a:prstGeom>
          <a:solidFill>
            <a:schemeClr val="bg1"/>
          </a:solidFill>
        </p:spPr>
        <p:txBody>
          <a:bodyPr wrap="square" rtlCol="0">
            <a:spAutoFit/>
          </a:bodyPr>
          <a:lstStyle/>
          <a:p>
            <a:r>
              <a:rPr lang="en-US" sz="14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PsB</a:t>
            </a:r>
          </a:p>
        </p:txBody>
      </p:sp>
      <p:sp>
        <p:nvSpPr>
          <p:cNvPr id="10" name="TextBox 9">
            <a:extLst>
              <a:ext uri="{FF2B5EF4-FFF2-40B4-BE49-F238E27FC236}">
                <a16:creationId xmlns:a16="http://schemas.microsoft.com/office/drawing/2014/main" id="{7E2E13FE-8B5E-C540-8CDD-16E250FDC447}"/>
              </a:ext>
            </a:extLst>
          </p:cNvPr>
          <p:cNvSpPr txBox="1"/>
          <p:nvPr/>
        </p:nvSpPr>
        <p:spPr>
          <a:xfrm>
            <a:off x="2181380" y="132308"/>
            <a:ext cx="566054" cy="215444"/>
          </a:xfrm>
          <a:prstGeom prst="rect">
            <a:avLst/>
          </a:prstGeom>
          <a:solidFill>
            <a:schemeClr val="bg1"/>
          </a:solidFill>
        </p:spPr>
        <p:txBody>
          <a:bodyPr wrap="square" rtlCol="0">
            <a:spAutoFit/>
          </a:bodyPr>
          <a:lstStyle/>
          <a:p>
            <a:r>
              <a:rPr lang="en-US" sz="8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21,479</a:t>
            </a:r>
          </a:p>
        </p:txBody>
      </p:sp>
      <p:sp>
        <p:nvSpPr>
          <p:cNvPr id="11" name="TextBox 10">
            <a:extLst>
              <a:ext uri="{FF2B5EF4-FFF2-40B4-BE49-F238E27FC236}">
                <a16:creationId xmlns:a16="http://schemas.microsoft.com/office/drawing/2014/main" id="{C78A9C24-A990-C248-AF89-CF621E245F67}"/>
              </a:ext>
            </a:extLst>
          </p:cNvPr>
          <p:cNvSpPr txBox="1"/>
          <p:nvPr/>
        </p:nvSpPr>
        <p:spPr>
          <a:xfrm>
            <a:off x="2793233" y="2703589"/>
            <a:ext cx="481222" cy="215444"/>
          </a:xfrm>
          <a:prstGeom prst="rect">
            <a:avLst/>
          </a:prstGeom>
          <a:solidFill>
            <a:schemeClr val="bg1"/>
          </a:solidFill>
        </p:spPr>
        <p:txBody>
          <a:bodyPr wrap="square" rtlCol="0">
            <a:spAutoFit/>
          </a:bodyPr>
          <a:lstStyle/>
          <a:p>
            <a:r>
              <a:rPr lang="en-US" sz="8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4,273</a:t>
            </a:r>
          </a:p>
        </p:txBody>
      </p:sp>
      <p:sp>
        <p:nvSpPr>
          <p:cNvPr id="12" name="TextBox 11">
            <a:extLst>
              <a:ext uri="{FF2B5EF4-FFF2-40B4-BE49-F238E27FC236}">
                <a16:creationId xmlns:a16="http://schemas.microsoft.com/office/drawing/2014/main" id="{138C7ECA-6E17-DB43-B4D4-06C79BE61D2A}"/>
              </a:ext>
            </a:extLst>
          </p:cNvPr>
          <p:cNvSpPr txBox="1"/>
          <p:nvPr/>
        </p:nvSpPr>
        <p:spPr>
          <a:xfrm>
            <a:off x="3369048" y="2740009"/>
            <a:ext cx="481222" cy="215444"/>
          </a:xfrm>
          <a:prstGeom prst="rect">
            <a:avLst/>
          </a:prstGeom>
          <a:solidFill>
            <a:schemeClr val="bg1"/>
          </a:solidFill>
        </p:spPr>
        <p:txBody>
          <a:bodyPr wrap="square" rtlCol="0">
            <a:spAutoFit/>
          </a:bodyPr>
          <a:lstStyle/>
          <a:p>
            <a:r>
              <a:rPr lang="en-US" sz="8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4,061</a:t>
            </a:r>
          </a:p>
        </p:txBody>
      </p:sp>
      <p:sp>
        <p:nvSpPr>
          <p:cNvPr id="13" name="TextBox 12">
            <a:extLst>
              <a:ext uri="{FF2B5EF4-FFF2-40B4-BE49-F238E27FC236}">
                <a16:creationId xmlns:a16="http://schemas.microsoft.com/office/drawing/2014/main" id="{EBB67089-129A-5C4B-9BF0-B0C72940E254}"/>
              </a:ext>
            </a:extLst>
          </p:cNvPr>
          <p:cNvSpPr txBox="1"/>
          <p:nvPr/>
        </p:nvSpPr>
        <p:spPr>
          <a:xfrm>
            <a:off x="3949366" y="3153338"/>
            <a:ext cx="481222" cy="215444"/>
          </a:xfrm>
          <a:prstGeom prst="rect">
            <a:avLst/>
          </a:prstGeom>
          <a:solidFill>
            <a:schemeClr val="bg1"/>
          </a:solidFill>
        </p:spPr>
        <p:txBody>
          <a:bodyPr wrap="square" rtlCol="0">
            <a:spAutoFit/>
          </a:bodyPr>
          <a:lstStyle/>
          <a:p>
            <a:r>
              <a:rPr lang="en-US" sz="8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1,254</a:t>
            </a:r>
          </a:p>
        </p:txBody>
      </p:sp>
      <p:sp>
        <p:nvSpPr>
          <p:cNvPr id="14" name="TextBox 13">
            <a:extLst>
              <a:ext uri="{FF2B5EF4-FFF2-40B4-BE49-F238E27FC236}">
                <a16:creationId xmlns:a16="http://schemas.microsoft.com/office/drawing/2014/main" id="{59804957-C1CF-0E4A-B40F-852907E6B0A6}"/>
              </a:ext>
            </a:extLst>
          </p:cNvPr>
          <p:cNvSpPr txBox="1"/>
          <p:nvPr/>
        </p:nvSpPr>
        <p:spPr>
          <a:xfrm>
            <a:off x="4592749" y="3220904"/>
            <a:ext cx="379876" cy="215444"/>
          </a:xfrm>
          <a:prstGeom prst="rect">
            <a:avLst/>
          </a:prstGeom>
          <a:solidFill>
            <a:schemeClr val="bg1"/>
          </a:solidFill>
        </p:spPr>
        <p:txBody>
          <a:bodyPr wrap="square" rtlCol="0">
            <a:spAutoFit/>
          </a:bodyPr>
          <a:lstStyle/>
          <a:p>
            <a:r>
              <a:rPr lang="en-US" sz="8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755</a:t>
            </a:r>
          </a:p>
        </p:txBody>
      </p:sp>
      <p:sp>
        <p:nvSpPr>
          <p:cNvPr id="15" name="TextBox 14">
            <a:extLst>
              <a:ext uri="{FF2B5EF4-FFF2-40B4-BE49-F238E27FC236}">
                <a16:creationId xmlns:a16="http://schemas.microsoft.com/office/drawing/2014/main" id="{216A3DD2-377B-6346-9092-EEC0EDD04DD2}"/>
              </a:ext>
            </a:extLst>
          </p:cNvPr>
          <p:cNvSpPr txBox="1"/>
          <p:nvPr/>
        </p:nvSpPr>
        <p:spPr>
          <a:xfrm>
            <a:off x="5176828" y="3229912"/>
            <a:ext cx="379876" cy="215444"/>
          </a:xfrm>
          <a:prstGeom prst="rect">
            <a:avLst/>
          </a:prstGeom>
          <a:solidFill>
            <a:schemeClr val="bg1"/>
          </a:solidFill>
        </p:spPr>
        <p:txBody>
          <a:bodyPr wrap="square" rtlCol="0">
            <a:spAutoFit/>
          </a:bodyPr>
          <a:lstStyle/>
          <a:p>
            <a:r>
              <a:rPr lang="en-US" sz="8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739</a:t>
            </a:r>
          </a:p>
        </p:txBody>
      </p:sp>
      <p:sp>
        <p:nvSpPr>
          <p:cNvPr id="16" name="TextBox 15">
            <a:extLst>
              <a:ext uri="{FF2B5EF4-FFF2-40B4-BE49-F238E27FC236}">
                <a16:creationId xmlns:a16="http://schemas.microsoft.com/office/drawing/2014/main" id="{4870B5DA-6E3E-C649-8470-2B6286F45DE9}"/>
              </a:ext>
            </a:extLst>
          </p:cNvPr>
          <p:cNvSpPr txBox="1"/>
          <p:nvPr/>
        </p:nvSpPr>
        <p:spPr>
          <a:xfrm>
            <a:off x="5756403" y="3252197"/>
            <a:ext cx="379876" cy="215444"/>
          </a:xfrm>
          <a:prstGeom prst="rect">
            <a:avLst/>
          </a:prstGeom>
          <a:solidFill>
            <a:schemeClr val="bg1"/>
          </a:solidFill>
        </p:spPr>
        <p:txBody>
          <a:bodyPr wrap="square" rtlCol="0">
            <a:spAutoFit/>
          </a:bodyPr>
          <a:lstStyle/>
          <a:p>
            <a:r>
              <a:rPr lang="en-US" sz="8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557</a:t>
            </a:r>
          </a:p>
        </p:txBody>
      </p:sp>
      <p:sp>
        <p:nvSpPr>
          <p:cNvPr id="17" name="TextBox 16">
            <a:extLst>
              <a:ext uri="{FF2B5EF4-FFF2-40B4-BE49-F238E27FC236}">
                <a16:creationId xmlns:a16="http://schemas.microsoft.com/office/drawing/2014/main" id="{DD0F5421-4DEB-064A-8380-DCC9D674CC11}"/>
              </a:ext>
            </a:extLst>
          </p:cNvPr>
          <p:cNvSpPr txBox="1"/>
          <p:nvPr/>
        </p:nvSpPr>
        <p:spPr>
          <a:xfrm>
            <a:off x="6340482" y="3266088"/>
            <a:ext cx="379876" cy="215444"/>
          </a:xfrm>
          <a:prstGeom prst="rect">
            <a:avLst/>
          </a:prstGeom>
          <a:solidFill>
            <a:schemeClr val="bg1"/>
          </a:solidFill>
        </p:spPr>
        <p:txBody>
          <a:bodyPr wrap="square" rtlCol="0">
            <a:spAutoFit/>
          </a:bodyPr>
          <a:lstStyle/>
          <a:p>
            <a:r>
              <a:rPr lang="en-US" sz="8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476</a:t>
            </a:r>
          </a:p>
        </p:txBody>
      </p:sp>
      <p:sp>
        <p:nvSpPr>
          <p:cNvPr id="18" name="TextBox 17">
            <a:extLst>
              <a:ext uri="{FF2B5EF4-FFF2-40B4-BE49-F238E27FC236}">
                <a16:creationId xmlns:a16="http://schemas.microsoft.com/office/drawing/2014/main" id="{B5D7CCF2-0567-6345-8FCF-93A811A175D9}"/>
              </a:ext>
            </a:extLst>
          </p:cNvPr>
          <p:cNvSpPr txBox="1"/>
          <p:nvPr/>
        </p:nvSpPr>
        <p:spPr>
          <a:xfrm>
            <a:off x="6924561" y="3279456"/>
            <a:ext cx="379876" cy="215444"/>
          </a:xfrm>
          <a:prstGeom prst="rect">
            <a:avLst/>
          </a:prstGeom>
          <a:solidFill>
            <a:schemeClr val="bg1"/>
          </a:solidFill>
        </p:spPr>
        <p:txBody>
          <a:bodyPr wrap="square" rtlCol="0">
            <a:spAutoFit/>
          </a:bodyPr>
          <a:lstStyle/>
          <a:p>
            <a:r>
              <a:rPr lang="en-US" sz="8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390</a:t>
            </a:r>
          </a:p>
        </p:txBody>
      </p:sp>
      <p:sp>
        <p:nvSpPr>
          <p:cNvPr id="19" name="TextBox 18">
            <a:extLst>
              <a:ext uri="{FF2B5EF4-FFF2-40B4-BE49-F238E27FC236}">
                <a16:creationId xmlns:a16="http://schemas.microsoft.com/office/drawing/2014/main" id="{83D94664-5715-EE40-907A-6363E9B8AB71}"/>
              </a:ext>
            </a:extLst>
          </p:cNvPr>
          <p:cNvSpPr txBox="1"/>
          <p:nvPr/>
        </p:nvSpPr>
        <p:spPr>
          <a:xfrm>
            <a:off x="7508640" y="3283960"/>
            <a:ext cx="379876" cy="215444"/>
          </a:xfrm>
          <a:prstGeom prst="rect">
            <a:avLst/>
          </a:prstGeom>
          <a:solidFill>
            <a:schemeClr val="bg1"/>
          </a:solidFill>
        </p:spPr>
        <p:txBody>
          <a:bodyPr wrap="square" rtlCol="0">
            <a:spAutoFit/>
          </a:bodyPr>
          <a:lstStyle/>
          <a:p>
            <a:r>
              <a:rPr lang="en-US" sz="8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370</a:t>
            </a:r>
          </a:p>
        </p:txBody>
      </p:sp>
      <p:sp>
        <p:nvSpPr>
          <p:cNvPr id="20" name="TextBox 19">
            <a:extLst>
              <a:ext uri="{FF2B5EF4-FFF2-40B4-BE49-F238E27FC236}">
                <a16:creationId xmlns:a16="http://schemas.microsoft.com/office/drawing/2014/main" id="{93423EB4-D68D-5341-8291-97E5B0A2B305}"/>
              </a:ext>
            </a:extLst>
          </p:cNvPr>
          <p:cNvSpPr txBox="1"/>
          <p:nvPr/>
        </p:nvSpPr>
        <p:spPr>
          <a:xfrm>
            <a:off x="8092719" y="3283960"/>
            <a:ext cx="379876" cy="215444"/>
          </a:xfrm>
          <a:prstGeom prst="rect">
            <a:avLst/>
          </a:prstGeom>
          <a:solidFill>
            <a:schemeClr val="bg1"/>
          </a:solidFill>
        </p:spPr>
        <p:txBody>
          <a:bodyPr wrap="square" rtlCol="0">
            <a:spAutoFit/>
          </a:bodyPr>
          <a:lstStyle/>
          <a:p>
            <a:r>
              <a:rPr lang="en-US" sz="8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367</a:t>
            </a:r>
          </a:p>
        </p:txBody>
      </p:sp>
      <p:sp>
        <p:nvSpPr>
          <p:cNvPr id="21" name="TextBox 20">
            <a:extLst>
              <a:ext uri="{FF2B5EF4-FFF2-40B4-BE49-F238E27FC236}">
                <a16:creationId xmlns:a16="http://schemas.microsoft.com/office/drawing/2014/main" id="{1D39E941-F10E-3544-A5C2-1D1C1D13488E}"/>
              </a:ext>
            </a:extLst>
          </p:cNvPr>
          <p:cNvSpPr txBox="1"/>
          <p:nvPr/>
        </p:nvSpPr>
        <p:spPr>
          <a:xfrm>
            <a:off x="8676798" y="3288464"/>
            <a:ext cx="379876" cy="215444"/>
          </a:xfrm>
          <a:prstGeom prst="rect">
            <a:avLst/>
          </a:prstGeom>
          <a:solidFill>
            <a:schemeClr val="bg1"/>
          </a:solidFill>
        </p:spPr>
        <p:txBody>
          <a:bodyPr wrap="square" rtlCol="0">
            <a:spAutoFit/>
          </a:bodyPr>
          <a:lstStyle/>
          <a:p>
            <a:r>
              <a:rPr lang="en-US" sz="8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351</a:t>
            </a:r>
          </a:p>
        </p:txBody>
      </p:sp>
      <p:sp>
        <p:nvSpPr>
          <p:cNvPr id="22" name="TextBox 21">
            <a:extLst>
              <a:ext uri="{FF2B5EF4-FFF2-40B4-BE49-F238E27FC236}">
                <a16:creationId xmlns:a16="http://schemas.microsoft.com/office/drawing/2014/main" id="{D1861582-DFF7-2D40-A849-AD3C0B50BCE9}"/>
              </a:ext>
            </a:extLst>
          </p:cNvPr>
          <p:cNvSpPr txBox="1"/>
          <p:nvPr/>
        </p:nvSpPr>
        <p:spPr>
          <a:xfrm>
            <a:off x="9256373" y="3300974"/>
            <a:ext cx="379876" cy="215444"/>
          </a:xfrm>
          <a:prstGeom prst="rect">
            <a:avLst/>
          </a:prstGeom>
          <a:solidFill>
            <a:schemeClr val="bg1"/>
          </a:solidFill>
        </p:spPr>
        <p:txBody>
          <a:bodyPr wrap="square" rtlCol="0">
            <a:spAutoFit/>
          </a:bodyPr>
          <a:lstStyle/>
          <a:p>
            <a:r>
              <a:rPr lang="en-US" sz="8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269</a:t>
            </a:r>
          </a:p>
        </p:txBody>
      </p:sp>
      <p:sp>
        <p:nvSpPr>
          <p:cNvPr id="23" name="TextBox 22">
            <a:extLst>
              <a:ext uri="{FF2B5EF4-FFF2-40B4-BE49-F238E27FC236}">
                <a16:creationId xmlns:a16="http://schemas.microsoft.com/office/drawing/2014/main" id="{B37C04B5-DA6E-C04F-B943-6CDB287F506B}"/>
              </a:ext>
            </a:extLst>
          </p:cNvPr>
          <p:cNvSpPr txBox="1"/>
          <p:nvPr/>
        </p:nvSpPr>
        <p:spPr>
          <a:xfrm>
            <a:off x="9835948" y="3301976"/>
            <a:ext cx="379876" cy="215444"/>
          </a:xfrm>
          <a:prstGeom prst="rect">
            <a:avLst/>
          </a:prstGeom>
          <a:solidFill>
            <a:schemeClr val="bg1"/>
          </a:solidFill>
        </p:spPr>
        <p:txBody>
          <a:bodyPr wrap="square" rtlCol="0">
            <a:spAutoFit/>
          </a:bodyPr>
          <a:lstStyle/>
          <a:p>
            <a:r>
              <a:rPr lang="en-US" sz="8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263</a:t>
            </a:r>
          </a:p>
        </p:txBody>
      </p:sp>
      <p:sp>
        <p:nvSpPr>
          <p:cNvPr id="24" name="TextBox 23">
            <a:extLst>
              <a:ext uri="{FF2B5EF4-FFF2-40B4-BE49-F238E27FC236}">
                <a16:creationId xmlns:a16="http://schemas.microsoft.com/office/drawing/2014/main" id="{E1C19224-8A5F-2B41-A11C-FBC96CD65D6B}"/>
              </a:ext>
            </a:extLst>
          </p:cNvPr>
          <p:cNvSpPr txBox="1"/>
          <p:nvPr/>
        </p:nvSpPr>
        <p:spPr>
          <a:xfrm>
            <a:off x="10420027" y="3314245"/>
            <a:ext cx="379876" cy="215444"/>
          </a:xfrm>
          <a:prstGeom prst="rect">
            <a:avLst/>
          </a:prstGeom>
          <a:solidFill>
            <a:schemeClr val="bg1"/>
          </a:solidFill>
        </p:spPr>
        <p:txBody>
          <a:bodyPr wrap="square" rtlCol="0">
            <a:spAutoFit/>
          </a:bodyPr>
          <a:lstStyle/>
          <a:p>
            <a:r>
              <a:rPr lang="en-US" sz="8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175</a:t>
            </a:r>
          </a:p>
        </p:txBody>
      </p:sp>
      <p:sp>
        <p:nvSpPr>
          <p:cNvPr id="25" name="TextBox 24">
            <a:extLst>
              <a:ext uri="{FF2B5EF4-FFF2-40B4-BE49-F238E27FC236}">
                <a16:creationId xmlns:a16="http://schemas.microsoft.com/office/drawing/2014/main" id="{9E9E762E-7EA9-8B42-9D84-F37DFD93E8F7}"/>
              </a:ext>
            </a:extLst>
          </p:cNvPr>
          <p:cNvSpPr txBox="1"/>
          <p:nvPr/>
        </p:nvSpPr>
        <p:spPr>
          <a:xfrm>
            <a:off x="1741423" y="3449568"/>
            <a:ext cx="99096" cy="215444"/>
          </a:xfrm>
          <a:prstGeom prst="rect">
            <a:avLst/>
          </a:prstGeom>
          <a:solidFill>
            <a:schemeClr val="bg1"/>
          </a:solidFill>
        </p:spPr>
        <p:txBody>
          <a:bodyPr wrap="square" rtlCol="0">
            <a:spAutoFit/>
          </a:bodyPr>
          <a:lstStyle/>
          <a:p>
            <a:pPr algn="ctr"/>
            <a:r>
              <a:rPr lang="en-US" sz="8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0</a:t>
            </a:r>
          </a:p>
        </p:txBody>
      </p:sp>
      <p:sp>
        <p:nvSpPr>
          <p:cNvPr id="27" name="TextBox 26">
            <a:extLst>
              <a:ext uri="{FF2B5EF4-FFF2-40B4-BE49-F238E27FC236}">
                <a16:creationId xmlns:a16="http://schemas.microsoft.com/office/drawing/2014/main" id="{B47B372D-6FA3-F047-AF1C-FA132CE64191}"/>
              </a:ext>
            </a:extLst>
          </p:cNvPr>
          <p:cNvSpPr txBox="1"/>
          <p:nvPr/>
        </p:nvSpPr>
        <p:spPr>
          <a:xfrm>
            <a:off x="1439053" y="2700109"/>
            <a:ext cx="489022" cy="215444"/>
          </a:xfrm>
          <a:prstGeom prst="rect">
            <a:avLst/>
          </a:prstGeom>
          <a:noFill/>
        </p:spPr>
        <p:txBody>
          <a:bodyPr wrap="square" rtlCol="0">
            <a:spAutoFit/>
          </a:bodyPr>
          <a:lstStyle/>
          <a:p>
            <a:pPr algn="ctr"/>
            <a:r>
              <a:rPr lang="en-US" sz="8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5,000</a:t>
            </a:r>
          </a:p>
        </p:txBody>
      </p:sp>
      <p:sp>
        <p:nvSpPr>
          <p:cNvPr id="28" name="TextBox 27">
            <a:extLst>
              <a:ext uri="{FF2B5EF4-FFF2-40B4-BE49-F238E27FC236}">
                <a16:creationId xmlns:a16="http://schemas.microsoft.com/office/drawing/2014/main" id="{20098470-B9FB-D346-AA2E-A012DC40BC3B}"/>
              </a:ext>
            </a:extLst>
          </p:cNvPr>
          <p:cNvSpPr txBox="1"/>
          <p:nvPr/>
        </p:nvSpPr>
        <p:spPr>
          <a:xfrm>
            <a:off x="1350262" y="1962762"/>
            <a:ext cx="595983" cy="215444"/>
          </a:xfrm>
          <a:prstGeom prst="rect">
            <a:avLst/>
          </a:prstGeom>
          <a:noFill/>
        </p:spPr>
        <p:txBody>
          <a:bodyPr wrap="square" rtlCol="0">
            <a:spAutoFit/>
          </a:bodyPr>
          <a:lstStyle/>
          <a:p>
            <a:pPr algn="ctr"/>
            <a:r>
              <a:rPr lang="en-US" sz="8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10,000</a:t>
            </a:r>
          </a:p>
        </p:txBody>
      </p:sp>
      <p:sp>
        <p:nvSpPr>
          <p:cNvPr id="29" name="TextBox 28">
            <a:extLst>
              <a:ext uri="{FF2B5EF4-FFF2-40B4-BE49-F238E27FC236}">
                <a16:creationId xmlns:a16="http://schemas.microsoft.com/office/drawing/2014/main" id="{71EA52FB-DD83-0F4E-B5F2-640152204884}"/>
              </a:ext>
            </a:extLst>
          </p:cNvPr>
          <p:cNvSpPr txBox="1"/>
          <p:nvPr/>
        </p:nvSpPr>
        <p:spPr>
          <a:xfrm>
            <a:off x="1351268" y="1218919"/>
            <a:ext cx="595983" cy="215444"/>
          </a:xfrm>
          <a:prstGeom prst="rect">
            <a:avLst/>
          </a:prstGeom>
          <a:noFill/>
        </p:spPr>
        <p:txBody>
          <a:bodyPr wrap="square" rtlCol="0">
            <a:spAutoFit/>
          </a:bodyPr>
          <a:lstStyle/>
          <a:p>
            <a:pPr algn="ctr"/>
            <a:r>
              <a:rPr lang="en-US" sz="8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15,000</a:t>
            </a:r>
          </a:p>
        </p:txBody>
      </p:sp>
      <p:sp>
        <p:nvSpPr>
          <p:cNvPr id="30" name="TextBox 29">
            <a:extLst>
              <a:ext uri="{FF2B5EF4-FFF2-40B4-BE49-F238E27FC236}">
                <a16:creationId xmlns:a16="http://schemas.microsoft.com/office/drawing/2014/main" id="{9B821804-48BA-4145-96B8-BEE2686B1E81}"/>
              </a:ext>
            </a:extLst>
          </p:cNvPr>
          <p:cNvSpPr txBox="1"/>
          <p:nvPr/>
        </p:nvSpPr>
        <p:spPr>
          <a:xfrm>
            <a:off x="1349665" y="463586"/>
            <a:ext cx="595983" cy="215444"/>
          </a:xfrm>
          <a:prstGeom prst="rect">
            <a:avLst/>
          </a:prstGeom>
          <a:noFill/>
        </p:spPr>
        <p:txBody>
          <a:bodyPr wrap="square" rtlCol="0">
            <a:spAutoFit/>
          </a:bodyPr>
          <a:lstStyle/>
          <a:p>
            <a:pPr algn="ctr"/>
            <a:r>
              <a:rPr lang="en-US" sz="8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20,000</a:t>
            </a:r>
          </a:p>
        </p:txBody>
      </p:sp>
      <p:sp>
        <p:nvSpPr>
          <p:cNvPr id="31" name="TextBox 30">
            <a:extLst>
              <a:ext uri="{FF2B5EF4-FFF2-40B4-BE49-F238E27FC236}">
                <a16:creationId xmlns:a16="http://schemas.microsoft.com/office/drawing/2014/main" id="{3AC4AE67-395E-3149-A810-9356ABA96D58}"/>
              </a:ext>
            </a:extLst>
          </p:cNvPr>
          <p:cNvSpPr txBox="1"/>
          <p:nvPr/>
        </p:nvSpPr>
        <p:spPr>
          <a:xfrm rot="16200000">
            <a:off x="-752497" y="1610304"/>
            <a:ext cx="4114488" cy="246221"/>
          </a:xfrm>
          <a:prstGeom prst="rect">
            <a:avLst/>
          </a:prstGeom>
          <a:noFill/>
        </p:spPr>
        <p:txBody>
          <a:bodyPr wrap="square" rtlCol="0">
            <a:spAutoFit/>
          </a:bodyPr>
          <a:lstStyle/>
          <a:p>
            <a:pPr algn="ctr"/>
            <a:r>
              <a:rPr lang="en-US" sz="10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Intersection Size</a:t>
            </a:r>
          </a:p>
        </p:txBody>
      </p:sp>
      <p:sp>
        <p:nvSpPr>
          <p:cNvPr id="32" name="TextBox 31">
            <a:extLst>
              <a:ext uri="{FF2B5EF4-FFF2-40B4-BE49-F238E27FC236}">
                <a16:creationId xmlns:a16="http://schemas.microsoft.com/office/drawing/2014/main" id="{16A2002F-3FCA-7742-9C67-AB3489F50F0B}"/>
              </a:ext>
            </a:extLst>
          </p:cNvPr>
          <p:cNvSpPr txBox="1"/>
          <p:nvPr/>
        </p:nvSpPr>
        <p:spPr>
          <a:xfrm>
            <a:off x="1814732" y="6201069"/>
            <a:ext cx="9811252" cy="523220"/>
          </a:xfrm>
          <a:prstGeom prst="rect">
            <a:avLst/>
          </a:prstGeom>
          <a:noFill/>
        </p:spPr>
        <p:txBody>
          <a:bodyPr wrap="square">
            <a:spAutoFit/>
          </a:bodyPr>
          <a:lstStyle/>
          <a:p>
            <a:pPr marL="0" marR="60960">
              <a:spcBef>
                <a:spcPts val="0"/>
              </a:spcBef>
              <a:spcAft>
                <a:spcPts val="0"/>
              </a:spcAft>
            </a:pPr>
            <a:r>
              <a:rPr lang="en-US" sz="1400" b="1" dirty="0">
                <a:effectLst/>
                <a:latin typeface="Times New Roman" panose="02020603050405020304" pitchFamily="18" charset="0"/>
                <a:ea typeface="Times New Roman" panose="02020603050405020304" pitchFamily="18" charset="0"/>
              </a:rPr>
              <a:t>Supplementary Fig. 4 | The distribution of shared orthologous clusters (gene families) between A and B genomes of </a:t>
            </a:r>
            <a:r>
              <a:rPr lang="en-US" sz="1400" b="1" i="1" dirty="0">
                <a:effectLst/>
                <a:latin typeface="Times New Roman" panose="02020603050405020304" pitchFamily="18" charset="0"/>
                <a:ea typeface="Times New Roman" panose="02020603050405020304" pitchFamily="18" charset="0"/>
              </a:rPr>
              <a:t>Poa </a:t>
            </a:r>
            <a:r>
              <a:rPr lang="en-US" sz="1400" b="1" i="1" dirty="0" err="1">
                <a:effectLst/>
                <a:latin typeface="Times New Roman" panose="02020603050405020304" pitchFamily="18" charset="0"/>
                <a:ea typeface="Times New Roman" panose="02020603050405020304" pitchFamily="18" charset="0"/>
              </a:rPr>
              <a:t>infirma</a:t>
            </a:r>
            <a:r>
              <a:rPr lang="en-US" sz="1400" b="1" i="1" dirty="0">
                <a:effectLst/>
                <a:latin typeface="Times New Roman" panose="02020603050405020304" pitchFamily="18" charset="0"/>
                <a:ea typeface="Times New Roman" panose="02020603050405020304" pitchFamily="18" charset="0"/>
              </a:rPr>
              <a:t> </a:t>
            </a:r>
            <a:r>
              <a:rPr lang="en-US" sz="1400" b="1" dirty="0">
                <a:effectLst/>
                <a:latin typeface="Times New Roman" panose="02020603050405020304" pitchFamily="18" charset="0"/>
                <a:ea typeface="Times New Roman" panose="02020603050405020304" pitchFamily="18" charset="0"/>
              </a:rPr>
              <a:t>(</a:t>
            </a:r>
            <a:r>
              <a:rPr lang="en-US" sz="1400" b="1" dirty="0" err="1">
                <a:effectLst/>
                <a:latin typeface="Times New Roman" panose="02020603050405020304" pitchFamily="18" charset="0"/>
                <a:ea typeface="Times New Roman" panose="02020603050405020304" pitchFamily="18" charset="0"/>
              </a:rPr>
              <a:t>PiA</a:t>
            </a:r>
            <a:r>
              <a:rPr lang="en-US" sz="1400" b="1" dirty="0">
                <a:effectLst/>
                <a:latin typeface="Times New Roman" panose="02020603050405020304" pitchFamily="18" charset="0"/>
                <a:ea typeface="Times New Roman" panose="02020603050405020304" pitchFamily="18" charset="0"/>
              </a:rPr>
              <a:t>)</a:t>
            </a:r>
            <a:r>
              <a:rPr lang="en-US" sz="1400" b="1" i="1" dirty="0">
                <a:effectLst/>
                <a:latin typeface="Times New Roman" panose="02020603050405020304" pitchFamily="18" charset="0"/>
                <a:ea typeface="Times New Roman" panose="02020603050405020304" pitchFamily="18" charset="0"/>
              </a:rPr>
              <a:t>, Poa </a:t>
            </a:r>
            <a:r>
              <a:rPr lang="en-US" sz="1400" b="1" i="1" dirty="0" err="1">
                <a:effectLst/>
                <a:latin typeface="Times New Roman" panose="02020603050405020304" pitchFamily="18" charset="0"/>
                <a:ea typeface="Times New Roman" panose="02020603050405020304" pitchFamily="18" charset="0"/>
              </a:rPr>
              <a:t>supina</a:t>
            </a:r>
            <a:r>
              <a:rPr lang="en-US" sz="1400" b="1" i="1" dirty="0">
                <a:effectLst/>
                <a:latin typeface="Times New Roman" panose="02020603050405020304" pitchFamily="18" charset="0"/>
                <a:ea typeface="Times New Roman" panose="02020603050405020304" pitchFamily="18" charset="0"/>
              </a:rPr>
              <a:t> </a:t>
            </a:r>
            <a:r>
              <a:rPr lang="en-US" sz="1400" b="1" dirty="0">
                <a:effectLst/>
                <a:latin typeface="Times New Roman" panose="02020603050405020304" pitchFamily="18" charset="0"/>
                <a:ea typeface="Times New Roman" panose="02020603050405020304" pitchFamily="18" charset="0"/>
              </a:rPr>
              <a:t>(</a:t>
            </a:r>
            <a:r>
              <a:rPr lang="en-US" sz="1400" b="1" dirty="0" err="1">
                <a:effectLst/>
                <a:latin typeface="Times New Roman" panose="02020603050405020304" pitchFamily="18" charset="0"/>
                <a:ea typeface="Times New Roman" panose="02020603050405020304" pitchFamily="18" charset="0"/>
              </a:rPr>
              <a:t>PsB</a:t>
            </a:r>
            <a:r>
              <a:rPr lang="en-US" sz="1400" b="1" dirty="0">
                <a:effectLst/>
                <a:latin typeface="Times New Roman" panose="02020603050405020304" pitchFamily="18" charset="0"/>
                <a:ea typeface="Times New Roman" panose="02020603050405020304" pitchFamily="18" charset="0"/>
              </a:rPr>
              <a:t>)</a:t>
            </a:r>
            <a:r>
              <a:rPr lang="en-US" sz="1400" b="1" i="1" dirty="0">
                <a:effectLst/>
                <a:latin typeface="Times New Roman" panose="02020603050405020304" pitchFamily="18" charset="0"/>
                <a:ea typeface="Times New Roman" panose="02020603050405020304" pitchFamily="18" charset="0"/>
              </a:rPr>
              <a:t>, </a:t>
            </a:r>
            <a:r>
              <a:rPr lang="en-US" sz="1400" b="1" dirty="0">
                <a:effectLst/>
                <a:latin typeface="Times New Roman" panose="02020603050405020304" pitchFamily="18" charset="0"/>
                <a:ea typeface="Times New Roman" panose="02020603050405020304" pitchFamily="18" charset="0"/>
              </a:rPr>
              <a:t>and </a:t>
            </a:r>
            <a:r>
              <a:rPr lang="en-US" sz="1400" b="1" i="1" dirty="0">
                <a:effectLst/>
                <a:latin typeface="Times New Roman" panose="02020603050405020304" pitchFamily="18" charset="0"/>
                <a:ea typeface="Times New Roman" panose="02020603050405020304" pitchFamily="18" charset="0"/>
              </a:rPr>
              <a:t>Poa annua </a:t>
            </a:r>
            <a:r>
              <a:rPr lang="en-US" sz="1400" b="1" dirty="0">
                <a:effectLst/>
                <a:latin typeface="Times New Roman" panose="02020603050405020304" pitchFamily="18" charset="0"/>
                <a:ea typeface="Times New Roman" panose="02020603050405020304" pitchFamily="18" charset="0"/>
              </a:rPr>
              <a:t>(</a:t>
            </a:r>
            <a:r>
              <a:rPr lang="en-US" sz="1400" b="1" dirty="0" err="1">
                <a:effectLst/>
                <a:latin typeface="Times New Roman" panose="02020603050405020304" pitchFamily="18" charset="0"/>
                <a:ea typeface="Times New Roman" panose="02020603050405020304" pitchFamily="18" charset="0"/>
              </a:rPr>
              <a:t>PaA</a:t>
            </a:r>
            <a:r>
              <a:rPr lang="en-US" sz="1400" b="1" dirty="0">
                <a:effectLst/>
                <a:latin typeface="Times New Roman" panose="02020603050405020304" pitchFamily="18" charset="0"/>
                <a:ea typeface="Times New Roman" panose="02020603050405020304" pitchFamily="18" charset="0"/>
              </a:rPr>
              <a:t> &amp; </a:t>
            </a:r>
            <a:r>
              <a:rPr lang="en-US" sz="1400" b="1" dirty="0" err="1">
                <a:effectLst/>
                <a:latin typeface="Times New Roman" panose="02020603050405020304" pitchFamily="18" charset="0"/>
                <a:ea typeface="Times New Roman" panose="02020603050405020304" pitchFamily="18" charset="0"/>
              </a:rPr>
              <a:t>PaB</a:t>
            </a:r>
            <a:r>
              <a:rPr lang="en-US" sz="1400" b="1" dirty="0">
                <a:effectLst/>
                <a:latin typeface="Times New Roman" panose="02020603050405020304" pitchFamily="18" charset="0"/>
                <a:ea typeface="Times New Roman" panose="02020603050405020304" pitchFamily="18" charset="0"/>
              </a:rPr>
              <a:t>)</a:t>
            </a:r>
            <a:r>
              <a:rPr lang="en-US" sz="1400" i="1" dirty="0">
                <a:effectLst/>
                <a:latin typeface="Times New Roman" panose="02020603050405020304" pitchFamily="18" charset="0"/>
                <a:ea typeface="Times New Roman" panose="02020603050405020304" pitchFamily="18" charset="0"/>
              </a:rPr>
              <a:t>. </a:t>
            </a:r>
            <a:r>
              <a:rPr lang="en-US" sz="1400" dirty="0">
                <a:effectLst/>
                <a:latin typeface="Times New Roman" panose="02020603050405020304" pitchFamily="18" charset="0"/>
                <a:ea typeface="Times New Roman" panose="02020603050405020304" pitchFamily="18" charset="0"/>
              </a:rPr>
              <a:t>Single-copy gene clusters are not depicted.</a:t>
            </a:r>
          </a:p>
        </p:txBody>
      </p:sp>
    </p:spTree>
    <p:extLst>
      <p:ext uri="{BB962C8B-B14F-4D97-AF65-F5344CB8AC3E}">
        <p14:creationId xmlns:p14="http://schemas.microsoft.com/office/powerpoint/2010/main" val="28388997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 name="Picture 63" descr="Chart, line chart&#10;&#10;Description automatically generated">
            <a:extLst>
              <a:ext uri="{FF2B5EF4-FFF2-40B4-BE49-F238E27FC236}">
                <a16:creationId xmlns:a16="http://schemas.microsoft.com/office/drawing/2014/main" id="{8BB7B49E-F66F-FA4E-8A54-C5BE0CB2DC8D}"/>
              </a:ext>
            </a:extLst>
          </p:cNvPr>
          <p:cNvPicPr>
            <a:picLocks noChangeAspect="1"/>
          </p:cNvPicPr>
          <p:nvPr/>
        </p:nvPicPr>
        <p:blipFill rotWithShape="1">
          <a:blip r:embed="rId3"/>
          <a:srcRect l="7553" t="3059" r="13089" b="9018"/>
          <a:stretch/>
        </p:blipFill>
        <p:spPr>
          <a:xfrm>
            <a:off x="3718509" y="471038"/>
            <a:ext cx="5235879" cy="4190628"/>
          </a:xfrm>
          <a:prstGeom prst="rect">
            <a:avLst/>
          </a:prstGeom>
          <a:ln w="12700">
            <a:solidFill>
              <a:schemeClr val="bg2">
                <a:lumMod val="90000"/>
              </a:schemeClr>
            </a:solidFill>
          </a:ln>
        </p:spPr>
      </p:pic>
      <p:sp>
        <p:nvSpPr>
          <p:cNvPr id="73" name="Rectangle 72">
            <a:extLst>
              <a:ext uri="{FF2B5EF4-FFF2-40B4-BE49-F238E27FC236}">
                <a16:creationId xmlns:a16="http://schemas.microsoft.com/office/drawing/2014/main" id="{07727E2E-4669-624B-8DB5-CCAA76F74003}"/>
              </a:ext>
            </a:extLst>
          </p:cNvPr>
          <p:cNvSpPr/>
          <p:nvPr/>
        </p:nvSpPr>
        <p:spPr>
          <a:xfrm>
            <a:off x="6812882" y="1000052"/>
            <a:ext cx="1246186" cy="1535629"/>
          </a:xfrm>
          <a:prstGeom prst="rect">
            <a:avLst/>
          </a:prstGeom>
          <a:solidFill>
            <a:schemeClr val="bg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4" name="Picture 73">
            <a:extLst>
              <a:ext uri="{FF2B5EF4-FFF2-40B4-BE49-F238E27FC236}">
                <a16:creationId xmlns:a16="http://schemas.microsoft.com/office/drawing/2014/main" id="{12486352-131C-704F-A49D-A9F1B2305775}"/>
              </a:ext>
            </a:extLst>
          </p:cNvPr>
          <p:cNvPicPr>
            <a:picLocks noChangeAspect="1"/>
          </p:cNvPicPr>
          <p:nvPr/>
        </p:nvPicPr>
        <p:blipFill>
          <a:blip r:embed="rId4"/>
          <a:stretch>
            <a:fillRect/>
          </a:stretch>
        </p:blipFill>
        <p:spPr>
          <a:xfrm>
            <a:off x="6892812" y="1320765"/>
            <a:ext cx="196599" cy="200957"/>
          </a:xfrm>
          <a:prstGeom prst="rect">
            <a:avLst/>
          </a:prstGeom>
        </p:spPr>
      </p:pic>
      <p:pic>
        <p:nvPicPr>
          <p:cNvPr id="75" name="Picture 74">
            <a:extLst>
              <a:ext uri="{FF2B5EF4-FFF2-40B4-BE49-F238E27FC236}">
                <a16:creationId xmlns:a16="http://schemas.microsoft.com/office/drawing/2014/main" id="{D8FAC218-4BCF-CB43-99C0-6CCC31C62971}"/>
              </a:ext>
            </a:extLst>
          </p:cNvPr>
          <p:cNvPicPr>
            <a:picLocks noChangeAspect="1"/>
          </p:cNvPicPr>
          <p:nvPr/>
        </p:nvPicPr>
        <p:blipFill>
          <a:blip r:embed="rId5"/>
          <a:stretch>
            <a:fillRect/>
          </a:stretch>
        </p:blipFill>
        <p:spPr>
          <a:xfrm>
            <a:off x="6892810" y="1927580"/>
            <a:ext cx="196600" cy="200957"/>
          </a:xfrm>
          <a:prstGeom prst="rect">
            <a:avLst/>
          </a:prstGeom>
        </p:spPr>
      </p:pic>
      <p:pic>
        <p:nvPicPr>
          <p:cNvPr id="76" name="Picture 75">
            <a:extLst>
              <a:ext uri="{FF2B5EF4-FFF2-40B4-BE49-F238E27FC236}">
                <a16:creationId xmlns:a16="http://schemas.microsoft.com/office/drawing/2014/main" id="{E7CB210D-E0B6-934C-A17D-B036193A967D}"/>
              </a:ext>
            </a:extLst>
          </p:cNvPr>
          <p:cNvPicPr>
            <a:picLocks noChangeAspect="1"/>
          </p:cNvPicPr>
          <p:nvPr/>
        </p:nvPicPr>
        <p:blipFill>
          <a:blip r:embed="rId6"/>
          <a:stretch>
            <a:fillRect/>
          </a:stretch>
        </p:blipFill>
        <p:spPr>
          <a:xfrm>
            <a:off x="6892812" y="1625836"/>
            <a:ext cx="196601" cy="200957"/>
          </a:xfrm>
          <a:prstGeom prst="rect">
            <a:avLst/>
          </a:prstGeom>
        </p:spPr>
      </p:pic>
      <p:pic>
        <p:nvPicPr>
          <p:cNvPr id="77" name="Picture 76">
            <a:extLst>
              <a:ext uri="{FF2B5EF4-FFF2-40B4-BE49-F238E27FC236}">
                <a16:creationId xmlns:a16="http://schemas.microsoft.com/office/drawing/2014/main" id="{E0C18117-EDC7-1D44-9B5E-DB560EA54CDA}"/>
              </a:ext>
            </a:extLst>
          </p:cNvPr>
          <p:cNvPicPr>
            <a:picLocks noChangeAspect="1"/>
          </p:cNvPicPr>
          <p:nvPr/>
        </p:nvPicPr>
        <p:blipFill>
          <a:blip r:embed="rId7"/>
          <a:stretch>
            <a:fillRect/>
          </a:stretch>
        </p:blipFill>
        <p:spPr>
          <a:xfrm>
            <a:off x="6892812" y="2236618"/>
            <a:ext cx="196599" cy="204463"/>
          </a:xfrm>
          <a:prstGeom prst="rect">
            <a:avLst/>
          </a:prstGeom>
        </p:spPr>
      </p:pic>
      <p:sp>
        <p:nvSpPr>
          <p:cNvPr id="78" name="TextBox 77">
            <a:extLst>
              <a:ext uri="{FF2B5EF4-FFF2-40B4-BE49-F238E27FC236}">
                <a16:creationId xmlns:a16="http://schemas.microsoft.com/office/drawing/2014/main" id="{0644E47A-24BE-DF46-98E1-5C06BEF94492}"/>
              </a:ext>
            </a:extLst>
          </p:cNvPr>
          <p:cNvSpPr txBox="1"/>
          <p:nvPr/>
        </p:nvSpPr>
        <p:spPr>
          <a:xfrm>
            <a:off x="7081494" y="1265589"/>
            <a:ext cx="1219733" cy="276999"/>
          </a:xfrm>
          <a:prstGeom prst="rect">
            <a:avLst/>
          </a:prstGeom>
          <a:noFill/>
        </p:spPr>
        <p:txBody>
          <a:bodyPr wrap="square" rtlCol="0">
            <a:spAutoFit/>
          </a:bodyPr>
          <a:lstStyle/>
          <a:p>
            <a:r>
              <a:rPr lang="en-US" sz="1200"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PaA</a:t>
            </a:r>
            <a:r>
              <a:rPr lang="en-US" sz="1200" baseline="-25000"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 </a:t>
            </a:r>
            <a:r>
              <a:rPr lang="en-US" sz="1200"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to PaB</a:t>
            </a:r>
          </a:p>
        </p:txBody>
      </p:sp>
      <p:sp>
        <p:nvSpPr>
          <p:cNvPr id="79" name="TextBox 78">
            <a:extLst>
              <a:ext uri="{FF2B5EF4-FFF2-40B4-BE49-F238E27FC236}">
                <a16:creationId xmlns:a16="http://schemas.microsoft.com/office/drawing/2014/main" id="{6C01A88A-C2EB-B845-B857-2252316DC90A}"/>
              </a:ext>
            </a:extLst>
          </p:cNvPr>
          <p:cNvSpPr txBox="1"/>
          <p:nvPr/>
        </p:nvSpPr>
        <p:spPr>
          <a:xfrm>
            <a:off x="6827300" y="1005612"/>
            <a:ext cx="1382319" cy="276999"/>
          </a:xfrm>
          <a:prstGeom prst="rect">
            <a:avLst/>
          </a:prstGeom>
          <a:noFill/>
        </p:spPr>
        <p:txBody>
          <a:bodyPr wrap="square" rtlCol="0">
            <a:spAutoFit/>
          </a:bodyPr>
          <a:lstStyle/>
          <a:p>
            <a:r>
              <a:rPr lang="en-US" sz="1200" u="sng"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Comparisons</a:t>
            </a:r>
          </a:p>
        </p:txBody>
      </p:sp>
      <p:sp>
        <p:nvSpPr>
          <p:cNvPr id="80" name="TextBox 79">
            <a:extLst>
              <a:ext uri="{FF2B5EF4-FFF2-40B4-BE49-F238E27FC236}">
                <a16:creationId xmlns:a16="http://schemas.microsoft.com/office/drawing/2014/main" id="{61787DAE-ACDA-064B-BCFD-3587F7F3BA83}"/>
              </a:ext>
            </a:extLst>
          </p:cNvPr>
          <p:cNvSpPr txBox="1"/>
          <p:nvPr/>
        </p:nvSpPr>
        <p:spPr>
          <a:xfrm>
            <a:off x="7081492" y="1572425"/>
            <a:ext cx="1219732" cy="276999"/>
          </a:xfrm>
          <a:prstGeom prst="rect">
            <a:avLst/>
          </a:prstGeom>
          <a:noFill/>
        </p:spPr>
        <p:txBody>
          <a:bodyPr wrap="square" rtlCol="0">
            <a:spAutoFit/>
          </a:bodyPr>
          <a:lstStyle/>
          <a:p>
            <a:r>
              <a:rPr lang="en-US" sz="1200"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PsB</a:t>
            </a:r>
            <a:r>
              <a:rPr lang="en-US" sz="1200" baseline="-25000"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 </a:t>
            </a:r>
            <a:r>
              <a:rPr lang="en-US" sz="1200"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to PiA</a:t>
            </a:r>
          </a:p>
        </p:txBody>
      </p:sp>
      <p:sp>
        <p:nvSpPr>
          <p:cNvPr id="81" name="TextBox 80">
            <a:extLst>
              <a:ext uri="{FF2B5EF4-FFF2-40B4-BE49-F238E27FC236}">
                <a16:creationId xmlns:a16="http://schemas.microsoft.com/office/drawing/2014/main" id="{A6400A13-DEC3-2B4B-916C-2A460F7363A2}"/>
              </a:ext>
            </a:extLst>
          </p:cNvPr>
          <p:cNvSpPr txBox="1"/>
          <p:nvPr/>
        </p:nvSpPr>
        <p:spPr>
          <a:xfrm>
            <a:off x="7089409" y="1879056"/>
            <a:ext cx="1211814" cy="276999"/>
          </a:xfrm>
          <a:prstGeom prst="rect">
            <a:avLst/>
          </a:prstGeom>
          <a:noFill/>
        </p:spPr>
        <p:txBody>
          <a:bodyPr wrap="square" rtlCol="0">
            <a:spAutoFit/>
          </a:bodyPr>
          <a:lstStyle/>
          <a:p>
            <a:r>
              <a:rPr lang="en-US" sz="1200"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PaA</a:t>
            </a:r>
            <a:r>
              <a:rPr lang="en-US" sz="1200" baseline="-25000"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 </a:t>
            </a:r>
            <a:r>
              <a:rPr lang="en-US" sz="1200"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to PiA</a:t>
            </a:r>
          </a:p>
        </p:txBody>
      </p:sp>
      <p:sp>
        <p:nvSpPr>
          <p:cNvPr id="82" name="TextBox 81">
            <a:extLst>
              <a:ext uri="{FF2B5EF4-FFF2-40B4-BE49-F238E27FC236}">
                <a16:creationId xmlns:a16="http://schemas.microsoft.com/office/drawing/2014/main" id="{DFF3D421-E89C-EC4E-8A00-FBE23E42494D}"/>
              </a:ext>
            </a:extLst>
          </p:cNvPr>
          <p:cNvSpPr txBox="1"/>
          <p:nvPr/>
        </p:nvSpPr>
        <p:spPr>
          <a:xfrm>
            <a:off x="7089410" y="2185273"/>
            <a:ext cx="1211812" cy="276999"/>
          </a:xfrm>
          <a:prstGeom prst="rect">
            <a:avLst/>
          </a:prstGeom>
          <a:noFill/>
        </p:spPr>
        <p:txBody>
          <a:bodyPr wrap="square" rtlCol="0">
            <a:spAutoFit/>
          </a:bodyPr>
          <a:lstStyle/>
          <a:p>
            <a:r>
              <a:rPr lang="en-US" sz="1200"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PaB</a:t>
            </a:r>
            <a:r>
              <a:rPr lang="en-US" sz="1200" baseline="-25000"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 </a:t>
            </a:r>
            <a:r>
              <a:rPr lang="en-US" sz="1200"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to PsB</a:t>
            </a:r>
          </a:p>
        </p:txBody>
      </p:sp>
      <p:sp>
        <p:nvSpPr>
          <p:cNvPr id="83" name="TextBox 82">
            <a:extLst>
              <a:ext uri="{FF2B5EF4-FFF2-40B4-BE49-F238E27FC236}">
                <a16:creationId xmlns:a16="http://schemas.microsoft.com/office/drawing/2014/main" id="{7FA88601-3724-EA40-9FDF-433237D0AE28}"/>
              </a:ext>
            </a:extLst>
          </p:cNvPr>
          <p:cNvSpPr txBox="1"/>
          <p:nvPr/>
        </p:nvSpPr>
        <p:spPr>
          <a:xfrm>
            <a:off x="4692829" y="4631134"/>
            <a:ext cx="620063" cy="276999"/>
          </a:xfrm>
          <a:prstGeom prst="rect">
            <a:avLst/>
          </a:prstGeom>
          <a:noFill/>
        </p:spPr>
        <p:txBody>
          <a:bodyPr wrap="square" rtlCol="0">
            <a:spAutoFit/>
          </a:bodyPr>
          <a:lstStyle/>
          <a:p>
            <a:pPr algn="ctr"/>
            <a:r>
              <a:rPr lang="en-US" sz="1200"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0.25</a:t>
            </a:r>
          </a:p>
        </p:txBody>
      </p:sp>
      <p:sp>
        <p:nvSpPr>
          <p:cNvPr id="84" name="TextBox 83">
            <a:extLst>
              <a:ext uri="{FF2B5EF4-FFF2-40B4-BE49-F238E27FC236}">
                <a16:creationId xmlns:a16="http://schemas.microsoft.com/office/drawing/2014/main" id="{AE095E5A-56FF-6642-815E-409C9CBFD96A}"/>
              </a:ext>
            </a:extLst>
          </p:cNvPr>
          <p:cNvSpPr txBox="1"/>
          <p:nvPr/>
        </p:nvSpPr>
        <p:spPr>
          <a:xfrm>
            <a:off x="4565881" y="4838266"/>
            <a:ext cx="3561781" cy="276999"/>
          </a:xfrm>
          <a:prstGeom prst="rect">
            <a:avLst/>
          </a:prstGeom>
          <a:noFill/>
        </p:spPr>
        <p:txBody>
          <a:bodyPr wrap="square" rtlCol="0">
            <a:spAutoFit/>
          </a:bodyPr>
          <a:lstStyle/>
          <a:p>
            <a:pPr algn="ctr"/>
            <a:r>
              <a:rPr lang="en-US" sz="1200"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Synonymous substitution rate (Ks)</a:t>
            </a:r>
          </a:p>
        </p:txBody>
      </p:sp>
      <p:sp>
        <p:nvSpPr>
          <p:cNvPr id="85" name="TextBox 84">
            <a:extLst>
              <a:ext uri="{FF2B5EF4-FFF2-40B4-BE49-F238E27FC236}">
                <a16:creationId xmlns:a16="http://schemas.microsoft.com/office/drawing/2014/main" id="{2305E34B-BC91-5943-807B-B83969694B2C}"/>
              </a:ext>
            </a:extLst>
          </p:cNvPr>
          <p:cNvSpPr txBox="1"/>
          <p:nvPr/>
        </p:nvSpPr>
        <p:spPr>
          <a:xfrm>
            <a:off x="3394877" y="3311457"/>
            <a:ext cx="638600" cy="276999"/>
          </a:xfrm>
          <a:prstGeom prst="rect">
            <a:avLst/>
          </a:prstGeom>
          <a:noFill/>
        </p:spPr>
        <p:txBody>
          <a:bodyPr wrap="square" rtlCol="0">
            <a:spAutoFit/>
          </a:bodyPr>
          <a:lstStyle/>
          <a:p>
            <a:r>
              <a:rPr lang="en-US" sz="1200"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10</a:t>
            </a:r>
          </a:p>
        </p:txBody>
      </p:sp>
      <p:sp>
        <p:nvSpPr>
          <p:cNvPr id="86" name="TextBox 85">
            <a:extLst>
              <a:ext uri="{FF2B5EF4-FFF2-40B4-BE49-F238E27FC236}">
                <a16:creationId xmlns:a16="http://schemas.microsoft.com/office/drawing/2014/main" id="{81689AEA-59E6-1C4A-B307-92485BD108FB}"/>
              </a:ext>
            </a:extLst>
          </p:cNvPr>
          <p:cNvSpPr txBox="1"/>
          <p:nvPr/>
        </p:nvSpPr>
        <p:spPr>
          <a:xfrm>
            <a:off x="3394877" y="2102714"/>
            <a:ext cx="638600" cy="276999"/>
          </a:xfrm>
          <a:prstGeom prst="rect">
            <a:avLst/>
          </a:prstGeom>
          <a:noFill/>
        </p:spPr>
        <p:txBody>
          <a:bodyPr wrap="square" rtlCol="0">
            <a:spAutoFit/>
          </a:bodyPr>
          <a:lstStyle/>
          <a:p>
            <a:r>
              <a:rPr lang="en-US" sz="1200"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20</a:t>
            </a:r>
          </a:p>
        </p:txBody>
      </p:sp>
      <p:sp>
        <p:nvSpPr>
          <p:cNvPr id="87" name="TextBox 86">
            <a:extLst>
              <a:ext uri="{FF2B5EF4-FFF2-40B4-BE49-F238E27FC236}">
                <a16:creationId xmlns:a16="http://schemas.microsoft.com/office/drawing/2014/main" id="{CE3CACDD-911A-4D47-BDBE-F7B02CFA44AA}"/>
              </a:ext>
            </a:extLst>
          </p:cNvPr>
          <p:cNvSpPr txBox="1"/>
          <p:nvPr/>
        </p:nvSpPr>
        <p:spPr>
          <a:xfrm rot="16200000">
            <a:off x="2870904" y="2321374"/>
            <a:ext cx="771422" cy="276999"/>
          </a:xfrm>
          <a:prstGeom prst="rect">
            <a:avLst/>
          </a:prstGeom>
          <a:noFill/>
        </p:spPr>
        <p:txBody>
          <a:bodyPr wrap="square" rtlCol="0">
            <a:spAutoFit/>
          </a:bodyPr>
          <a:lstStyle/>
          <a:p>
            <a:r>
              <a:rPr lang="en-US" sz="1200"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Density</a:t>
            </a:r>
          </a:p>
        </p:txBody>
      </p:sp>
      <p:sp>
        <p:nvSpPr>
          <p:cNvPr id="88" name="TextBox 87">
            <a:extLst>
              <a:ext uri="{FF2B5EF4-FFF2-40B4-BE49-F238E27FC236}">
                <a16:creationId xmlns:a16="http://schemas.microsoft.com/office/drawing/2014/main" id="{926A8ADF-A4F0-4342-9C72-89E5BC3F468E}"/>
              </a:ext>
            </a:extLst>
          </p:cNvPr>
          <p:cNvSpPr txBox="1"/>
          <p:nvPr/>
        </p:nvSpPr>
        <p:spPr>
          <a:xfrm>
            <a:off x="3394877" y="925997"/>
            <a:ext cx="638600" cy="276999"/>
          </a:xfrm>
          <a:prstGeom prst="rect">
            <a:avLst/>
          </a:prstGeom>
          <a:noFill/>
        </p:spPr>
        <p:txBody>
          <a:bodyPr wrap="square" rtlCol="0">
            <a:spAutoFit/>
          </a:bodyPr>
          <a:lstStyle/>
          <a:p>
            <a:r>
              <a:rPr lang="en-US" sz="1200"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30</a:t>
            </a:r>
          </a:p>
        </p:txBody>
      </p:sp>
      <p:sp>
        <p:nvSpPr>
          <p:cNvPr id="89" name="TextBox 88">
            <a:extLst>
              <a:ext uri="{FF2B5EF4-FFF2-40B4-BE49-F238E27FC236}">
                <a16:creationId xmlns:a16="http://schemas.microsoft.com/office/drawing/2014/main" id="{FC2B2EC6-E16C-F648-B7AB-8FF9CBB6BACC}"/>
              </a:ext>
            </a:extLst>
          </p:cNvPr>
          <p:cNvSpPr txBox="1"/>
          <p:nvPr/>
        </p:nvSpPr>
        <p:spPr>
          <a:xfrm>
            <a:off x="5980639" y="4631133"/>
            <a:ext cx="620063" cy="276999"/>
          </a:xfrm>
          <a:prstGeom prst="rect">
            <a:avLst/>
          </a:prstGeom>
          <a:noFill/>
        </p:spPr>
        <p:txBody>
          <a:bodyPr wrap="square" rtlCol="0">
            <a:spAutoFit/>
          </a:bodyPr>
          <a:lstStyle/>
          <a:p>
            <a:pPr algn="ctr"/>
            <a:r>
              <a:rPr lang="en-US" sz="1200"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0.50</a:t>
            </a:r>
          </a:p>
        </p:txBody>
      </p:sp>
      <p:sp>
        <p:nvSpPr>
          <p:cNvPr id="90" name="TextBox 89">
            <a:extLst>
              <a:ext uri="{FF2B5EF4-FFF2-40B4-BE49-F238E27FC236}">
                <a16:creationId xmlns:a16="http://schemas.microsoft.com/office/drawing/2014/main" id="{27AF5399-6DB7-5743-9EA2-1C09211F330A}"/>
              </a:ext>
            </a:extLst>
          </p:cNvPr>
          <p:cNvSpPr txBox="1"/>
          <p:nvPr/>
        </p:nvSpPr>
        <p:spPr>
          <a:xfrm>
            <a:off x="7262310" y="4635609"/>
            <a:ext cx="620063" cy="276999"/>
          </a:xfrm>
          <a:prstGeom prst="rect">
            <a:avLst/>
          </a:prstGeom>
          <a:noFill/>
        </p:spPr>
        <p:txBody>
          <a:bodyPr wrap="square" rtlCol="0">
            <a:spAutoFit/>
          </a:bodyPr>
          <a:lstStyle/>
          <a:p>
            <a:pPr algn="ctr"/>
            <a:r>
              <a:rPr lang="en-US" sz="1200"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0.75</a:t>
            </a:r>
          </a:p>
        </p:txBody>
      </p:sp>
      <p:sp>
        <p:nvSpPr>
          <p:cNvPr id="91" name="TextBox 90">
            <a:extLst>
              <a:ext uri="{FF2B5EF4-FFF2-40B4-BE49-F238E27FC236}">
                <a16:creationId xmlns:a16="http://schemas.microsoft.com/office/drawing/2014/main" id="{159AEF7E-466B-8E4B-97A7-F2EE50251227}"/>
              </a:ext>
            </a:extLst>
          </p:cNvPr>
          <p:cNvSpPr txBox="1"/>
          <p:nvPr/>
        </p:nvSpPr>
        <p:spPr>
          <a:xfrm>
            <a:off x="8721341" y="4634103"/>
            <a:ext cx="240965" cy="276999"/>
          </a:xfrm>
          <a:prstGeom prst="rect">
            <a:avLst/>
          </a:prstGeom>
          <a:noFill/>
        </p:spPr>
        <p:txBody>
          <a:bodyPr wrap="square" rtlCol="0">
            <a:spAutoFit/>
          </a:bodyPr>
          <a:lstStyle/>
          <a:p>
            <a:pPr algn="ctr"/>
            <a:r>
              <a:rPr lang="en-US" sz="1200"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1</a:t>
            </a:r>
          </a:p>
        </p:txBody>
      </p:sp>
      <p:sp>
        <p:nvSpPr>
          <p:cNvPr id="92" name="TextBox 91">
            <a:extLst>
              <a:ext uri="{FF2B5EF4-FFF2-40B4-BE49-F238E27FC236}">
                <a16:creationId xmlns:a16="http://schemas.microsoft.com/office/drawing/2014/main" id="{06DD0E47-0AE8-F844-B6FB-51FCFC593D3D}"/>
              </a:ext>
            </a:extLst>
          </p:cNvPr>
          <p:cNvSpPr txBox="1"/>
          <p:nvPr/>
        </p:nvSpPr>
        <p:spPr>
          <a:xfrm>
            <a:off x="3586145" y="4640309"/>
            <a:ext cx="240965" cy="276999"/>
          </a:xfrm>
          <a:prstGeom prst="rect">
            <a:avLst/>
          </a:prstGeom>
          <a:noFill/>
        </p:spPr>
        <p:txBody>
          <a:bodyPr wrap="square" rtlCol="0">
            <a:spAutoFit/>
          </a:bodyPr>
          <a:lstStyle/>
          <a:p>
            <a:r>
              <a:rPr lang="en-US" sz="1200"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0</a:t>
            </a:r>
          </a:p>
        </p:txBody>
      </p:sp>
      <p:cxnSp>
        <p:nvCxnSpPr>
          <p:cNvPr id="67" name="Straight Arrow Connector 66">
            <a:extLst>
              <a:ext uri="{FF2B5EF4-FFF2-40B4-BE49-F238E27FC236}">
                <a16:creationId xmlns:a16="http://schemas.microsoft.com/office/drawing/2014/main" id="{82608B9F-EABF-5840-8799-D42A19329ED3}"/>
              </a:ext>
            </a:extLst>
          </p:cNvPr>
          <p:cNvCxnSpPr>
            <a:cxnSpLocks/>
          </p:cNvCxnSpPr>
          <p:nvPr/>
        </p:nvCxnSpPr>
        <p:spPr>
          <a:xfrm flipH="1">
            <a:off x="3775482" y="1389077"/>
            <a:ext cx="912684" cy="43264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68" name="Rectangle 67">
            <a:extLst>
              <a:ext uri="{FF2B5EF4-FFF2-40B4-BE49-F238E27FC236}">
                <a16:creationId xmlns:a16="http://schemas.microsoft.com/office/drawing/2014/main" id="{DF4DC911-F7C9-D541-84D4-3513CF64C355}"/>
              </a:ext>
            </a:extLst>
          </p:cNvPr>
          <p:cNvSpPr/>
          <p:nvPr/>
        </p:nvSpPr>
        <p:spPr>
          <a:xfrm>
            <a:off x="4621662" y="1205493"/>
            <a:ext cx="925253" cy="276999"/>
          </a:xfrm>
          <a:prstGeom prst="rect">
            <a:avLst/>
          </a:prstGeom>
        </p:spPr>
        <p:txBody>
          <a:bodyPr wrap="none">
            <a:spAutoFit/>
          </a:bodyPr>
          <a:lstStyle/>
          <a:p>
            <a:r>
              <a:rPr lang="en-US" sz="1200" dirty="0">
                <a:latin typeface="Verdana" panose="020B0604030504040204" pitchFamily="34" charset="0"/>
                <a:ea typeface="Verdana" panose="020B0604030504040204" pitchFamily="34" charset="0"/>
                <a:cs typeface="Verdana" panose="020B0604030504040204" pitchFamily="34" charset="0"/>
              </a:rPr>
              <a:t>0.005871</a:t>
            </a:r>
          </a:p>
        </p:txBody>
      </p:sp>
      <p:cxnSp>
        <p:nvCxnSpPr>
          <p:cNvPr id="69" name="Straight Arrow Connector 68">
            <a:extLst>
              <a:ext uri="{FF2B5EF4-FFF2-40B4-BE49-F238E27FC236}">
                <a16:creationId xmlns:a16="http://schemas.microsoft.com/office/drawing/2014/main" id="{7CD79612-1545-A749-8F63-615BBFC15BC4}"/>
              </a:ext>
            </a:extLst>
          </p:cNvPr>
          <p:cNvCxnSpPr>
            <a:cxnSpLocks/>
          </p:cNvCxnSpPr>
          <p:nvPr/>
        </p:nvCxnSpPr>
        <p:spPr>
          <a:xfrm flipH="1">
            <a:off x="4096921" y="2924660"/>
            <a:ext cx="912686" cy="93137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70" name="Straight Arrow Connector 69">
            <a:extLst>
              <a:ext uri="{FF2B5EF4-FFF2-40B4-BE49-F238E27FC236}">
                <a16:creationId xmlns:a16="http://schemas.microsoft.com/office/drawing/2014/main" id="{C6341E2F-2C35-3749-9681-B665FE958B20}"/>
              </a:ext>
            </a:extLst>
          </p:cNvPr>
          <p:cNvCxnSpPr>
            <a:cxnSpLocks/>
          </p:cNvCxnSpPr>
          <p:nvPr/>
        </p:nvCxnSpPr>
        <p:spPr>
          <a:xfrm flipH="1">
            <a:off x="4096923" y="3380756"/>
            <a:ext cx="1025187" cy="58129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71" name="Rectangle 70">
            <a:extLst>
              <a:ext uri="{FF2B5EF4-FFF2-40B4-BE49-F238E27FC236}">
                <a16:creationId xmlns:a16="http://schemas.microsoft.com/office/drawing/2014/main" id="{E6C8C4B2-4977-684A-8D60-D4B1F4935BB4}"/>
              </a:ext>
            </a:extLst>
          </p:cNvPr>
          <p:cNvSpPr/>
          <p:nvPr/>
        </p:nvSpPr>
        <p:spPr>
          <a:xfrm>
            <a:off x="5069458" y="3211255"/>
            <a:ext cx="827471" cy="276999"/>
          </a:xfrm>
          <a:prstGeom prst="rect">
            <a:avLst/>
          </a:prstGeom>
        </p:spPr>
        <p:txBody>
          <a:bodyPr wrap="none">
            <a:spAutoFit/>
          </a:bodyPr>
          <a:lstStyle/>
          <a:p>
            <a:r>
              <a:rPr lang="en-US" sz="1200" dirty="0">
                <a:latin typeface="Verdana" panose="020B0604030504040204" pitchFamily="34" charset="0"/>
                <a:ea typeface="Verdana" panose="020B0604030504040204" pitchFamily="34" charset="0"/>
                <a:cs typeface="Verdana" panose="020B0604030504040204" pitchFamily="34" charset="0"/>
              </a:rPr>
              <a:t>0.07632</a:t>
            </a:r>
          </a:p>
        </p:txBody>
      </p:sp>
      <p:sp>
        <p:nvSpPr>
          <p:cNvPr id="72" name="Rectangle 71">
            <a:extLst>
              <a:ext uri="{FF2B5EF4-FFF2-40B4-BE49-F238E27FC236}">
                <a16:creationId xmlns:a16="http://schemas.microsoft.com/office/drawing/2014/main" id="{6EFA2FE4-516F-5541-B3CE-69CF7AFB93AE}"/>
              </a:ext>
            </a:extLst>
          </p:cNvPr>
          <p:cNvSpPr/>
          <p:nvPr/>
        </p:nvSpPr>
        <p:spPr>
          <a:xfrm>
            <a:off x="4972662" y="2727675"/>
            <a:ext cx="827471" cy="276999"/>
          </a:xfrm>
          <a:prstGeom prst="rect">
            <a:avLst/>
          </a:prstGeom>
        </p:spPr>
        <p:txBody>
          <a:bodyPr wrap="none">
            <a:spAutoFit/>
          </a:bodyPr>
          <a:lstStyle/>
          <a:p>
            <a:r>
              <a:rPr lang="en-US" sz="1200" dirty="0">
                <a:latin typeface="Verdana" panose="020B0604030504040204" pitchFamily="34" charset="0"/>
                <a:ea typeface="Verdana" panose="020B0604030504040204" pitchFamily="34" charset="0"/>
                <a:cs typeface="Verdana" panose="020B0604030504040204" pitchFamily="34" charset="0"/>
              </a:rPr>
              <a:t>0.06458</a:t>
            </a:r>
          </a:p>
        </p:txBody>
      </p:sp>
      <p:sp>
        <p:nvSpPr>
          <p:cNvPr id="98" name="Left Brace 97">
            <a:extLst>
              <a:ext uri="{FF2B5EF4-FFF2-40B4-BE49-F238E27FC236}">
                <a16:creationId xmlns:a16="http://schemas.microsoft.com/office/drawing/2014/main" id="{EF5420D8-B0E4-664C-830B-E7BF59D5AFEA}"/>
              </a:ext>
            </a:extLst>
          </p:cNvPr>
          <p:cNvSpPr/>
          <p:nvPr/>
        </p:nvSpPr>
        <p:spPr>
          <a:xfrm>
            <a:off x="3542465" y="3927969"/>
            <a:ext cx="139112" cy="645089"/>
          </a:xfrm>
          <a:prstGeom prst="leftBrace">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9" name="TextBox 98">
            <a:extLst>
              <a:ext uri="{FF2B5EF4-FFF2-40B4-BE49-F238E27FC236}">
                <a16:creationId xmlns:a16="http://schemas.microsoft.com/office/drawing/2014/main" id="{22D17A2A-733A-0B41-B7F1-97B88C13860B}"/>
              </a:ext>
            </a:extLst>
          </p:cNvPr>
          <p:cNvSpPr txBox="1"/>
          <p:nvPr/>
        </p:nvSpPr>
        <p:spPr>
          <a:xfrm>
            <a:off x="2568527" y="4096959"/>
            <a:ext cx="1358159" cy="276999"/>
          </a:xfrm>
          <a:prstGeom prst="rect">
            <a:avLst/>
          </a:prstGeom>
          <a:noFill/>
        </p:spPr>
        <p:txBody>
          <a:bodyPr wrap="square" rtlCol="0">
            <a:spAutoFit/>
          </a:bodyPr>
          <a:lstStyle/>
          <a:p>
            <a:r>
              <a:rPr lang="en-US" sz="1200" dirty="0">
                <a:latin typeface="Verdana" panose="020B0604030504040204" pitchFamily="34" charset="0"/>
                <a:ea typeface="Verdana" panose="020B0604030504040204" pitchFamily="34" charset="0"/>
                <a:cs typeface="Verdana" panose="020B0604030504040204" pitchFamily="34" charset="0"/>
              </a:rPr>
              <a:t>Divergence </a:t>
            </a:r>
          </a:p>
        </p:txBody>
      </p:sp>
      <p:sp>
        <p:nvSpPr>
          <p:cNvPr id="96" name="Left Brace 95">
            <a:extLst>
              <a:ext uri="{FF2B5EF4-FFF2-40B4-BE49-F238E27FC236}">
                <a16:creationId xmlns:a16="http://schemas.microsoft.com/office/drawing/2014/main" id="{8D4CD87E-C414-4E49-AC7F-9B56C2630460}"/>
              </a:ext>
            </a:extLst>
          </p:cNvPr>
          <p:cNvSpPr/>
          <p:nvPr/>
        </p:nvSpPr>
        <p:spPr>
          <a:xfrm>
            <a:off x="3344969" y="587567"/>
            <a:ext cx="188578" cy="1394917"/>
          </a:xfrm>
          <a:prstGeom prst="leftBrace">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000" dirty="0"/>
          </a:p>
        </p:txBody>
      </p:sp>
      <p:sp>
        <p:nvSpPr>
          <p:cNvPr id="97" name="TextBox 96">
            <a:extLst>
              <a:ext uri="{FF2B5EF4-FFF2-40B4-BE49-F238E27FC236}">
                <a16:creationId xmlns:a16="http://schemas.microsoft.com/office/drawing/2014/main" id="{B2660FAD-BF25-294C-8A91-220709E37F0E}"/>
              </a:ext>
            </a:extLst>
          </p:cNvPr>
          <p:cNvSpPr txBox="1"/>
          <p:nvPr/>
        </p:nvSpPr>
        <p:spPr>
          <a:xfrm>
            <a:off x="2223209" y="1131719"/>
            <a:ext cx="1639761" cy="276999"/>
          </a:xfrm>
          <a:prstGeom prst="rect">
            <a:avLst/>
          </a:prstGeom>
          <a:noFill/>
        </p:spPr>
        <p:txBody>
          <a:bodyPr wrap="square" rtlCol="0">
            <a:spAutoFit/>
          </a:bodyPr>
          <a:lstStyle/>
          <a:p>
            <a:r>
              <a:rPr lang="en-US" sz="1200" dirty="0">
                <a:latin typeface="Verdana" panose="020B0604030504040204" pitchFamily="34" charset="0"/>
                <a:ea typeface="Verdana" panose="020B0604030504040204" pitchFamily="34" charset="0"/>
                <a:cs typeface="Verdana" panose="020B0604030504040204" pitchFamily="34" charset="0"/>
              </a:rPr>
              <a:t>Hybridization</a:t>
            </a:r>
          </a:p>
        </p:txBody>
      </p:sp>
      <p:sp>
        <p:nvSpPr>
          <p:cNvPr id="35" name="TextBox 34">
            <a:extLst>
              <a:ext uri="{FF2B5EF4-FFF2-40B4-BE49-F238E27FC236}">
                <a16:creationId xmlns:a16="http://schemas.microsoft.com/office/drawing/2014/main" id="{E0A437AB-6C8E-3744-8B75-CF08A332A1DE}"/>
              </a:ext>
            </a:extLst>
          </p:cNvPr>
          <p:cNvSpPr txBox="1"/>
          <p:nvPr/>
        </p:nvSpPr>
        <p:spPr>
          <a:xfrm>
            <a:off x="3176292" y="5586631"/>
            <a:ext cx="6446943" cy="738664"/>
          </a:xfrm>
          <a:prstGeom prst="rect">
            <a:avLst/>
          </a:prstGeom>
          <a:noFill/>
        </p:spPr>
        <p:txBody>
          <a:bodyPr wrap="square">
            <a:spAutoFit/>
          </a:bodyPr>
          <a:lstStyle/>
          <a:p>
            <a:pPr marL="0" marR="60960">
              <a:spcBef>
                <a:spcPts val="0"/>
              </a:spcBef>
              <a:spcAft>
                <a:spcPts val="0"/>
              </a:spcAft>
            </a:pPr>
            <a:r>
              <a:rPr lang="en-US" sz="1400" b="1" dirty="0">
                <a:effectLst/>
                <a:latin typeface="Times New Roman" panose="02020603050405020304" pitchFamily="18" charset="0"/>
                <a:ea typeface="Times New Roman" panose="02020603050405020304" pitchFamily="18" charset="0"/>
              </a:rPr>
              <a:t>Supplementary Fig. 5 | Estimated molecular divergence between the </a:t>
            </a:r>
            <a:r>
              <a:rPr lang="en-US" sz="1400" b="1" dirty="0" err="1">
                <a:effectLst/>
                <a:latin typeface="Times New Roman" panose="02020603050405020304" pitchFamily="18" charset="0"/>
                <a:ea typeface="Times New Roman" panose="02020603050405020304" pitchFamily="18" charset="0"/>
              </a:rPr>
              <a:t>PaA</a:t>
            </a:r>
            <a:r>
              <a:rPr lang="en-US" sz="1400" b="1" dirty="0">
                <a:effectLst/>
                <a:latin typeface="Times New Roman" panose="02020603050405020304" pitchFamily="18" charset="0"/>
                <a:ea typeface="Times New Roman" panose="02020603050405020304" pitchFamily="18" charset="0"/>
              </a:rPr>
              <a:t> and </a:t>
            </a:r>
            <a:r>
              <a:rPr lang="en-US" sz="1400" b="1" dirty="0" err="1">
                <a:effectLst/>
                <a:latin typeface="Times New Roman" panose="02020603050405020304" pitchFamily="18" charset="0"/>
                <a:ea typeface="Times New Roman" panose="02020603050405020304" pitchFamily="18" charset="0"/>
              </a:rPr>
              <a:t>PaB</a:t>
            </a:r>
            <a:r>
              <a:rPr lang="en-US" sz="1400" b="1" dirty="0">
                <a:effectLst/>
                <a:latin typeface="Times New Roman" panose="02020603050405020304" pitchFamily="18" charset="0"/>
                <a:ea typeface="Times New Roman" panose="02020603050405020304" pitchFamily="18" charset="0"/>
              </a:rPr>
              <a:t> </a:t>
            </a:r>
            <a:r>
              <a:rPr lang="en-US" sz="1400" b="1" dirty="0" err="1">
                <a:effectLst/>
                <a:latin typeface="Times New Roman" panose="02020603050405020304" pitchFamily="18" charset="0"/>
                <a:ea typeface="Times New Roman" panose="02020603050405020304" pitchFamily="18" charset="0"/>
              </a:rPr>
              <a:t>subgenomes</a:t>
            </a:r>
            <a:r>
              <a:rPr lang="en-US" sz="1400" b="1" dirty="0">
                <a:effectLst/>
                <a:latin typeface="Times New Roman" panose="02020603050405020304" pitchFamily="18" charset="0"/>
                <a:ea typeface="Times New Roman" panose="02020603050405020304" pitchFamily="18" charset="0"/>
              </a:rPr>
              <a:t> of </a:t>
            </a:r>
            <a:r>
              <a:rPr lang="en-US" sz="1400" b="1" i="1" dirty="0">
                <a:effectLst/>
                <a:latin typeface="Times New Roman" panose="02020603050405020304" pitchFamily="18" charset="0"/>
                <a:ea typeface="Times New Roman" panose="02020603050405020304" pitchFamily="18" charset="0"/>
              </a:rPr>
              <a:t>P. annua </a:t>
            </a:r>
            <a:r>
              <a:rPr lang="en-US" sz="1400" b="1" dirty="0">
                <a:effectLst/>
                <a:latin typeface="Times New Roman" panose="02020603050405020304" pitchFamily="18" charset="0"/>
                <a:ea typeface="Times New Roman" panose="02020603050405020304" pitchFamily="18" charset="0"/>
              </a:rPr>
              <a:t>and corresponding diploid parents (</a:t>
            </a:r>
            <a:r>
              <a:rPr lang="en-US" sz="1400" b="1" dirty="0" err="1">
                <a:effectLst/>
                <a:latin typeface="Times New Roman" panose="02020603050405020304" pitchFamily="18" charset="0"/>
                <a:ea typeface="Times New Roman" panose="02020603050405020304" pitchFamily="18" charset="0"/>
              </a:rPr>
              <a:t>PiA</a:t>
            </a:r>
            <a:r>
              <a:rPr lang="en-US" sz="1400" b="1" dirty="0">
                <a:effectLst/>
                <a:latin typeface="Times New Roman" panose="02020603050405020304" pitchFamily="18" charset="0"/>
                <a:ea typeface="Times New Roman" panose="02020603050405020304" pitchFamily="18" charset="0"/>
              </a:rPr>
              <a:t> and </a:t>
            </a:r>
            <a:r>
              <a:rPr lang="en-US" sz="1400" b="1" dirty="0" err="1">
                <a:effectLst/>
                <a:latin typeface="Times New Roman" panose="02020603050405020304" pitchFamily="18" charset="0"/>
                <a:ea typeface="Times New Roman" panose="02020603050405020304" pitchFamily="18" charset="0"/>
              </a:rPr>
              <a:t>PsB</a:t>
            </a:r>
            <a:r>
              <a:rPr lang="en-US" sz="1400" b="1" dirty="0">
                <a:effectLst/>
                <a:latin typeface="Times New Roman" panose="02020603050405020304" pitchFamily="18" charset="0"/>
                <a:ea typeface="Times New Roman" panose="02020603050405020304" pitchFamily="18" charset="0"/>
              </a:rPr>
              <a:t>). </a:t>
            </a:r>
            <a:r>
              <a:rPr lang="en-US" sz="1400" dirty="0">
                <a:effectLst/>
                <a:latin typeface="Times New Roman" panose="02020603050405020304" pitchFamily="18" charset="0"/>
                <a:ea typeface="Times New Roman" panose="02020603050405020304" pitchFamily="18" charset="0"/>
              </a:rPr>
              <a:t>Arrows and corresponding values highlight the peak density of synonymous substitutions. </a:t>
            </a:r>
          </a:p>
        </p:txBody>
      </p:sp>
    </p:spTree>
    <p:extLst>
      <p:ext uri="{BB962C8B-B14F-4D97-AF65-F5344CB8AC3E}">
        <p14:creationId xmlns:p14="http://schemas.microsoft.com/office/powerpoint/2010/main" val="30941914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Oval 23">
            <a:extLst>
              <a:ext uri="{FF2B5EF4-FFF2-40B4-BE49-F238E27FC236}">
                <a16:creationId xmlns:a16="http://schemas.microsoft.com/office/drawing/2014/main" id="{5A757C90-3E02-D745-AB77-2ED9839D2549}"/>
              </a:ext>
            </a:extLst>
          </p:cNvPr>
          <p:cNvSpPr/>
          <p:nvPr/>
        </p:nvSpPr>
        <p:spPr>
          <a:xfrm>
            <a:off x="4569552" y="1067037"/>
            <a:ext cx="284450" cy="256078"/>
          </a:xfrm>
          <a:prstGeom prst="ellipse">
            <a:avLst/>
          </a:prstGeom>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pic>
        <p:nvPicPr>
          <p:cNvPr id="25" name="Picture 24">
            <a:extLst>
              <a:ext uri="{FF2B5EF4-FFF2-40B4-BE49-F238E27FC236}">
                <a16:creationId xmlns:a16="http://schemas.microsoft.com/office/drawing/2014/main" id="{DACB2AE0-0508-1143-8CEE-0D71B67E8FD4}"/>
              </a:ext>
            </a:extLst>
          </p:cNvPr>
          <p:cNvPicPr>
            <a:picLocks noChangeAspect="1"/>
          </p:cNvPicPr>
          <p:nvPr/>
        </p:nvPicPr>
        <p:blipFill>
          <a:blip r:embed="rId3"/>
          <a:stretch>
            <a:fillRect/>
          </a:stretch>
        </p:blipFill>
        <p:spPr>
          <a:xfrm flipV="1">
            <a:off x="5584514" y="3155832"/>
            <a:ext cx="192537" cy="45719"/>
          </a:xfrm>
          <a:prstGeom prst="rect">
            <a:avLst/>
          </a:prstGeom>
        </p:spPr>
      </p:pic>
      <p:pic>
        <p:nvPicPr>
          <p:cNvPr id="26" name="Picture 25">
            <a:extLst>
              <a:ext uri="{FF2B5EF4-FFF2-40B4-BE49-F238E27FC236}">
                <a16:creationId xmlns:a16="http://schemas.microsoft.com/office/drawing/2014/main" id="{73C2CF1A-F36D-5B46-BD97-CE53F9F8B66C}"/>
              </a:ext>
            </a:extLst>
          </p:cNvPr>
          <p:cNvPicPr>
            <a:picLocks noChangeAspect="1"/>
          </p:cNvPicPr>
          <p:nvPr/>
        </p:nvPicPr>
        <p:blipFill>
          <a:blip r:embed="rId3"/>
          <a:stretch>
            <a:fillRect/>
          </a:stretch>
        </p:blipFill>
        <p:spPr>
          <a:xfrm rot="19882095" flipV="1">
            <a:off x="5578609" y="3290583"/>
            <a:ext cx="192537" cy="45719"/>
          </a:xfrm>
          <a:prstGeom prst="rect">
            <a:avLst/>
          </a:prstGeom>
        </p:spPr>
      </p:pic>
      <p:pic>
        <p:nvPicPr>
          <p:cNvPr id="27" name="Picture 26" descr="Diagram&#10;&#10;Description automatically generated">
            <a:extLst>
              <a:ext uri="{FF2B5EF4-FFF2-40B4-BE49-F238E27FC236}">
                <a16:creationId xmlns:a16="http://schemas.microsoft.com/office/drawing/2014/main" id="{87541D78-C6EC-9644-813E-B833BB55509D}"/>
              </a:ext>
            </a:extLst>
          </p:cNvPr>
          <p:cNvPicPr>
            <a:picLocks noChangeAspect="1"/>
          </p:cNvPicPr>
          <p:nvPr/>
        </p:nvPicPr>
        <p:blipFill>
          <a:blip r:embed="rId4"/>
          <a:stretch>
            <a:fillRect/>
          </a:stretch>
        </p:blipFill>
        <p:spPr>
          <a:xfrm>
            <a:off x="5153603" y="388359"/>
            <a:ext cx="6113260" cy="4682034"/>
          </a:xfrm>
          <a:prstGeom prst="rect">
            <a:avLst/>
          </a:prstGeom>
        </p:spPr>
      </p:pic>
      <p:grpSp>
        <p:nvGrpSpPr>
          <p:cNvPr id="28" name="Group 27">
            <a:extLst>
              <a:ext uri="{FF2B5EF4-FFF2-40B4-BE49-F238E27FC236}">
                <a16:creationId xmlns:a16="http://schemas.microsoft.com/office/drawing/2014/main" id="{470D5DC2-E7E3-684D-9768-E87CB8118853}"/>
              </a:ext>
            </a:extLst>
          </p:cNvPr>
          <p:cNvGrpSpPr>
            <a:grpSpLocks noChangeAspect="1"/>
          </p:cNvGrpSpPr>
          <p:nvPr/>
        </p:nvGrpSpPr>
        <p:grpSpPr>
          <a:xfrm>
            <a:off x="686157" y="1198812"/>
            <a:ext cx="3600369" cy="3383280"/>
            <a:chOff x="261479" y="2459439"/>
            <a:chExt cx="4281518" cy="3989923"/>
          </a:xfrm>
        </p:grpSpPr>
        <p:pic>
          <p:nvPicPr>
            <p:cNvPr id="29" name="Picture 28" descr="Diagram&#10;&#10;Description automatically generated">
              <a:extLst>
                <a:ext uri="{FF2B5EF4-FFF2-40B4-BE49-F238E27FC236}">
                  <a16:creationId xmlns:a16="http://schemas.microsoft.com/office/drawing/2014/main" id="{CD52F874-D530-D343-8244-D18D1D2FF20F}"/>
                </a:ext>
              </a:extLst>
            </p:cNvPr>
            <p:cNvPicPr>
              <a:picLocks noChangeAspect="1"/>
            </p:cNvPicPr>
            <p:nvPr/>
          </p:nvPicPr>
          <p:blipFill rotWithShape="1">
            <a:blip r:embed="rId5"/>
            <a:srcRect t="15862"/>
            <a:stretch/>
          </p:blipFill>
          <p:spPr>
            <a:xfrm>
              <a:off x="261479" y="2459439"/>
              <a:ext cx="4281518" cy="3989923"/>
            </a:xfrm>
            <a:prstGeom prst="rect">
              <a:avLst/>
            </a:prstGeom>
          </p:spPr>
        </p:pic>
        <p:pic>
          <p:nvPicPr>
            <p:cNvPr id="30" name="Picture 29" descr="Diagram&#10;&#10;Description automatically generated">
              <a:extLst>
                <a:ext uri="{FF2B5EF4-FFF2-40B4-BE49-F238E27FC236}">
                  <a16:creationId xmlns:a16="http://schemas.microsoft.com/office/drawing/2014/main" id="{329EE8F9-6245-934A-A39F-3B61A37DE00D}"/>
                </a:ext>
              </a:extLst>
            </p:cNvPr>
            <p:cNvPicPr>
              <a:picLocks noChangeAspect="1"/>
            </p:cNvPicPr>
            <p:nvPr/>
          </p:nvPicPr>
          <p:blipFill rotWithShape="1">
            <a:blip r:embed="rId5"/>
            <a:srcRect r="63821" b="95798"/>
            <a:stretch/>
          </p:blipFill>
          <p:spPr>
            <a:xfrm>
              <a:off x="610380" y="5709610"/>
              <a:ext cx="1563925" cy="201168"/>
            </a:xfrm>
            <a:prstGeom prst="rect">
              <a:avLst/>
            </a:prstGeom>
          </p:spPr>
        </p:pic>
      </p:grpSp>
      <p:sp>
        <p:nvSpPr>
          <p:cNvPr id="31" name="Oval 30">
            <a:extLst>
              <a:ext uri="{FF2B5EF4-FFF2-40B4-BE49-F238E27FC236}">
                <a16:creationId xmlns:a16="http://schemas.microsoft.com/office/drawing/2014/main" id="{D3F36270-78D2-AC4E-B0B0-840472B36EDE}"/>
              </a:ext>
            </a:extLst>
          </p:cNvPr>
          <p:cNvSpPr/>
          <p:nvPr/>
        </p:nvSpPr>
        <p:spPr>
          <a:xfrm>
            <a:off x="1787103" y="1227359"/>
            <a:ext cx="1398475" cy="198638"/>
          </a:xfrm>
          <a:prstGeom prst="ellipse">
            <a:avLst/>
          </a:prstGeom>
          <a:solidFill>
            <a:srgbClr val="54B582">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id="{6E325F3B-E49D-6142-BDE2-4398CFDCBA01}"/>
              </a:ext>
            </a:extLst>
          </p:cNvPr>
          <p:cNvSpPr/>
          <p:nvPr/>
        </p:nvSpPr>
        <p:spPr>
          <a:xfrm>
            <a:off x="2691687" y="2920675"/>
            <a:ext cx="1683410" cy="198638"/>
          </a:xfrm>
          <a:prstGeom prst="ellipse">
            <a:avLst/>
          </a:prstGeom>
          <a:solidFill>
            <a:srgbClr val="D077B1">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a:extLst>
              <a:ext uri="{FF2B5EF4-FFF2-40B4-BE49-F238E27FC236}">
                <a16:creationId xmlns:a16="http://schemas.microsoft.com/office/drawing/2014/main" id="{8F34DE8A-F07E-454E-8969-4B2F1096F387}"/>
              </a:ext>
            </a:extLst>
          </p:cNvPr>
          <p:cNvSpPr/>
          <p:nvPr/>
        </p:nvSpPr>
        <p:spPr>
          <a:xfrm>
            <a:off x="2887934" y="3401938"/>
            <a:ext cx="857132" cy="198638"/>
          </a:xfrm>
          <a:prstGeom prst="ellipse">
            <a:avLst/>
          </a:prstGeom>
          <a:solidFill>
            <a:schemeClr val="accent1">
              <a:lumMod val="60000"/>
              <a:lumOff val="40000"/>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a:extLst>
              <a:ext uri="{FF2B5EF4-FFF2-40B4-BE49-F238E27FC236}">
                <a16:creationId xmlns:a16="http://schemas.microsoft.com/office/drawing/2014/main" id="{94B27988-DCFC-2947-83DA-07D914971CAA}"/>
              </a:ext>
            </a:extLst>
          </p:cNvPr>
          <p:cNvSpPr/>
          <p:nvPr/>
        </p:nvSpPr>
        <p:spPr>
          <a:xfrm>
            <a:off x="2885639" y="3154791"/>
            <a:ext cx="801257" cy="198638"/>
          </a:xfrm>
          <a:prstGeom prst="ellipse">
            <a:avLst/>
          </a:prstGeom>
          <a:solidFill>
            <a:srgbClr val="ECA124">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a:extLst>
              <a:ext uri="{FF2B5EF4-FFF2-40B4-BE49-F238E27FC236}">
                <a16:creationId xmlns:a16="http://schemas.microsoft.com/office/drawing/2014/main" id="{4676DF95-CE80-1941-A55C-E71E153D1A93}"/>
              </a:ext>
            </a:extLst>
          </p:cNvPr>
          <p:cNvSpPr/>
          <p:nvPr/>
        </p:nvSpPr>
        <p:spPr>
          <a:xfrm>
            <a:off x="2885222" y="3645016"/>
            <a:ext cx="798761" cy="198638"/>
          </a:xfrm>
          <a:prstGeom prst="ellipse">
            <a:avLst/>
          </a:prstGeom>
          <a:solidFill>
            <a:srgbClr val="92D050">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a:extLst>
              <a:ext uri="{FF2B5EF4-FFF2-40B4-BE49-F238E27FC236}">
                <a16:creationId xmlns:a16="http://schemas.microsoft.com/office/drawing/2014/main" id="{6F71ED7E-EEF5-D04F-A4CD-D89BBDACA425}"/>
              </a:ext>
            </a:extLst>
          </p:cNvPr>
          <p:cNvSpPr/>
          <p:nvPr/>
        </p:nvSpPr>
        <p:spPr>
          <a:xfrm>
            <a:off x="1225389" y="2403327"/>
            <a:ext cx="212651" cy="191386"/>
          </a:xfrm>
          <a:prstGeom prst="ellipse">
            <a:avLst/>
          </a:prstGeom>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38" name="TextBox 37">
            <a:extLst>
              <a:ext uri="{FF2B5EF4-FFF2-40B4-BE49-F238E27FC236}">
                <a16:creationId xmlns:a16="http://schemas.microsoft.com/office/drawing/2014/main" id="{038302A8-7F1B-1948-A472-C3945C92493E}"/>
              </a:ext>
            </a:extLst>
          </p:cNvPr>
          <p:cNvSpPr txBox="1"/>
          <p:nvPr/>
        </p:nvSpPr>
        <p:spPr>
          <a:xfrm>
            <a:off x="1198922" y="2344238"/>
            <a:ext cx="648584" cy="276999"/>
          </a:xfrm>
          <a:prstGeom prst="rect">
            <a:avLst/>
          </a:prstGeom>
          <a:noFill/>
        </p:spPr>
        <p:txBody>
          <a:bodyPr wrap="square" rtlCol="0">
            <a:spAutoFit/>
          </a:bodyPr>
          <a:lstStyle/>
          <a:p>
            <a:r>
              <a:rPr lang="en-US" sz="1200" dirty="0">
                <a:solidFill>
                  <a:schemeClr val="bg1"/>
                </a:solidFill>
              </a:rPr>
              <a:t>⍴</a:t>
            </a:r>
          </a:p>
        </p:txBody>
      </p:sp>
      <p:sp>
        <p:nvSpPr>
          <p:cNvPr id="40" name="TextBox 39">
            <a:extLst>
              <a:ext uri="{FF2B5EF4-FFF2-40B4-BE49-F238E27FC236}">
                <a16:creationId xmlns:a16="http://schemas.microsoft.com/office/drawing/2014/main" id="{521556F1-FCC1-BC43-9E8A-29744FFE55DA}"/>
              </a:ext>
            </a:extLst>
          </p:cNvPr>
          <p:cNvSpPr txBox="1"/>
          <p:nvPr/>
        </p:nvSpPr>
        <p:spPr>
          <a:xfrm>
            <a:off x="4178083" y="307825"/>
            <a:ext cx="1534228" cy="276999"/>
          </a:xfrm>
          <a:prstGeom prst="rect">
            <a:avLst/>
          </a:prstGeom>
          <a:noFill/>
        </p:spPr>
        <p:txBody>
          <a:bodyPr wrap="square" rtlCol="0">
            <a:spAutoFit/>
          </a:bodyPr>
          <a:lstStyle/>
          <a:p>
            <a:r>
              <a:rPr lang="en-US" sz="1200" i="1" dirty="0">
                <a:solidFill>
                  <a:srgbClr val="54B582"/>
                </a:solidFill>
                <a:latin typeface="Verdana" panose="020B0604030504040204" pitchFamily="34" charset="0"/>
                <a:ea typeface="Verdana" panose="020B0604030504040204" pitchFamily="34" charset="0"/>
                <a:cs typeface="Verdana" panose="020B0604030504040204" pitchFamily="34" charset="0"/>
              </a:rPr>
              <a:t>A. comosus</a:t>
            </a:r>
          </a:p>
        </p:txBody>
      </p:sp>
      <p:sp>
        <p:nvSpPr>
          <p:cNvPr id="41" name="TextBox 40">
            <a:extLst>
              <a:ext uri="{FF2B5EF4-FFF2-40B4-BE49-F238E27FC236}">
                <a16:creationId xmlns:a16="http://schemas.microsoft.com/office/drawing/2014/main" id="{ADD40341-9CE0-A948-836D-ADE2B5FB770D}"/>
              </a:ext>
            </a:extLst>
          </p:cNvPr>
          <p:cNvSpPr txBox="1"/>
          <p:nvPr/>
        </p:nvSpPr>
        <p:spPr>
          <a:xfrm>
            <a:off x="4034650" y="1822541"/>
            <a:ext cx="1534228" cy="276999"/>
          </a:xfrm>
          <a:prstGeom prst="rect">
            <a:avLst/>
          </a:prstGeom>
          <a:noFill/>
        </p:spPr>
        <p:txBody>
          <a:bodyPr wrap="square" rtlCol="0">
            <a:spAutoFit/>
          </a:bodyPr>
          <a:lstStyle/>
          <a:p>
            <a:r>
              <a:rPr lang="en-US" sz="1200" i="1" dirty="0">
                <a:solidFill>
                  <a:srgbClr val="D077B1"/>
                </a:solidFill>
                <a:latin typeface="Verdana" panose="020B0604030504040204" pitchFamily="34" charset="0"/>
                <a:ea typeface="Verdana" panose="020B0604030504040204" pitchFamily="34" charset="0"/>
                <a:cs typeface="Verdana" panose="020B0604030504040204" pitchFamily="34" charset="0"/>
              </a:rPr>
              <a:t>B. distachyon</a:t>
            </a:r>
          </a:p>
        </p:txBody>
      </p:sp>
      <p:sp>
        <p:nvSpPr>
          <p:cNvPr id="42" name="TextBox 41">
            <a:extLst>
              <a:ext uri="{FF2B5EF4-FFF2-40B4-BE49-F238E27FC236}">
                <a16:creationId xmlns:a16="http://schemas.microsoft.com/office/drawing/2014/main" id="{346A17D7-1D4F-7F49-86A9-051EAAA547A1}"/>
              </a:ext>
            </a:extLst>
          </p:cNvPr>
          <p:cNvSpPr txBox="1"/>
          <p:nvPr/>
        </p:nvSpPr>
        <p:spPr>
          <a:xfrm>
            <a:off x="4316695" y="3334966"/>
            <a:ext cx="1534228" cy="276999"/>
          </a:xfrm>
          <a:prstGeom prst="rect">
            <a:avLst/>
          </a:prstGeom>
          <a:noFill/>
        </p:spPr>
        <p:txBody>
          <a:bodyPr wrap="square" rtlCol="0">
            <a:spAutoFit/>
          </a:bodyPr>
          <a:lstStyle/>
          <a:p>
            <a:r>
              <a:rPr lang="en-US" sz="1200" i="1" dirty="0">
                <a:solidFill>
                  <a:schemeClr val="accent1">
                    <a:lumMod val="60000"/>
                    <a:lumOff val="40000"/>
                  </a:schemeClr>
                </a:solidFill>
                <a:latin typeface="Verdana" panose="020B0604030504040204" pitchFamily="34" charset="0"/>
                <a:ea typeface="Verdana" panose="020B0604030504040204" pitchFamily="34" charset="0"/>
                <a:cs typeface="Verdana" panose="020B0604030504040204" pitchFamily="34" charset="0"/>
              </a:rPr>
              <a:t>P. infirma</a:t>
            </a:r>
          </a:p>
        </p:txBody>
      </p:sp>
      <p:sp>
        <p:nvSpPr>
          <p:cNvPr id="43" name="TextBox 42">
            <a:extLst>
              <a:ext uri="{FF2B5EF4-FFF2-40B4-BE49-F238E27FC236}">
                <a16:creationId xmlns:a16="http://schemas.microsoft.com/office/drawing/2014/main" id="{2A530C8E-EDEE-BA43-B52E-DBC2375C578B}"/>
              </a:ext>
            </a:extLst>
          </p:cNvPr>
          <p:cNvSpPr txBox="1"/>
          <p:nvPr/>
        </p:nvSpPr>
        <p:spPr>
          <a:xfrm>
            <a:off x="11182383" y="3342888"/>
            <a:ext cx="1534228" cy="276999"/>
          </a:xfrm>
          <a:prstGeom prst="rect">
            <a:avLst/>
          </a:prstGeom>
          <a:noFill/>
        </p:spPr>
        <p:txBody>
          <a:bodyPr wrap="square" rtlCol="0">
            <a:spAutoFit/>
          </a:bodyPr>
          <a:lstStyle/>
          <a:p>
            <a:r>
              <a:rPr lang="en-US" sz="1200" i="1" dirty="0">
                <a:solidFill>
                  <a:srgbClr val="DE9345"/>
                </a:solidFill>
                <a:latin typeface="Verdana" panose="020B0604030504040204" pitchFamily="34" charset="0"/>
                <a:ea typeface="Verdana" panose="020B0604030504040204" pitchFamily="34" charset="0"/>
                <a:cs typeface="Verdana" panose="020B0604030504040204" pitchFamily="34" charset="0"/>
              </a:rPr>
              <a:t>P. supina</a:t>
            </a:r>
          </a:p>
        </p:txBody>
      </p:sp>
      <p:sp>
        <p:nvSpPr>
          <p:cNvPr id="44" name="TextBox 43">
            <a:extLst>
              <a:ext uri="{FF2B5EF4-FFF2-40B4-BE49-F238E27FC236}">
                <a16:creationId xmlns:a16="http://schemas.microsoft.com/office/drawing/2014/main" id="{4425580A-10A4-5C4D-8A33-0482B2979366}"/>
              </a:ext>
            </a:extLst>
          </p:cNvPr>
          <p:cNvSpPr txBox="1"/>
          <p:nvPr/>
        </p:nvSpPr>
        <p:spPr>
          <a:xfrm>
            <a:off x="4379403" y="4840610"/>
            <a:ext cx="1534228" cy="276999"/>
          </a:xfrm>
          <a:prstGeom prst="rect">
            <a:avLst/>
          </a:prstGeom>
          <a:noFill/>
        </p:spPr>
        <p:txBody>
          <a:bodyPr wrap="square" rtlCol="0">
            <a:spAutoFit/>
          </a:bodyPr>
          <a:lstStyle/>
          <a:p>
            <a:r>
              <a:rPr lang="en-US" sz="1200" i="1" dirty="0">
                <a:solidFill>
                  <a:srgbClr val="92D050"/>
                </a:solidFill>
                <a:latin typeface="Verdana" panose="020B0604030504040204" pitchFamily="34" charset="0"/>
                <a:ea typeface="Verdana" panose="020B0604030504040204" pitchFamily="34" charset="0"/>
                <a:cs typeface="Verdana" panose="020B0604030504040204" pitchFamily="34" charset="0"/>
              </a:rPr>
              <a:t>P. annua</a:t>
            </a:r>
          </a:p>
        </p:txBody>
      </p:sp>
      <p:cxnSp>
        <p:nvCxnSpPr>
          <p:cNvPr id="45" name="Straight Connector 44">
            <a:extLst>
              <a:ext uri="{FF2B5EF4-FFF2-40B4-BE49-F238E27FC236}">
                <a16:creationId xmlns:a16="http://schemas.microsoft.com/office/drawing/2014/main" id="{E46D52E3-839C-B548-AF94-406B2B1CCA65}"/>
              </a:ext>
            </a:extLst>
          </p:cNvPr>
          <p:cNvCxnSpPr>
            <a:cxnSpLocks/>
          </p:cNvCxnSpPr>
          <p:nvPr/>
        </p:nvCxnSpPr>
        <p:spPr>
          <a:xfrm>
            <a:off x="4706640" y="541768"/>
            <a:ext cx="0" cy="1347041"/>
          </a:xfrm>
          <a:prstGeom prst="line">
            <a:avLst/>
          </a:prstGeom>
          <a:ln w="22225"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46" name="TextBox 45">
            <a:extLst>
              <a:ext uri="{FF2B5EF4-FFF2-40B4-BE49-F238E27FC236}">
                <a16:creationId xmlns:a16="http://schemas.microsoft.com/office/drawing/2014/main" id="{71EEF364-8AC2-9540-8C01-FDDC1B0B7358}"/>
              </a:ext>
            </a:extLst>
          </p:cNvPr>
          <p:cNvSpPr txBox="1"/>
          <p:nvPr/>
        </p:nvSpPr>
        <p:spPr>
          <a:xfrm>
            <a:off x="4578047" y="991480"/>
            <a:ext cx="648584" cy="338554"/>
          </a:xfrm>
          <a:prstGeom prst="rect">
            <a:avLst/>
          </a:prstGeom>
          <a:noFill/>
        </p:spPr>
        <p:txBody>
          <a:bodyPr wrap="square" rtlCol="0">
            <a:spAutoFit/>
          </a:bodyPr>
          <a:lstStyle/>
          <a:p>
            <a:r>
              <a:rPr lang="en-US" sz="1600" dirty="0">
                <a:solidFill>
                  <a:schemeClr val="bg1"/>
                </a:solidFill>
                <a:latin typeface="Verdana" panose="020B0604030504040204" pitchFamily="34" charset="0"/>
                <a:ea typeface="Verdana" panose="020B0604030504040204" pitchFamily="34" charset="0"/>
                <a:cs typeface="Verdana" panose="020B0604030504040204" pitchFamily="34" charset="0"/>
              </a:rPr>
              <a:t>⍴</a:t>
            </a:r>
          </a:p>
        </p:txBody>
      </p:sp>
      <p:sp>
        <p:nvSpPr>
          <p:cNvPr id="47" name="TextBox 46">
            <a:extLst>
              <a:ext uri="{FF2B5EF4-FFF2-40B4-BE49-F238E27FC236}">
                <a16:creationId xmlns:a16="http://schemas.microsoft.com/office/drawing/2014/main" id="{544C9A39-82BD-FD46-8321-9368DEF7ECC3}"/>
              </a:ext>
            </a:extLst>
          </p:cNvPr>
          <p:cNvSpPr txBox="1"/>
          <p:nvPr/>
        </p:nvSpPr>
        <p:spPr>
          <a:xfrm>
            <a:off x="4429535" y="1996524"/>
            <a:ext cx="692803" cy="276999"/>
          </a:xfrm>
          <a:prstGeom prst="rect">
            <a:avLst/>
          </a:prstGeom>
          <a:noFill/>
        </p:spPr>
        <p:txBody>
          <a:bodyPr wrap="square" rtlCol="0">
            <a:spAutoFit/>
          </a:bodyPr>
          <a:lstStyle/>
          <a:p>
            <a:r>
              <a:rPr lang="en-US" sz="1200" dirty="0">
                <a:solidFill>
                  <a:srgbClr val="C00000"/>
                </a:solidFill>
                <a:latin typeface="Verdana" panose="020B0604030504040204" pitchFamily="34" charset="0"/>
                <a:ea typeface="Verdana" panose="020B0604030504040204" pitchFamily="34" charset="0"/>
                <a:cs typeface="Verdana" panose="020B0604030504040204" pitchFamily="34" charset="0"/>
              </a:rPr>
              <a:t>46%</a:t>
            </a:r>
          </a:p>
        </p:txBody>
      </p:sp>
      <p:sp>
        <p:nvSpPr>
          <p:cNvPr id="48" name="TextBox 47">
            <a:extLst>
              <a:ext uri="{FF2B5EF4-FFF2-40B4-BE49-F238E27FC236}">
                <a16:creationId xmlns:a16="http://schemas.microsoft.com/office/drawing/2014/main" id="{5FFD859E-CFE5-DE4F-BDFD-0B584539D82C}"/>
              </a:ext>
            </a:extLst>
          </p:cNvPr>
          <p:cNvSpPr txBox="1"/>
          <p:nvPr/>
        </p:nvSpPr>
        <p:spPr>
          <a:xfrm>
            <a:off x="4556535" y="3512125"/>
            <a:ext cx="692803" cy="276999"/>
          </a:xfrm>
          <a:prstGeom prst="rect">
            <a:avLst/>
          </a:prstGeom>
          <a:noFill/>
        </p:spPr>
        <p:txBody>
          <a:bodyPr wrap="square" rtlCol="0">
            <a:spAutoFit/>
          </a:bodyPr>
          <a:lstStyle/>
          <a:p>
            <a:r>
              <a:rPr lang="en-US" sz="1200" dirty="0">
                <a:solidFill>
                  <a:srgbClr val="C00000"/>
                </a:solidFill>
                <a:latin typeface="Verdana" panose="020B0604030504040204" pitchFamily="34" charset="0"/>
                <a:ea typeface="Verdana" panose="020B0604030504040204" pitchFamily="34" charset="0"/>
                <a:cs typeface="Verdana" panose="020B0604030504040204" pitchFamily="34" charset="0"/>
              </a:rPr>
              <a:t>42%</a:t>
            </a:r>
          </a:p>
        </p:txBody>
      </p:sp>
      <p:sp>
        <p:nvSpPr>
          <p:cNvPr id="49" name="TextBox 48">
            <a:extLst>
              <a:ext uri="{FF2B5EF4-FFF2-40B4-BE49-F238E27FC236}">
                <a16:creationId xmlns:a16="http://schemas.microsoft.com/office/drawing/2014/main" id="{30355797-1E3F-6F48-A3D5-F8EC4F07C484}"/>
              </a:ext>
            </a:extLst>
          </p:cNvPr>
          <p:cNvSpPr txBox="1"/>
          <p:nvPr/>
        </p:nvSpPr>
        <p:spPr>
          <a:xfrm>
            <a:off x="11422722" y="3524825"/>
            <a:ext cx="692803" cy="276999"/>
          </a:xfrm>
          <a:prstGeom prst="rect">
            <a:avLst/>
          </a:prstGeom>
          <a:noFill/>
        </p:spPr>
        <p:txBody>
          <a:bodyPr wrap="square" rtlCol="0">
            <a:spAutoFit/>
          </a:bodyPr>
          <a:lstStyle/>
          <a:p>
            <a:r>
              <a:rPr lang="en-US" sz="1200" dirty="0">
                <a:solidFill>
                  <a:srgbClr val="C00000"/>
                </a:solidFill>
                <a:latin typeface="Verdana" panose="020B0604030504040204" pitchFamily="34" charset="0"/>
                <a:ea typeface="Verdana" panose="020B0604030504040204" pitchFamily="34" charset="0"/>
                <a:cs typeface="Verdana" panose="020B0604030504040204" pitchFamily="34" charset="0"/>
              </a:rPr>
              <a:t>41%</a:t>
            </a:r>
          </a:p>
        </p:txBody>
      </p:sp>
      <p:sp>
        <p:nvSpPr>
          <p:cNvPr id="50" name="TextBox 49">
            <a:extLst>
              <a:ext uri="{FF2B5EF4-FFF2-40B4-BE49-F238E27FC236}">
                <a16:creationId xmlns:a16="http://schemas.microsoft.com/office/drawing/2014/main" id="{2710B8EF-0B9E-8A47-948F-71934DC8F5FB}"/>
              </a:ext>
            </a:extLst>
          </p:cNvPr>
          <p:cNvSpPr txBox="1"/>
          <p:nvPr/>
        </p:nvSpPr>
        <p:spPr>
          <a:xfrm>
            <a:off x="4645688" y="5019516"/>
            <a:ext cx="692803" cy="276999"/>
          </a:xfrm>
          <a:prstGeom prst="rect">
            <a:avLst/>
          </a:prstGeom>
          <a:noFill/>
        </p:spPr>
        <p:txBody>
          <a:bodyPr wrap="square" rtlCol="0">
            <a:spAutoFit/>
          </a:bodyPr>
          <a:lstStyle/>
          <a:p>
            <a:r>
              <a:rPr lang="en-US" sz="1200" dirty="0">
                <a:solidFill>
                  <a:srgbClr val="C00000"/>
                </a:solidFill>
                <a:latin typeface="Verdana" panose="020B0604030504040204" pitchFamily="34" charset="0"/>
                <a:ea typeface="Verdana" panose="020B0604030504040204" pitchFamily="34" charset="0"/>
                <a:cs typeface="Verdana" panose="020B0604030504040204" pitchFamily="34" charset="0"/>
              </a:rPr>
              <a:t>3%</a:t>
            </a:r>
          </a:p>
        </p:txBody>
      </p:sp>
      <p:sp>
        <p:nvSpPr>
          <p:cNvPr id="51" name="TextBox 50">
            <a:extLst>
              <a:ext uri="{FF2B5EF4-FFF2-40B4-BE49-F238E27FC236}">
                <a16:creationId xmlns:a16="http://schemas.microsoft.com/office/drawing/2014/main" id="{9EE9CA88-384C-3D4D-A42F-8C6BFFD36AED}"/>
              </a:ext>
            </a:extLst>
          </p:cNvPr>
          <p:cNvSpPr txBox="1"/>
          <p:nvPr/>
        </p:nvSpPr>
        <p:spPr>
          <a:xfrm>
            <a:off x="558799" y="923005"/>
            <a:ext cx="284450" cy="338554"/>
          </a:xfrm>
          <a:prstGeom prst="rect">
            <a:avLst/>
          </a:prstGeom>
          <a:noFill/>
        </p:spPr>
        <p:txBody>
          <a:bodyPr wrap="square" rtlCol="0">
            <a:spAutoFit/>
          </a:bodyPr>
          <a:lstStyle/>
          <a:p>
            <a:r>
              <a:rPr lang="en-US" sz="1600" b="1" dirty="0">
                <a:latin typeface="Verdana" panose="020B0604030504040204" pitchFamily="34" charset="0"/>
                <a:ea typeface="Verdana" panose="020B0604030504040204" pitchFamily="34" charset="0"/>
                <a:cs typeface="Verdana" panose="020B0604030504040204" pitchFamily="34" charset="0"/>
              </a:rPr>
              <a:t>a</a:t>
            </a:r>
          </a:p>
        </p:txBody>
      </p:sp>
      <p:sp>
        <p:nvSpPr>
          <p:cNvPr id="52" name="TextBox 51">
            <a:extLst>
              <a:ext uri="{FF2B5EF4-FFF2-40B4-BE49-F238E27FC236}">
                <a16:creationId xmlns:a16="http://schemas.microsoft.com/office/drawing/2014/main" id="{78B5BC3E-C0CD-244E-AC5A-2DF849C1F694}"/>
              </a:ext>
            </a:extLst>
          </p:cNvPr>
          <p:cNvSpPr txBox="1"/>
          <p:nvPr/>
        </p:nvSpPr>
        <p:spPr>
          <a:xfrm>
            <a:off x="4090647" y="0"/>
            <a:ext cx="284450" cy="338554"/>
          </a:xfrm>
          <a:prstGeom prst="rect">
            <a:avLst/>
          </a:prstGeom>
          <a:noFill/>
        </p:spPr>
        <p:txBody>
          <a:bodyPr wrap="square" rtlCol="0">
            <a:spAutoFit/>
          </a:bodyPr>
          <a:lstStyle/>
          <a:p>
            <a:r>
              <a:rPr lang="en-US" sz="1600" b="1" dirty="0">
                <a:latin typeface="Verdana" panose="020B0604030504040204" pitchFamily="34" charset="0"/>
                <a:ea typeface="Verdana" panose="020B0604030504040204" pitchFamily="34" charset="0"/>
                <a:cs typeface="Verdana" panose="020B0604030504040204" pitchFamily="34" charset="0"/>
              </a:rPr>
              <a:t>b</a:t>
            </a:r>
          </a:p>
        </p:txBody>
      </p:sp>
      <p:sp>
        <p:nvSpPr>
          <p:cNvPr id="39" name="TextBox 38">
            <a:extLst>
              <a:ext uri="{FF2B5EF4-FFF2-40B4-BE49-F238E27FC236}">
                <a16:creationId xmlns:a16="http://schemas.microsoft.com/office/drawing/2014/main" id="{67FE75ED-3D6D-A247-8959-16BD1BDB9A89}"/>
              </a:ext>
            </a:extLst>
          </p:cNvPr>
          <p:cNvSpPr txBox="1"/>
          <p:nvPr/>
        </p:nvSpPr>
        <p:spPr>
          <a:xfrm>
            <a:off x="843249" y="5633713"/>
            <a:ext cx="10744702" cy="1169551"/>
          </a:xfrm>
          <a:prstGeom prst="rect">
            <a:avLst/>
          </a:prstGeom>
          <a:noFill/>
        </p:spPr>
        <p:txBody>
          <a:bodyPr wrap="square">
            <a:spAutoFit/>
          </a:bodyPr>
          <a:lstStyle/>
          <a:p>
            <a:pPr marL="0" marR="60960">
              <a:spcBef>
                <a:spcPts val="0"/>
              </a:spcBef>
              <a:spcAft>
                <a:spcPts val="0"/>
              </a:spcAft>
            </a:pPr>
            <a:r>
              <a:rPr lang="en-US" sz="1400" b="1" dirty="0">
                <a:effectLst/>
                <a:latin typeface="Times New Roman" panose="02020603050405020304" pitchFamily="18" charset="0"/>
                <a:ea typeface="Times New Roman" panose="02020603050405020304" pitchFamily="18" charset="0"/>
              </a:rPr>
              <a:t>Supplementary Fig. 6 | Sequence alignment of five model monocots spans two whole-genome duplications. (a) </a:t>
            </a:r>
            <a:r>
              <a:rPr lang="en-US" sz="1400" dirty="0">
                <a:effectLst/>
                <a:latin typeface="Times New Roman" panose="02020603050405020304" pitchFamily="18" charset="0"/>
                <a:ea typeface="Times New Roman" panose="02020603050405020304" pitchFamily="18" charset="0"/>
              </a:rPr>
              <a:t>A species-level phylogenetic tree distinguishing variable sequence evolution between homologs using branch length. Pineapple (</a:t>
            </a:r>
            <a:r>
              <a:rPr lang="en-US" sz="1400" i="1" dirty="0">
                <a:effectLst/>
                <a:latin typeface="Times New Roman" panose="02020603050405020304" pitchFamily="18" charset="0"/>
                <a:ea typeface="Times New Roman" panose="02020603050405020304" pitchFamily="18" charset="0"/>
              </a:rPr>
              <a:t>Ananas comosus</a:t>
            </a:r>
            <a:r>
              <a:rPr lang="en-US" sz="1400" dirty="0">
                <a:effectLst/>
                <a:latin typeface="Times New Roman" panose="02020603050405020304" pitchFamily="18" charset="0"/>
                <a:ea typeface="Times New Roman" panose="02020603050405020304" pitchFamily="18" charset="0"/>
              </a:rPr>
              <a:t>) serves as outgroup since its speciation from BOP and PACMAD clades of grasses predates the most recent of the ancestral </a:t>
            </a:r>
            <a:r>
              <a:rPr lang="en-US" sz="1400" dirty="0" err="1">
                <a:effectLst/>
                <a:latin typeface="Times New Roman" panose="02020603050405020304" pitchFamily="18" charset="0"/>
                <a:ea typeface="Times New Roman" panose="02020603050405020304" pitchFamily="18" charset="0"/>
              </a:rPr>
              <a:t>Poaceae</a:t>
            </a:r>
            <a:r>
              <a:rPr lang="en-US" sz="1400" dirty="0">
                <a:effectLst/>
                <a:latin typeface="Times New Roman" panose="02020603050405020304" pitchFamily="18" charset="0"/>
                <a:ea typeface="Times New Roman" panose="02020603050405020304" pitchFamily="18" charset="0"/>
              </a:rPr>
              <a:t> WGD events, rho (</a:t>
            </a:r>
            <a:r>
              <a:rPr lang="en-US" sz="1400" dirty="0">
                <a:effectLst/>
                <a:latin typeface="Times New Roman" panose="02020603050405020304" pitchFamily="18" charset="0"/>
                <a:ea typeface="Times New Roman" panose="02020603050405020304" pitchFamily="18" charset="0"/>
                <a:sym typeface="Symbol" pitchFamily="2" charset="2"/>
              </a:rPr>
              <a:t></a:t>
            </a:r>
            <a:r>
              <a:rPr lang="en-US" sz="1400" dirty="0">
                <a:effectLst/>
                <a:latin typeface="Times New Roman" panose="02020603050405020304" pitchFamily="18" charset="0"/>
                <a:ea typeface="Times New Roman" panose="02020603050405020304" pitchFamily="18" charset="0"/>
              </a:rPr>
              <a:t>).</a:t>
            </a:r>
            <a:r>
              <a:rPr lang="en-US" sz="1400" i="1" dirty="0">
                <a:effectLst/>
                <a:latin typeface="Times New Roman" panose="02020603050405020304" pitchFamily="18" charset="0"/>
                <a:ea typeface="Times New Roman" panose="02020603050405020304" pitchFamily="18" charset="0"/>
              </a:rPr>
              <a:t> </a:t>
            </a:r>
            <a:r>
              <a:rPr lang="en-US" sz="1400" b="1" dirty="0">
                <a:effectLst/>
                <a:latin typeface="Times New Roman" panose="02020603050405020304" pitchFamily="18" charset="0"/>
                <a:ea typeface="Times New Roman" panose="02020603050405020304" pitchFamily="18" charset="0"/>
              </a:rPr>
              <a:t>(b) </a:t>
            </a:r>
            <a:r>
              <a:rPr lang="en-US" sz="1400" dirty="0">
                <a:effectLst/>
                <a:latin typeface="Times New Roman" panose="02020603050405020304" pitchFamily="18" charset="0"/>
                <a:ea typeface="Times New Roman" panose="02020603050405020304" pitchFamily="18" charset="0"/>
              </a:rPr>
              <a:t>Genomic alignment between monocots </a:t>
            </a:r>
            <a:r>
              <a:rPr lang="en-US" sz="1400" i="1" dirty="0">
                <a:effectLst/>
                <a:latin typeface="Times New Roman" panose="02020603050405020304" pitchFamily="18" charset="0"/>
                <a:ea typeface="Times New Roman" panose="02020603050405020304" pitchFamily="18" charset="0"/>
              </a:rPr>
              <a:t>Ananas comosus, </a:t>
            </a:r>
            <a:r>
              <a:rPr lang="en-US" sz="1400" i="1" dirty="0" err="1">
                <a:effectLst/>
                <a:latin typeface="Times New Roman" panose="02020603050405020304" pitchFamily="18" charset="0"/>
                <a:ea typeface="Times New Roman" panose="02020603050405020304" pitchFamily="18" charset="0"/>
              </a:rPr>
              <a:t>Brachypodium</a:t>
            </a:r>
            <a:r>
              <a:rPr lang="en-US" sz="1400" i="1" dirty="0">
                <a:effectLst/>
                <a:latin typeface="Times New Roman" panose="02020603050405020304" pitchFamily="18" charset="0"/>
                <a:ea typeface="Times New Roman" panose="02020603050405020304" pitchFamily="18" charset="0"/>
              </a:rPr>
              <a:t> </a:t>
            </a:r>
            <a:r>
              <a:rPr lang="en-US" sz="1400" i="1" dirty="0" err="1">
                <a:effectLst/>
                <a:latin typeface="Times New Roman" panose="02020603050405020304" pitchFamily="18" charset="0"/>
                <a:ea typeface="Times New Roman" panose="02020603050405020304" pitchFamily="18" charset="0"/>
              </a:rPr>
              <a:t>distachyon</a:t>
            </a:r>
            <a:r>
              <a:rPr lang="en-US" sz="1400" i="1" dirty="0">
                <a:effectLst/>
                <a:latin typeface="Times New Roman" panose="02020603050405020304" pitchFamily="18" charset="0"/>
                <a:ea typeface="Times New Roman" panose="02020603050405020304" pitchFamily="18" charset="0"/>
              </a:rPr>
              <a:t>, Poa </a:t>
            </a:r>
            <a:r>
              <a:rPr lang="en-US" sz="1400" i="1" dirty="0" err="1">
                <a:effectLst/>
                <a:latin typeface="Times New Roman" panose="02020603050405020304" pitchFamily="18" charset="0"/>
                <a:ea typeface="Times New Roman" panose="02020603050405020304" pitchFamily="18" charset="0"/>
              </a:rPr>
              <a:t>infirma</a:t>
            </a:r>
            <a:r>
              <a:rPr lang="en-US" sz="1400" i="1" dirty="0">
                <a:effectLst/>
                <a:latin typeface="Times New Roman" panose="02020603050405020304" pitchFamily="18" charset="0"/>
                <a:ea typeface="Times New Roman" panose="02020603050405020304" pitchFamily="18" charset="0"/>
              </a:rPr>
              <a:t>, Poa </a:t>
            </a:r>
            <a:r>
              <a:rPr lang="en-US" sz="1400" i="1" dirty="0" err="1">
                <a:effectLst/>
                <a:latin typeface="Times New Roman" panose="02020603050405020304" pitchFamily="18" charset="0"/>
                <a:ea typeface="Times New Roman" panose="02020603050405020304" pitchFamily="18" charset="0"/>
              </a:rPr>
              <a:t>supina</a:t>
            </a:r>
            <a:r>
              <a:rPr lang="en-US" sz="1400" i="1" dirty="0">
                <a:effectLst/>
                <a:latin typeface="Times New Roman" panose="02020603050405020304" pitchFamily="18" charset="0"/>
                <a:ea typeface="Times New Roman" panose="02020603050405020304" pitchFamily="18" charset="0"/>
              </a:rPr>
              <a:t>, </a:t>
            </a:r>
            <a:r>
              <a:rPr lang="en-US" sz="1400" dirty="0">
                <a:effectLst/>
                <a:latin typeface="Times New Roman" panose="02020603050405020304" pitchFamily="18" charset="0"/>
                <a:ea typeface="Times New Roman" panose="02020603050405020304" pitchFamily="18" charset="0"/>
              </a:rPr>
              <a:t>and </a:t>
            </a:r>
            <a:r>
              <a:rPr lang="en-US" sz="1400" i="1" dirty="0">
                <a:effectLst/>
                <a:latin typeface="Times New Roman" panose="02020603050405020304" pitchFamily="18" charset="0"/>
                <a:ea typeface="Times New Roman" panose="02020603050405020304" pitchFamily="18" charset="0"/>
              </a:rPr>
              <a:t>Poa annua</a:t>
            </a:r>
            <a:r>
              <a:rPr lang="en-US" sz="1400" dirty="0">
                <a:effectLst/>
                <a:latin typeface="Times New Roman" panose="02020603050405020304" pitchFamily="18" charset="0"/>
                <a:ea typeface="Times New Roman" panose="02020603050405020304" pitchFamily="18" charset="0"/>
              </a:rPr>
              <a:t>. Percentages in red show the ratio of 1:1 </a:t>
            </a:r>
            <a:r>
              <a:rPr lang="en-US" sz="1400" dirty="0" err="1">
                <a:effectLst/>
                <a:latin typeface="Times New Roman" panose="02020603050405020304" pitchFamily="18" charset="0"/>
                <a:ea typeface="Times New Roman" panose="02020603050405020304" pitchFamily="18" charset="0"/>
              </a:rPr>
              <a:t>orthogroups</a:t>
            </a:r>
            <a:r>
              <a:rPr lang="en-US" sz="1400" dirty="0">
                <a:effectLst/>
                <a:latin typeface="Times New Roman" panose="02020603050405020304" pitchFamily="18" charset="0"/>
                <a:ea typeface="Times New Roman" panose="02020603050405020304" pitchFamily="18" charset="0"/>
              </a:rPr>
              <a:t> relative to </a:t>
            </a:r>
            <a:r>
              <a:rPr lang="en-US" sz="1400" i="1" dirty="0">
                <a:effectLst/>
                <a:latin typeface="Times New Roman" panose="02020603050405020304" pitchFamily="18" charset="0"/>
                <a:ea typeface="Times New Roman" panose="02020603050405020304" pitchFamily="18" charset="0"/>
              </a:rPr>
              <a:t>A. comosus</a:t>
            </a:r>
            <a:r>
              <a:rPr lang="en-US" sz="1400" dirty="0">
                <a:effectLst/>
                <a:latin typeface="Times New Roman" panose="02020603050405020304" pitchFamily="18" charset="0"/>
                <a:ea typeface="Times New Roman" panose="02020603050405020304" pitchFamily="18" charset="0"/>
              </a:rPr>
              <a:t>. The syntenic block highlighted in green shows the colinear evolution of a cluster of genes.</a:t>
            </a:r>
          </a:p>
        </p:txBody>
      </p:sp>
    </p:spTree>
    <p:extLst>
      <p:ext uri="{BB962C8B-B14F-4D97-AF65-F5344CB8AC3E}">
        <p14:creationId xmlns:p14="http://schemas.microsoft.com/office/powerpoint/2010/main" val="24734436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3D17418C-0AC7-8748-8FFC-00787BA95112}"/>
              </a:ext>
            </a:extLst>
          </p:cNvPr>
          <p:cNvGrpSpPr/>
          <p:nvPr/>
        </p:nvGrpSpPr>
        <p:grpSpPr>
          <a:xfrm>
            <a:off x="2324551" y="2981736"/>
            <a:ext cx="6755647" cy="2688719"/>
            <a:chOff x="5142708" y="1089327"/>
            <a:chExt cx="6755647" cy="2688719"/>
          </a:xfrm>
        </p:grpSpPr>
        <p:pic>
          <p:nvPicPr>
            <p:cNvPr id="73" name="Picture 72" descr="Chart, line chart&#10;&#10;Description automatically generated">
              <a:extLst>
                <a:ext uri="{FF2B5EF4-FFF2-40B4-BE49-F238E27FC236}">
                  <a16:creationId xmlns:a16="http://schemas.microsoft.com/office/drawing/2014/main" id="{75F915FC-F471-8448-8DCF-C6EC564632EF}"/>
                </a:ext>
              </a:extLst>
            </p:cNvPr>
            <p:cNvPicPr>
              <a:picLocks/>
            </p:cNvPicPr>
            <p:nvPr/>
          </p:nvPicPr>
          <p:blipFill rotWithShape="1">
            <a:blip r:embed="rId3"/>
            <a:srcRect l="7394" t="18391" r="11916" b="18487"/>
            <a:stretch/>
          </p:blipFill>
          <p:spPr>
            <a:xfrm>
              <a:off x="5671291" y="1311732"/>
              <a:ext cx="6227064" cy="2020824"/>
            </a:xfrm>
            <a:prstGeom prst="rect">
              <a:avLst/>
            </a:prstGeom>
            <a:ln w="9525">
              <a:solidFill>
                <a:schemeClr val="bg2">
                  <a:lumMod val="75000"/>
                </a:schemeClr>
              </a:solidFill>
            </a:ln>
          </p:spPr>
        </p:pic>
        <p:pic>
          <p:nvPicPr>
            <p:cNvPr id="13" name="Picture 12" descr="Text&#10;&#10;Description automatically generated with low confidence">
              <a:extLst>
                <a:ext uri="{FF2B5EF4-FFF2-40B4-BE49-F238E27FC236}">
                  <a16:creationId xmlns:a16="http://schemas.microsoft.com/office/drawing/2014/main" id="{DBF6F1A0-FDC0-5441-BA2D-507586E87522}"/>
                </a:ext>
              </a:extLst>
            </p:cNvPr>
            <p:cNvPicPr>
              <a:picLocks noChangeAspect="1"/>
            </p:cNvPicPr>
            <p:nvPr/>
          </p:nvPicPr>
          <p:blipFill rotWithShape="1">
            <a:blip r:embed="rId4"/>
            <a:srcRect r="17116" b="6360"/>
            <a:stretch/>
          </p:blipFill>
          <p:spPr>
            <a:xfrm>
              <a:off x="10224309" y="2410214"/>
              <a:ext cx="931768" cy="656974"/>
            </a:xfrm>
            <a:prstGeom prst="rect">
              <a:avLst/>
            </a:prstGeom>
            <a:ln w="9525">
              <a:solidFill>
                <a:schemeClr val="bg2">
                  <a:lumMod val="75000"/>
                </a:schemeClr>
              </a:solidFill>
            </a:ln>
          </p:spPr>
        </p:pic>
        <p:sp>
          <p:nvSpPr>
            <p:cNvPr id="19" name="TextBox 18">
              <a:extLst>
                <a:ext uri="{FF2B5EF4-FFF2-40B4-BE49-F238E27FC236}">
                  <a16:creationId xmlns:a16="http://schemas.microsoft.com/office/drawing/2014/main" id="{84DCBCE1-9FDE-7F4F-AECE-23FB401C691B}"/>
                </a:ext>
              </a:extLst>
            </p:cNvPr>
            <p:cNvSpPr txBox="1"/>
            <p:nvPr/>
          </p:nvSpPr>
          <p:spPr>
            <a:xfrm>
              <a:off x="8654444" y="1089327"/>
              <a:ext cx="1146826" cy="261610"/>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Ps1B</a:t>
              </a:r>
            </a:p>
          </p:txBody>
        </p:sp>
        <p:grpSp>
          <p:nvGrpSpPr>
            <p:cNvPr id="5" name="Group 4">
              <a:extLst>
                <a:ext uri="{FF2B5EF4-FFF2-40B4-BE49-F238E27FC236}">
                  <a16:creationId xmlns:a16="http://schemas.microsoft.com/office/drawing/2014/main" id="{4854AE1A-A919-8C49-8FA1-DE09C59347AB}"/>
                </a:ext>
              </a:extLst>
            </p:cNvPr>
            <p:cNvGrpSpPr/>
            <p:nvPr/>
          </p:nvGrpSpPr>
          <p:grpSpPr>
            <a:xfrm>
              <a:off x="6526070" y="3307459"/>
              <a:ext cx="5256776" cy="253920"/>
              <a:chOff x="6526070" y="3466483"/>
              <a:chExt cx="5256776" cy="253920"/>
            </a:xfrm>
          </p:grpSpPr>
          <p:sp>
            <p:nvSpPr>
              <p:cNvPr id="3" name="TextBox 2">
                <a:extLst>
                  <a:ext uri="{FF2B5EF4-FFF2-40B4-BE49-F238E27FC236}">
                    <a16:creationId xmlns:a16="http://schemas.microsoft.com/office/drawing/2014/main" id="{19A83CD8-3E26-CB40-BC37-BE56BD8C1443}"/>
                  </a:ext>
                </a:extLst>
              </p:cNvPr>
              <p:cNvSpPr txBox="1"/>
              <p:nvPr/>
            </p:nvSpPr>
            <p:spPr>
              <a:xfrm>
                <a:off x="6526070" y="3466487"/>
                <a:ext cx="569145"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1000</a:t>
                </a:r>
              </a:p>
            </p:txBody>
          </p:sp>
          <p:sp>
            <p:nvSpPr>
              <p:cNvPr id="21" name="TextBox 20">
                <a:extLst>
                  <a:ext uri="{FF2B5EF4-FFF2-40B4-BE49-F238E27FC236}">
                    <a16:creationId xmlns:a16="http://schemas.microsoft.com/office/drawing/2014/main" id="{57061129-2558-F845-979D-012D71EE98BA}"/>
                  </a:ext>
                </a:extLst>
              </p:cNvPr>
              <p:cNvSpPr txBox="1"/>
              <p:nvPr/>
            </p:nvSpPr>
            <p:spPr>
              <a:xfrm>
                <a:off x="7697408" y="3466486"/>
                <a:ext cx="569145"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2000</a:t>
                </a:r>
              </a:p>
            </p:txBody>
          </p:sp>
          <p:sp>
            <p:nvSpPr>
              <p:cNvPr id="22" name="TextBox 21">
                <a:extLst>
                  <a:ext uri="{FF2B5EF4-FFF2-40B4-BE49-F238E27FC236}">
                    <a16:creationId xmlns:a16="http://schemas.microsoft.com/office/drawing/2014/main" id="{2B5DCB1D-50B9-044D-B300-4C0D2716E772}"/>
                  </a:ext>
                </a:extLst>
              </p:cNvPr>
              <p:cNvSpPr txBox="1"/>
              <p:nvPr/>
            </p:nvSpPr>
            <p:spPr>
              <a:xfrm>
                <a:off x="8892375" y="3466485"/>
                <a:ext cx="569145"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3000</a:t>
                </a:r>
              </a:p>
            </p:txBody>
          </p:sp>
          <p:sp>
            <p:nvSpPr>
              <p:cNvPr id="23" name="TextBox 22">
                <a:extLst>
                  <a:ext uri="{FF2B5EF4-FFF2-40B4-BE49-F238E27FC236}">
                    <a16:creationId xmlns:a16="http://schemas.microsoft.com/office/drawing/2014/main" id="{6D7E3EE5-F649-594E-AB1D-3B9D6E06A66A}"/>
                  </a:ext>
                </a:extLst>
              </p:cNvPr>
              <p:cNvSpPr txBox="1"/>
              <p:nvPr/>
            </p:nvSpPr>
            <p:spPr>
              <a:xfrm>
                <a:off x="10060215" y="3466484"/>
                <a:ext cx="569145"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4000</a:t>
                </a:r>
              </a:p>
            </p:txBody>
          </p:sp>
          <p:sp>
            <p:nvSpPr>
              <p:cNvPr id="24" name="TextBox 23">
                <a:extLst>
                  <a:ext uri="{FF2B5EF4-FFF2-40B4-BE49-F238E27FC236}">
                    <a16:creationId xmlns:a16="http://schemas.microsoft.com/office/drawing/2014/main" id="{A3BD8D8A-EAE2-8045-ACC2-960D3D0EA53E}"/>
                  </a:ext>
                </a:extLst>
              </p:cNvPr>
              <p:cNvSpPr txBox="1"/>
              <p:nvPr/>
            </p:nvSpPr>
            <p:spPr>
              <a:xfrm>
                <a:off x="11213701" y="3466483"/>
                <a:ext cx="569145"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5000</a:t>
                </a:r>
              </a:p>
            </p:txBody>
          </p:sp>
        </p:grpSp>
        <p:grpSp>
          <p:nvGrpSpPr>
            <p:cNvPr id="7" name="Group 6">
              <a:extLst>
                <a:ext uri="{FF2B5EF4-FFF2-40B4-BE49-F238E27FC236}">
                  <a16:creationId xmlns:a16="http://schemas.microsoft.com/office/drawing/2014/main" id="{5C86E5C0-E908-FE48-9194-8A509484D2D7}"/>
                </a:ext>
              </a:extLst>
            </p:cNvPr>
            <p:cNvGrpSpPr/>
            <p:nvPr/>
          </p:nvGrpSpPr>
          <p:grpSpPr>
            <a:xfrm>
              <a:off x="5142708" y="1246210"/>
              <a:ext cx="818072" cy="2200277"/>
              <a:chOff x="5142708" y="1405234"/>
              <a:chExt cx="818072" cy="2200277"/>
            </a:xfrm>
          </p:grpSpPr>
          <p:grpSp>
            <p:nvGrpSpPr>
              <p:cNvPr id="6" name="Group 5">
                <a:extLst>
                  <a:ext uri="{FF2B5EF4-FFF2-40B4-BE49-F238E27FC236}">
                    <a16:creationId xmlns:a16="http://schemas.microsoft.com/office/drawing/2014/main" id="{CB081407-0938-6C4D-AFD6-68DAB7E4E0C8}"/>
                  </a:ext>
                </a:extLst>
              </p:cNvPr>
              <p:cNvGrpSpPr/>
              <p:nvPr/>
            </p:nvGrpSpPr>
            <p:grpSpPr>
              <a:xfrm>
                <a:off x="5292683" y="1405234"/>
                <a:ext cx="668097" cy="2200277"/>
                <a:chOff x="5292683" y="1405234"/>
                <a:chExt cx="668097" cy="2200277"/>
              </a:xfrm>
            </p:grpSpPr>
            <p:sp>
              <p:nvSpPr>
                <p:cNvPr id="37" name="TextBox 36">
                  <a:extLst>
                    <a:ext uri="{FF2B5EF4-FFF2-40B4-BE49-F238E27FC236}">
                      <a16:creationId xmlns:a16="http://schemas.microsoft.com/office/drawing/2014/main" id="{282C0E48-3E65-CA43-8147-4BA3F6B59225}"/>
                    </a:ext>
                  </a:extLst>
                </p:cNvPr>
                <p:cNvSpPr txBox="1"/>
                <p:nvPr/>
              </p:nvSpPr>
              <p:spPr>
                <a:xfrm>
                  <a:off x="5373885" y="2951427"/>
                  <a:ext cx="516194" cy="261610"/>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20</a:t>
                  </a:r>
                </a:p>
              </p:txBody>
            </p:sp>
            <p:sp>
              <p:nvSpPr>
                <p:cNvPr id="38" name="TextBox 37">
                  <a:extLst>
                    <a:ext uri="{FF2B5EF4-FFF2-40B4-BE49-F238E27FC236}">
                      <a16:creationId xmlns:a16="http://schemas.microsoft.com/office/drawing/2014/main" id="{98121E32-4E9E-0241-B1FE-0E886ACDAFAD}"/>
                    </a:ext>
                  </a:extLst>
                </p:cNvPr>
                <p:cNvSpPr txBox="1"/>
                <p:nvPr/>
              </p:nvSpPr>
              <p:spPr>
                <a:xfrm>
                  <a:off x="5373885" y="2569453"/>
                  <a:ext cx="516194" cy="261610"/>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40</a:t>
                  </a:r>
                </a:p>
              </p:txBody>
            </p:sp>
            <p:sp>
              <p:nvSpPr>
                <p:cNvPr id="39" name="TextBox 38">
                  <a:extLst>
                    <a:ext uri="{FF2B5EF4-FFF2-40B4-BE49-F238E27FC236}">
                      <a16:creationId xmlns:a16="http://schemas.microsoft.com/office/drawing/2014/main" id="{A84A6084-DA20-6C46-9A5A-D2AFD39068E8}"/>
                    </a:ext>
                  </a:extLst>
                </p:cNvPr>
                <p:cNvSpPr txBox="1"/>
                <p:nvPr/>
              </p:nvSpPr>
              <p:spPr>
                <a:xfrm>
                  <a:off x="5373885" y="2184602"/>
                  <a:ext cx="516194" cy="261610"/>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60</a:t>
                  </a:r>
                </a:p>
              </p:txBody>
            </p:sp>
            <p:sp>
              <p:nvSpPr>
                <p:cNvPr id="40" name="TextBox 39">
                  <a:extLst>
                    <a:ext uri="{FF2B5EF4-FFF2-40B4-BE49-F238E27FC236}">
                      <a16:creationId xmlns:a16="http://schemas.microsoft.com/office/drawing/2014/main" id="{34D97827-AD9B-024D-8F16-A1EACAD92F2A}"/>
                    </a:ext>
                  </a:extLst>
                </p:cNvPr>
                <p:cNvSpPr txBox="1"/>
                <p:nvPr/>
              </p:nvSpPr>
              <p:spPr>
                <a:xfrm>
                  <a:off x="5373885" y="1786730"/>
                  <a:ext cx="516194" cy="261610"/>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80</a:t>
                  </a:r>
                </a:p>
              </p:txBody>
            </p:sp>
            <p:sp>
              <p:nvSpPr>
                <p:cNvPr id="41" name="TextBox 40">
                  <a:extLst>
                    <a:ext uri="{FF2B5EF4-FFF2-40B4-BE49-F238E27FC236}">
                      <a16:creationId xmlns:a16="http://schemas.microsoft.com/office/drawing/2014/main" id="{B8EB4D11-FACC-1849-A3F9-9219F4F58B4E}"/>
                    </a:ext>
                  </a:extLst>
                </p:cNvPr>
                <p:cNvSpPr txBox="1"/>
                <p:nvPr/>
              </p:nvSpPr>
              <p:spPr>
                <a:xfrm>
                  <a:off x="5292683" y="1405234"/>
                  <a:ext cx="516194" cy="261610"/>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100</a:t>
                  </a:r>
                </a:p>
              </p:txBody>
            </p:sp>
            <p:sp>
              <p:nvSpPr>
                <p:cNvPr id="42" name="TextBox 41">
                  <a:extLst>
                    <a:ext uri="{FF2B5EF4-FFF2-40B4-BE49-F238E27FC236}">
                      <a16:creationId xmlns:a16="http://schemas.microsoft.com/office/drawing/2014/main" id="{E8FC11A9-1622-4E47-B4AF-6CB2099A7EE6}"/>
                    </a:ext>
                  </a:extLst>
                </p:cNvPr>
                <p:cNvSpPr txBox="1"/>
                <p:nvPr/>
              </p:nvSpPr>
              <p:spPr>
                <a:xfrm>
                  <a:off x="5444586" y="3343901"/>
                  <a:ext cx="516194" cy="261610"/>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0</a:t>
                  </a:r>
                </a:p>
              </p:txBody>
            </p:sp>
          </p:grpSp>
          <p:sp>
            <p:nvSpPr>
              <p:cNvPr id="50" name="TextBox 49">
                <a:extLst>
                  <a:ext uri="{FF2B5EF4-FFF2-40B4-BE49-F238E27FC236}">
                    <a16:creationId xmlns:a16="http://schemas.microsoft.com/office/drawing/2014/main" id="{1758AAE0-ECD9-DE49-B098-7FE0F78B67EF}"/>
                  </a:ext>
                </a:extLst>
              </p:cNvPr>
              <p:cNvSpPr txBox="1"/>
              <p:nvPr/>
            </p:nvSpPr>
            <p:spPr>
              <a:xfrm rot="16200000">
                <a:off x="4407666" y="2158546"/>
                <a:ext cx="1731694" cy="261610"/>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 Gene Retention</a:t>
                </a:r>
              </a:p>
            </p:txBody>
          </p:sp>
        </p:grpSp>
        <p:sp>
          <p:nvSpPr>
            <p:cNvPr id="69" name="TextBox 68">
              <a:extLst>
                <a:ext uri="{FF2B5EF4-FFF2-40B4-BE49-F238E27FC236}">
                  <a16:creationId xmlns:a16="http://schemas.microsoft.com/office/drawing/2014/main" id="{E162BD66-7A65-8740-BE22-7F6CE5306929}"/>
                </a:ext>
              </a:extLst>
            </p:cNvPr>
            <p:cNvSpPr txBox="1"/>
            <p:nvPr/>
          </p:nvSpPr>
          <p:spPr>
            <a:xfrm>
              <a:off x="8285006" y="3516436"/>
              <a:ext cx="1798238" cy="261610"/>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Window Iteration</a:t>
              </a:r>
            </a:p>
          </p:txBody>
        </p:sp>
        <p:sp>
          <p:nvSpPr>
            <p:cNvPr id="77" name="TextBox 76">
              <a:extLst>
                <a:ext uri="{FF2B5EF4-FFF2-40B4-BE49-F238E27FC236}">
                  <a16:creationId xmlns:a16="http://schemas.microsoft.com/office/drawing/2014/main" id="{5F0324D4-E252-B449-80FE-9C78AAFD4499}"/>
                </a:ext>
              </a:extLst>
            </p:cNvPr>
            <p:cNvSpPr txBox="1"/>
            <p:nvPr/>
          </p:nvSpPr>
          <p:spPr>
            <a:xfrm>
              <a:off x="10619950" y="2806749"/>
              <a:ext cx="536126" cy="253916"/>
            </a:xfrm>
            <a:prstGeom prst="rect">
              <a:avLst/>
            </a:prstGeom>
            <a:solidFill>
              <a:schemeClr val="bg1"/>
            </a:solid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Pa1A</a:t>
              </a:r>
              <a:endParaRPr lang="en-US" sz="1050" baseline="-2500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endParaRPr>
            </a:p>
          </p:txBody>
        </p:sp>
        <p:sp>
          <p:nvSpPr>
            <p:cNvPr id="79" name="TextBox 78">
              <a:extLst>
                <a:ext uri="{FF2B5EF4-FFF2-40B4-BE49-F238E27FC236}">
                  <a16:creationId xmlns:a16="http://schemas.microsoft.com/office/drawing/2014/main" id="{392BC394-529B-7748-80F9-4D5EF902013B}"/>
                </a:ext>
              </a:extLst>
            </p:cNvPr>
            <p:cNvSpPr txBox="1"/>
            <p:nvPr/>
          </p:nvSpPr>
          <p:spPr>
            <a:xfrm>
              <a:off x="10224309" y="2409579"/>
              <a:ext cx="931768" cy="253916"/>
            </a:xfrm>
            <a:prstGeom prst="rect">
              <a:avLst/>
            </a:prstGeom>
            <a:solidFill>
              <a:schemeClr val="bg1"/>
            </a:solidFill>
          </p:spPr>
          <p:txBody>
            <a:bodyPr wrap="square" rtlCol="0">
              <a:spAutoFit/>
            </a:bodyPr>
            <a:lstStyle/>
            <a:p>
              <a:r>
                <a:rPr lang="en-US" sz="1050" i="1"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Query Chr.</a:t>
              </a:r>
              <a:endParaRPr lang="en-US" sz="1050" i="1" baseline="-2500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endParaRPr>
            </a:p>
          </p:txBody>
        </p:sp>
        <p:sp>
          <p:nvSpPr>
            <p:cNvPr id="78" name="TextBox 77">
              <a:extLst>
                <a:ext uri="{FF2B5EF4-FFF2-40B4-BE49-F238E27FC236}">
                  <a16:creationId xmlns:a16="http://schemas.microsoft.com/office/drawing/2014/main" id="{226C15AD-CED8-054E-AD48-BB0089948C98}"/>
                </a:ext>
              </a:extLst>
            </p:cNvPr>
            <p:cNvSpPr txBox="1"/>
            <p:nvPr/>
          </p:nvSpPr>
          <p:spPr>
            <a:xfrm>
              <a:off x="10617316" y="2618013"/>
              <a:ext cx="538760" cy="253916"/>
            </a:xfrm>
            <a:prstGeom prst="rect">
              <a:avLst/>
            </a:prstGeom>
            <a:solidFill>
              <a:schemeClr val="bg1"/>
            </a:solid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Pa1B</a:t>
              </a:r>
              <a:endParaRPr lang="en-US" sz="1050" baseline="-2500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endParaRPr>
            </a:p>
          </p:txBody>
        </p:sp>
      </p:grpSp>
      <p:grpSp>
        <p:nvGrpSpPr>
          <p:cNvPr id="12" name="Group 11">
            <a:extLst>
              <a:ext uri="{FF2B5EF4-FFF2-40B4-BE49-F238E27FC236}">
                <a16:creationId xmlns:a16="http://schemas.microsoft.com/office/drawing/2014/main" id="{D160B31E-F00B-1E42-A87D-D45E1E440818}"/>
              </a:ext>
            </a:extLst>
          </p:cNvPr>
          <p:cNvGrpSpPr/>
          <p:nvPr/>
        </p:nvGrpSpPr>
        <p:grpSpPr>
          <a:xfrm>
            <a:off x="2313916" y="0"/>
            <a:ext cx="6892648" cy="2622101"/>
            <a:chOff x="2999317" y="3938245"/>
            <a:chExt cx="6892648" cy="2622101"/>
          </a:xfrm>
        </p:grpSpPr>
        <p:pic>
          <p:nvPicPr>
            <p:cNvPr id="71" name="Picture 70" descr="Chart, line chart&#10;&#10;Description automatically generated">
              <a:extLst>
                <a:ext uri="{FF2B5EF4-FFF2-40B4-BE49-F238E27FC236}">
                  <a16:creationId xmlns:a16="http://schemas.microsoft.com/office/drawing/2014/main" id="{8BDDAB4B-7B60-2841-9E17-53B0B7E42792}"/>
                </a:ext>
              </a:extLst>
            </p:cNvPr>
            <p:cNvPicPr>
              <a:picLocks/>
            </p:cNvPicPr>
            <p:nvPr/>
          </p:nvPicPr>
          <p:blipFill rotWithShape="1">
            <a:blip r:embed="rId5"/>
            <a:srcRect l="8589" t="20543" r="14562" b="19529"/>
            <a:stretch/>
          </p:blipFill>
          <p:spPr>
            <a:xfrm>
              <a:off x="3533755" y="4146549"/>
              <a:ext cx="6227064" cy="2020824"/>
            </a:xfrm>
            <a:prstGeom prst="rect">
              <a:avLst/>
            </a:prstGeom>
            <a:ln w="9525">
              <a:solidFill>
                <a:schemeClr val="bg2">
                  <a:lumMod val="75000"/>
                </a:schemeClr>
              </a:solidFill>
            </a:ln>
          </p:spPr>
        </p:pic>
        <p:sp>
          <p:nvSpPr>
            <p:cNvPr id="20" name="TextBox 19">
              <a:extLst>
                <a:ext uri="{FF2B5EF4-FFF2-40B4-BE49-F238E27FC236}">
                  <a16:creationId xmlns:a16="http://schemas.microsoft.com/office/drawing/2014/main" id="{8AA683F8-F5D5-5343-828B-77CAD5EDCB2B}"/>
                </a:ext>
              </a:extLst>
            </p:cNvPr>
            <p:cNvSpPr txBox="1"/>
            <p:nvPr/>
          </p:nvSpPr>
          <p:spPr>
            <a:xfrm>
              <a:off x="6617749" y="3938245"/>
              <a:ext cx="1040130" cy="261610"/>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Pi1A</a:t>
              </a:r>
            </a:p>
          </p:txBody>
        </p:sp>
        <p:grpSp>
          <p:nvGrpSpPr>
            <p:cNvPr id="29" name="Group 28">
              <a:extLst>
                <a:ext uri="{FF2B5EF4-FFF2-40B4-BE49-F238E27FC236}">
                  <a16:creationId xmlns:a16="http://schemas.microsoft.com/office/drawing/2014/main" id="{EA5770FD-ABCB-704B-8212-2BC18E59CB1D}"/>
                </a:ext>
              </a:extLst>
            </p:cNvPr>
            <p:cNvGrpSpPr/>
            <p:nvPr/>
          </p:nvGrpSpPr>
          <p:grpSpPr>
            <a:xfrm>
              <a:off x="4114970" y="6143023"/>
              <a:ext cx="4034394" cy="253920"/>
              <a:chOff x="6256715" y="3466483"/>
              <a:chExt cx="4034394" cy="253920"/>
            </a:xfrm>
          </p:grpSpPr>
          <p:sp>
            <p:nvSpPr>
              <p:cNvPr id="30" name="TextBox 29">
                <a:extLst>
                  <a:ext uri="{FF2B5EF4-FFF2-40B4-BE49-F238E27FC236}">
                    <a16:creationId xmlns:a16="http://schemas.microsoft.com/office/drawing/2014/main" id="{80C35468-C1D1-7D44-B605-DF15FEB41CBB}"/>
                  </a:ext>
                </a:extLst>
              </p:cNvPr>
              <p:cNvSpPr txBox="1"/>
              <p:nvPr/>
            </p:nvSpPr>
            <p:spPr>
              <a:xfrm>
                <a:off x="6256715" y="3466487"/>
                <a:ext cx="556685"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1000</a:t>
                </a:r>
              </a:p>
            </p:txBody>
          </p:sp>
          <p:sp>
            <p:nvSpPr>
              <p:cNvPr id="31" name="TextBox 30">
                <a:extLst>
                  <a:ext uri="{FF2B5EF4-FFF2-40B4-BE49-F238E27FC236}">
                    <a16:creationId xmlns:a16="http://schemas.microsoft.com/office/drawing/2014/main" id="{44B67BC9-EA9E-4243-BC54-3B7BBCBE7233}"/>
                  </a:ext>
                </a:extLst>
              </p:cNvPr>
              <p:cNvSpPr txBox="1"/>
              <p:nvPr/>
            </p:nvSpPr>
            <p:spPr>
              <a:xfrm>
                <a:off x="7124038" y="3466486"/>
                <a:ext cx="556685"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2000</a:t>
                </a:r>
              </a:p>
            </p:txBody>
          </p:sp>
          <p:sp>
            <p:nvSpPr>
              <p:cNvPr id="32" name="TextBox 31">
                <a:extLst>
                  <a:ext uri="{FF2B5EF4-FFF2-40B4-BE49-F238E27FC236}">
                    <a16:creationId xmlns:a16="http://schemas.microsoft.com/office/drawing/2014/main" id="{04795ED4-3CE0-EA41-960F-E267F1074A62}"/>
                  </a:ext>
                </a:extLst>
              </p:cNvPr>
              <p:cNvSpPr txBox="1"/>
              <p:nvPr/>
            </p:nvSpPr>
            <p:spPr>
              <a:xfrm>
                <a:off x="7988761" y="3466485"/>
                <a:ext cx="556685"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3000</a:t>
                </a:r>
              </a:p>
            </p:txBody>
          </p:sp>
          <p:sp>
            <p:nvSpPr>
              <p:cNvPr id="33" name="TextBox 32">
                <a:extLst>
                  <a:ext uri="{FF2B5EF4-FFF2-40B4-BE49-F238E27FC236}">
                    <a16:creationId xmlns:a16="http://schemas.microsoft.com/office/drawing/2014/main" id="{B01496F6-3E43-CF43-86B9-4287F4D2F67B}"/>
                  </a:ext>
                </a:extLst>
              </p:cNvPr>
              <p:cNvSpPr txBox="1"/>
              <p:nvPr/>
            </p:nvSpPr>
            <p:spPr>
              <a:xfrm>
                <a:off x="8859196" y="3466484"/>
                <a:ext cx="556685"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4000</a:t>
                </a:r>
              </a:p>
            </p:txBody>
          </p:sp>
          <p:sp>
            <p:nvSpPr>
              <p:cNvPr id="34" name="TextBox 33">
                <a:extLst>
                  <a:ext uri="{FF2B5EF4-FFF2-40B4-BE49-F238E27FC236}">
                    <a16:creationId xmlns:a16="http://schemas.microsoft.com/office/drawing/2014/main" id="{2FE303CF-F369-F84D-B855-A51FE5EFE5E9}"/>
                  </a:ext>
                </a:extLst>
              </p:cNvPr>
              <p:cNvSpPr txBox="1"/>
              <p:nvPr/>
            </p:nvSpPr>
            <p:spPr>
              <a:xfrm>
                <a:off x="9734424" y="3466483"/>
                <a:ext cx="556685"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5000</a:t>
                </a:r>
              </a:p>
            </p:txBody>
          </p:sp>
        </p:grpSp>
        <p:grpSp>
          <p:nvGrpSpPr>
            <p:cNvPr id="51" name="Group 50">
              <a:extLst>
                <a:ext uri="{FF2B5EF4-FFF2-40B4-BE49-F238E27FC236}">
                  <a16:creationId xmlns:a16="http://schemas.microsoft.com/office/drawing/2014/main" id="{7C34CFC6-1EDA-D840-B399-F7237590C750}"/>
                </a:ext>
              </a:extLst>
            </p:cNvPr>
            <p:cNvGrpSpPr/>
            <p:nvPr/>
          </p:nvGrpSpPr>
          <p:grpSpPr>
            <a:xfrm>
              <a:off x="2999317" y="4045656"/>
              <a:ext cx="821571" cy="2241231"/>
              <a:chOff x="5132075" y="1423504"/>
              <a:chExt cx="821571" cy="2241231"/>
            </a:xfrm>
          </p:grpSpPr>
          <p:grpSp>
            <p:nvGrpSpPr>
              <p:cNvPr id="52" name="Group 51">
                <a:extLst>
                  <a:ext uri="{FF2B5EF4-FFF2-40B4-BE49-F238E27FC236}">
                    <a16:creationId xmlns:a16="http://schemas.microsoft.com/office/drawing/2014/main" id="{42D46DB4-ACA1-E54E-B30D-FF9D51874E37}"/>
                  </a:ext>
                </a:extLst>
              </p:cNvPr>
              <p:cNvGrpSpPr/>
              <p:nvPr/>
            </p:nvGrpSpPr>
            <p:grpSpPr>
              <a:xfrm>
                <a:off x="5285549" y="1452884"/>
                <a:ext cx="668097" cy="2211851"/>
                <a:chOff x="5285549" y="1452884"/>
                <a:chExt cx="668097" cy="2211851"/>
              </a:xfrm>
            </p:grpSpPr>
            <p:sp>
              <p:nvSpPr>
                <p:cNvPr id="54" name="TextBox 53">
                  <a:extLst>
                    <a:ext uri="{FF2B5EF4-FFF2-40B4-BE49-F238E27FC236}">
                      <a16:creationId xmlns:a16="http://schemas.microsoft.com/office/drawing/2014/main" id="{9D3D2870-AC83-804B-BA90-84F37239B2B4}"/>
                    </a:ext>
                  </a:extLst>
                </p:cNvPr>
                <p:cNvSpPr txBox="1"/>
                <p:nvPr/>
              </p:nvSpPr>
              <p:spPr>
                <a:xfrm>
                  <a:off x="5366751" y="3012088"/>
                  <a:ext cx="516194" cy="261610"/>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20</a:t>
                  </a:r>
                </a:p>
              </p:txBody>
            </p:sp>
            <p:sp>
              <p:nvSpPr>
                <p:cNvPr id="55" name="TextBox 54">
                  <a:extLst>
                    <a:ext uri="{FF2B5EF4-FFF2-40B4-BE49-F238E27FC236}">
                      <a16:creationId xmlns:a16="http://schemas.microsoft.com/office/drawing/2014/main" id="{980C5A05-76DA-A14F-B50F-6FBD5A607BB8}"/>
                    </a:ext>
                  </a:extLst>
                </p:cNvPr>
                <p:cNvSpPr txBox="1"/>
                <p:nvPr/>
              </p:nvSpPr>
              <p:spPr>
                <a:xfrm>
                  <a:off x="5366751" y="2626574"/>
                  <a:ext cx="516194" cy="261610"/>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40</a:t>
                  </a:r>
                </a:p>
              </p:txBody>
            </p:sp>
            <p:sp>
              <p:nvSpPr>
                <p:cNvPr id="56" name="TextBox 55">
                  <a:extLst>
                    <a:ext uri="{FF2B5EF4-FFF2-40B4-BE49-F238E27FC236}">
                      <a16:creationId xmlns:a16="http://schemas.microsoft.com/office/drawing/2014/main" id="{3D0BB38C-F011-9546-A72D-EE835C19FE92}"/>
                    </a:ext>
                  </a:extLst>
                </p:cNvPr>
                <p:cNvSpPr txBox="1"/>
                <p:nvPr/>
              </p:nvSpPr>
              <p:spPr>
                <a:xfrm>
                  <a:off x="5366751" y="2237226"/>
                  <a:ext cx="516194" cy="261610"/>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60</a:t>
                  </a:r>
                </a:p>
              </p:txBody>
            </p:sp>
            <p:sp>
              <p:nvSpPr>
                <p:cNvPr id="57" name="TextBox 56">
                  <a:extLst>
                    <a:ext uri="{FF2B5EF4-FFF2-40B4-BE49-F238E27FC236}">
                      <a16:creationId xmlns:a16="http://schemas.microsoft.com/office/drawing/2014/main" id="{F3102C28-874F-A744-AE49-6E39E19877BC}"/>
                    </a:ext>
                  </a:extLst>
                </p:cNvPr>
                <p:cNvSpPr txBox="1"/>
                <p:nvPr/>
              </p:nvSpPr>
              <p:spPr>
                <a:xfrm>
                  <a:off x="5366751" y="1847390"/>
                  <a:ext cx="516194" cy="261610"/>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80</a:t>
                  </a:r>
                </a:p>
              </p:txBody>
            </p:sp>
            <p:sp>
              <p:nvSpPr>
                <p:cNvPr id="58" name="TextBox 57">
                  <a:extLst>
                    <a:ext uri="{FF2B5EF4-FFF2-40B4-BE49-F238E27FC236}">
                      <a16:creationId xmlns:a16="http://schemas.microsoft.com/office/drawing/2014/main" id="{B500EA86-27AA-6A47-869A-AB14E258D96B}"/>
                    </a:ext>
                  </a:extLst>
                </p:cNvPr>
                <p:cNvSpPr txBox="1"/>
                <p:nvPr/>
              </p:nvSpPr>
              <p:spPr>
                <a:xfrm>
                  <a:off x="5285549" y="1452884"/>
                  <a:ext cx="516194" cy="261610"/>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100</a:t>
                  </a:r>
                </a:p>
              </p:txBody>
            </p:sp>
            <p:sp>
              <p:nvSpPr>
                <p:cNvPr id="59" name="TextBox 58">
                  <a:extLst>
                    <a:ext uri="{FF2B5EF4-FFF2-40B4-BE49-F238E27FC236}">
                      <a16:creationId xmlns:a16="http://schemas.microsoft.com/office/drawing/2014/main" id="{EF0246C5-BC8C-8343-B6B4-D69637756A9A}"/>
                    </a:ext>
                  </a:extLst>
                </p:cNvPr>
                <p:cNvSpPr txBox="1"/>
                <p:nvPr/>
              </p:nvSpPr>
              <p:spPr>
                <a:xfrm>
                  <a:off x="5437452" y="3403125"/>
                  <a:ext cx="516194" cy="261610"/>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0</a:t>
                  </a:r>
                </a:p>
              </p:txBody>
            </p:sp>
          </p:grpSp>
          <p:sp>
            <p:nvSpPr>
              <p:cNvPr id="53" name="TextBox 52">
                <a:extLst>
                  <a:ext uri="{FF2B5EF4-FFF2-40B4-BE49-F238E27FC236}">
                    <a16:creationId xmlns:a16="http://schemas.microsoft.com/office/drawing/2014/main" id="{96B0593E-A7BC-D249-AB58-22207357C505}"/>
                  </a:ext>
                </a:extLst>
              </p:cNvPr>
              <p:cNvSpPr txBox="1"/>
              <p:nvPr/>
            </p:nvSpPr>
            <p:spPr>
              <a:xfrm rot="16200000">
                <a:off x="4397033" y="2158546"/>
                <a:ext cx="1731694" cy="261610"/>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 Gene Retention</a:t>
                </a:r>
              </a:p>
            </p:txBody>
          </p:sp>
        </p:grpSp>
        <p:sp>
          <p:nvSpPr>
            <p:cNvPr id="68" name="TextBox 67">
              <a:extLst>
                <a:ext uri="{FF2B5EF4-FFF2-40B4-BE49-F238E27FC236}">
                  <a16:creationId xmlns:a16="http://schemas.microsoft.com/office/drawing/2014/main" id="{D7E22080-E3A3-2848-B92F-FB664F836488}"/>
                </a:ext>
              </a:extLst>
            </p:cNvPr>
            <p:cNvSpPr txBox="1"/>
            <p:nvPr/>
          </p:nvSpPr>
          <p:spPr>
            <a:xfrm>
              <a:off x="6182850" y="6298736"/>
              <a:ext cx="1630937" cy="261610"/>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Window Iteration</a:t>
              </a:r>
            </a:p>
          </p:txBody>
        </p:sp>
        <p:pic>
          <p:nvPicPr>
            <p:cNvPr id="16" name="Picture 15" descr="Text&#10;&#10;Description automatically generated">
              <a:extLst>
                <a:ext uri="{FF2B5EF4-FFF2-40B4-BE49-F238E27FC236}">
                  <a16:creationId xmlns:a16="http://schemas.microsoft.com/office/drawing/2014/main" id="{692E36BD-620D-9748-AA3A-AE92F502E1DD}"/>
                </a:ext>
              </a:extLst>
            </p:cNvPr>
            <p:cNvPicPr>
              <a:picLocks noChangeAspect="1"/>
            </p:cNvPicPr>
            <p:nvPr/>
          </p:nvPicPr>
          <p:blipFill rotWithShape="1">
            <a:blip r:embed="rId6"/>
            <a:srcRect r="8402" b="11900"/>
            <a:stretch/>
          </p:blipFill>
          <p:spPr>
            <a:xfrm>
              <a:off x="8373724" y="5134101"/>
              <a:ext cx="961556" cy="709320"/>
            </a:xfrm>
            <a:prstGeom prst="rect">
              <a:avLst/>
            </a:prstGeom>
            <a:ln w="9525">
              <a:solidFill>
                <a:schemeClr val="bg2">
                  <a:lumMod val="75000"/>
                </a:schemeClr>
              </a:solidFill>
            </a:ln>
          </p:spPr>
        </p:pic>
        <p:grpSp>
          <p:nvGrpSpPr>
            <p:cNvPr id="8" name="Group 7">
              <a:extLst>
                <a:ext uri="{FF2B5EF4-FFF2-40B4-BE49-F238E27FC236}">
                  <a16:creationId xmlns:a16="http://schemas.microsoft.com/office/drawing/2014/main" id="{A4BF560B-AF3B-2E4B-8634-693B9FDCC996}"/>
                </a:ext>
              </a:extLst>
            </p:cNvPr>
            <p:cNvGrpSpPr/>
            <p:nvPr/>
          </p:nvGrpSpPr>
          <p:grpSpPr>
            <a:xfrm>
              <a:off x="8385880" y="5155131"/>
              <a:ext cx="949401" cy="661458"/>
              <a:chOff x="10570057" y="5438883"/>
              <a:chExt cx="949401" cy="661458"/>
            </a:xfrm>
          </p:grpSpPr>
          <p:sp>
            <p:nvSpPr>
              <p:cNvPr id="61" name="TextBox 60">
                <a:extLst>
                  <a:ext uri="{FF2B5EF4-FFF2-40B4-BE49-F238E27FC236}">
                    <a16:creationId xmlns:a16="http://schemas.microsoft.com/office/drawing/2014/main" id="{10DFECA6-2881-7146-A8A1-21CFF53037FC}"/>
                  </a:ext>
                </a:extLst>
              </p:cNvPr>
              <p:cNvSpPr txBox="1"/>
              <p:nvPr/>
            </p:nvSpPr>
            <p:spPr>
              <a:xfrm>
                <a:off x="10909202" y="5838731"/>
                <a:ext cx="610256" cy="261610"/>
              </a:xfrm>
              <a:prstGeom prst="rect">
                <a:avLst/>
              </a:prstGeom>
              <a:solidFill>
                <a:schemeClr val="bg1"/>
              </a:solid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Pa1A</a:t>
                </a:r>
                <a:endParaRPr lang="en-US" sz="1050" baseline="-2500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endParaRPr>
              </a:p>
            </p:txBody>
          </p:sp>
          <p:sp>
            <p:nvSpPr>
              <p:cNvPr id="62" name="TextBox 61">
                <a:extLst>
                  <a:ext uri="{FF2B5EF4-FFF2-40B4-BE49-F238E27FC236}">
                    <a16:creationId xmlns:a16="http://schemas.microsoft.com/office/drawing/2014/main" id="{3AE2E195-6EBA-1841-8BEA-F01D805CE9C8}"/>
                  </a:ext>
                </a:extLst>
              </p:cNvPr>
              <p:cNvSpPr txBox="1"/>
              <p:nvPr/>
            </p:nvSpPr>
            <p:spPr>
              <a:xfrm>
                <a:off x="10570057" y="5438883"/>
                <a:ext cx="949400" cy="253916"/>
              </a:xfrm>
              <a:prstGeom prst="rect">
                <a:avLst/>
              </a:prstGeom>
              <a:solidFill>
                <a:schemeClr val="bg1"/>
              </a:solidFill>
            </p:spPr>
            <p:txBody>
              <a:bodyPr wrap="square" rtlCol="0">
                <a:spAutoFit/>
              </a:bodyPr>
              <a:lstStyle/>
              <a:p>
                <a:r>
                  <a:rPr lang="en-US" sz="1050" i="1"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Query Chr.</a:t>
                </a:r>
                <a:endParaRPr lang="en-US" sz="1050" i="1" baseline="-2500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endParaRPr>
              </a:p>
            </p:txBody>
          </p:sp>
          <p:sp>
            <p:nvSpPr>
              <p:cNvPr id="60" name="TextBox 59">
                <a:extLst>
                  <a:ext uri="{FF2B5EF4-FFF2-40B4-BE49-F238E27FC236}">
                    <a16:creationId xmlns:a16="http://schemas.microsoft.com/office/drawing/2014/main" id="{96855B4E-FBB9-5848-AB1E-051F45A904A7}"/>
                  </a:ext>
                </a:extLst>
              </p:cNvPr>
              <p:cNvSpPr txBox="1"/>
              <p:nvPr/>
            </p:nvSpPr>
            <p:spPr>
              <a:xfrm>
                <a:off x="10906566" y="5651713"/>
                <a:ext cx="612891" cy="261610"/>
              </a:xfrm>
              <a:prstGeom prst="rect">
                <a:avLst/>
              </a:prstGeom>
              <a:solidFill>
                <a:schemeClr val="bg1"/>
              </a:solid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Pa1B</a:t>
                </a:r>
                <a:endParaRPr lang="en-US" sz="1050" baseline="-2500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endParaRPr>
              </a:p>
            </p:txBody>
          </p:sp>
        </p:grpSp>
        <p:sp>
          <p:nvSpPr>
            <p:cNvPr id="80" name="TextBox 79">
              <a:extLst>
                <a:ext uri="{FF2B5EF4-FFF2-40B4-BE49-F238E27FC236}">
                  <a16:creationId xmlns:a16="http://schemas.microsoft.com/office/drawing/2014/main" id="{5A8432E3-479F-8945-BD7F-D8BAB0440D28}"/>
                </a:ext>
              </a:extLst>
            </p:cNvPr>
            <p:cNvSpPr txBox="1"/>
            <p:nvPr/>
          </p:nvSpPr>
          <p:spPr>
            <a:xfrm>
              <a:off x="8466633" y="6143023"/>
              <a:ext cx="556685"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6000</a:t>
              </a:r>
            </a:p>
          </p:txBody>
        </p:sp>
        <p:sp>
          <p:nvSpPr>
            <p:cNvPr id="81" name="TextBox 80">
              <a:extLst>
                <a:ext uri="{FF2B5EF4-FFF2-40B4-BE49-F238E27FC236}">
                  <a16:creationId xmlns:a16="http://schemas.microsoft.com/office/drawing/2014/main" id="{AA3A7BAB-F88F-314C-B306-82CCB8A729CE}"/>
                </a:ext>
              </a:extLst>
            </p:cNvPr>
            <p:cNvSpPr txBox="1"/>
            <p:nvPr/>
          </p:nvSpPr>
          <p:spPr>
            <a:xfrm>
              <a:off x="9335280" y="6143023"/>
              <a:ext cx="556685"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7000</a:t>
              </a:r>
            </a:p>
          </p:txBody>
        </p:sp>
      </p:grpSp>
      <p:sp>
        <p:nvSpPr>
          <p:cNvPr id="64" name="TextBox 63">
            <a:extLst>
              <a:ext uri="{FF2B5EF4-FFF2-40B4-BE49-F238E27FC236}">
                <a16:creationId xmlns:a16="http://schemas.microsoft.com/office/drawing/2014/main" id="{2E214F26-83B6-6242-9C34-23334D89B542}"/>
              </a:ext>
            </a:extLst>
          </p:cNvPr>
          <p:cNvSpPr txBox="1"/>
          <p:nvPr/>
        </p:nvSpPr>
        <p:spPr>
          <a:xfrm>
            <a:off x="1" y="5778104"/>
            <a:ext cx="12191999" cy="954107"/>
          </a:xfrm>
          <a:prstGeom prst="rect">
            <a:avLst/>
          </a:prstGeom>
          <a:noFill/>
        </p:spPr>
        <p:txBody>
          <a:bodyPr wrap="square">
            <a:spAutoFit/>
          </a:bodyPr>
          <a:lstStyle/>
          <a:p>
            <a:pPr marL="0" marR="60960">
              <a:spcBef>
                <a:spcPts val="0"/>
              </a:spcBef>
              <a:spcAft>
                <a:spcPts val="0"/>
              </a:spcAft>
            </a:pPr>
            <a:r>
              <a:rPr lang="en-US" sz="1400" b="1" dirty="0">
                <a:effectLst/>
                <a:latin typeface="Times New Roman" panose="02020603050405020304" pitchFamily="18" charset="0"/>
                <a:ea typeface="Times New Roman" panose="02020603050405020304" pitchFamily="18" charset="0"/>
              </a:rPr>
              <a:t>Supplementary Fig. 7 | Retention of </a:t>
            </a:r>
            <a:r>
              <a:rPr lang="en-US" sz="1400" b="1" i="1" dirty="0">
                <a:effectLst/>
                <a:latin typeface="Times New Roman" panose="02020603050405020304" pitchFamily="18" charset="0"/>
                <a:ea typeface="Times New Roman" panose="02020603050405020304" pitchFamily="18" charset="0"/>
              </a:rPr>
              <a:t>Poa annua </a:t>
            </a:r>
            <a:r>
              <a:rPr lang="en-US" sz="1400" b="1" dirty="0">
                <a:effectLst/>
                <a:latin typeface="Times New Roman" panose="02020603050405020304" pitchFamily="18" charset="0"/>
                <a:ea typeface="Times New Roman" panose="02020603050405020304" pitchFamily="18" charset="0"/>
              </a:rPr>
              <a:t>genes across the parental chromosomes of </a:t>
            </a:r>
            <a:r>
              <a:rPr lang="en-US" sz="1400" b="1" i="1" dirty="0">
                <a:effectLst/>
                <a:latin typeface="Times New Roman" panose="02020603050405020304" pitchFamily="18" charset="0"/>
                <a:ea typeface="Times New Roman" panose="02020603050405020304" pitchFamily="18" charset="0"/>
              </a:rPr>
              <a:t>Poa </a:t>
            </a:r>
            <a:r>
              <a:rPr lang="en-US" sz="1400" b="1" i="1" dirty="0" err="1">
                <a:effectLst/>
                <a:latin typeface="Times New Roman" panose="02020603050405020304" pitchFamily="18" charset="0"/>
                <a:ea typeface="Times New Roman" panose="02020603050405020304" pitchFamily="18" charset="0"/>
              </a:rPr>
              <a:t>infirma</a:t>
            </a:r>
            <a:r>
              <a:rPr lang="en-US" sz="1400" b="1" i="1" dirty="0">
                <a:effectLst/>
                <a:latin typeface="Times New Roman" panose="02020603050405020304" pitchFamily="18" charset="0"/>
                <a:ea typeface="Times New Roman" panose="02020603050405020304" pitchFamily="18" charset="0"/>
              </a:rPr>
              <a:t> </a:t>
            </a:r>
            <a:r>
              <a:rPr lang="en-US" sz="1400" b="1" dirty="0">
                <a:effectLst/>
                <a:latin typeface="Times New Roman" panose="02020603050405020304" pitchFamily="18" charset="0"/>
                <a:ea typeface="Times New Roman" panose="02020603050405020304" pitchFamily="18" charset="0"/>
              </a:rPr>
              <a:t>and </a:t>
            </a:r>
            <a:r>
              <a:rPr lang="en-US" sz="1400" b="1" i="1" dirty="0">
                <a:effectLst/>
                <a:latin typeface="Times New Roman" panose="02020603050405020304" pitchFamily="18" charset="0"/>
                <a:ea typeface="Times New Roman" panose="02020603050405020304" pitchFamily="18" charset="0"/>
              </a:rPr>
              <a:t>Poa </a:t>
            </a:r>
            <a:r>
              <a:rPr lang="en-US" sz="1400" b="1" i="1" dirty="0" err="1">
                <a:effectLst/>
                <a:latin typeface="Times New Roman" panose="02020603050405020304" pitchFamily="18" charset="0"/>
                <a:ea typeface="Times New Roman" panose="02020603050405020304" pitchFamily="18" charset="0"/>
              </a:rPr>
              <a:t>supina</a:t>
            </a:r>
            <a:r>
              <a:rPr lang="en-US" sz="1400" i="1" dirty="0">
                <a:effectLst/>
                <a:latin typeface="Times New Roman" panose="02020603050405020304" pitchFamily="18" charset="0"/>
                <a:ea typeface="Times New Roman" panose="02020603050405020304" pitchFamily="18" charset="0"/>
              </a:rPr>
              <a:t>. </a:t>
            </a:r>
            <a:r>
              <a:rPr lang="en-US" sz="1400" dirty="0" err="1">
                <a:effectLst/>
                <a:latin typeface="Times New Roman" panose="02020603050405020304" pitchFamily="18" charset="0"/>
                <a:ea typeface="Times New Roman" panose="02020603050405020304" pitchFamily="18" charset="0"/>
              </a:rPr>
              <a:t>PiA</a:t>
            </a:r>
            <a:r>
              <a:rPr lang="en-US" sz="1400" dirty="0">
                <a:effectLst/>
                <a:latin typeface="Times New Roman" panose="02020603050405020304" pitchFamily="18" charset="0"/>
                <a:ea typeface="Times New Roman" panose="02020603050405020304" pitchFamily="18" charset="0"/>
              </a:rPr>
              <a:t> to </a:t>
            </a:r>
            <a:r>
              <a:rPr lang="en-US" sz="1400" dirty="0" err="1">
                <a:effectLst/>
                <a:latin typeface="Times New Roman" panose="02020603050405020304" pitchFamily="18" charset="0"/>
                <a:ea typeface="Times New Roman" panose="02020603050405020304" pitchFamily="18" charset="0"/>
              </a:rPr>
              <a:t>PaA</a:t>
            </a:r>
            <a:r>
              <a:rPr lang="en-US" sz="1400" dirty="0">
                <a:effectLst/>
                <a:latin typeface="Times New Roman" panose="02020603050405020304" pitchFamily="18" charset="0"/>
                <a:ea typeface="Times New Roman" panose="02020603050405020304" pitchFamily="18" charset="0"/>
              </a:rPr>
              <a:t> and </a:t>
            </a:r>
            <a:r>
              <a:rPr lang="en-US" sz="1400" dirty="0" err="1">
                <a:effectLst/>
                <a:latin typeface="Times New Roman" panose="02020603050405020304" pitchFamily="18" charset="0"/>
                <a:ea typeface="Times New Roman" panose="02020603050405020304" pitchFamily="18" charset="0"/>
              </a:rPr>
              <a:t>PsB</a:t>
            </a:r>
            <a:r>
              <a:rPr lang="en-US" sz="1400" dirty="0">
                <a:effectLst/>
                <a:latin typeface="Times New Roman" panose="02020603050405020304" pitchFamily="18" charset="0"/>
                <a:ea typeface="Times New Roman" panose="02020603050405020304" pitchFamily="18" charset="0"/>
              </a:rPr>
              <a:t> to </a:t>
            </a:r>
            <a:r>
              <a:rPr lang="en-US" sz="1400" dirty="0" err="1">
                <a:effectLst/>
                <a:latin typeface="Times New Roman" panose="02020603050405020304" pitchFamily="18" charset="0"/>
                <a:ea typeface="Times New Roman" panose="02020603050405020304" pitchFamily="18" charset="0"/>
              </a:rPr>
              <a:t>PaB</a:t>
            </a:r>
            <a:r>
              <a:rPr lang="en-US" sz="1400" dirty="0">
                <a:effectLst/>
                <a:latin typeface="Times New Roman" panose="02020603050405020304" pitchFamily="18" charset="0"/>
                <a:ea typeface="Times New Roman" panose="02020603050405020304" pitchFamily="18" charset="0"/>
              </a:rPr>
              <a:t> have elevated gene retention (~97%) across chromosomes and reflects minimal gene loss (fractionation) since polyploidization. </a:t>
            </a:r>
            <a:r>
              <a:rPr lang="en-US" sz="1400" dirty="0" err="1">
                <a:effectLst/>
                <a:latin typeface="Times New Roman" panose="02020603050405020304" pitchFamily="18" charset="0"/>
                <a:ea typeface="Times New Roman" panose="02020603050405020304" pitchFamily="18" charset="0"/>
              </a:rPr>
              <a:t>PiA</a:t>
            </a:r>
            <a:r>
              <a:rPr lang="en-US" sz="1400" dirty="0">
                <a:effectLst/>
                <a:latin typeface="Times New Roman" panose="02020603050405020304" pitchFamily="18" charset="0"/>
                <a:ea typeface="Times New Roman" panose="02020603050405020304" pitchFamily="18" charset="0"/>
              </a:rPr>
              <a:t> to </a:t>
            </a:r>
            <a:r>
              <a:rPr lang="en-US" sz="1400" dirty="0" err="1">
                <a:effectLst/>
                <a:latin typeface="Times New Roman" panose="02020603050405020304" pitchFamily="18" charset="0"/>
                <a:ea typeface="Times New Roman" panose="02020603050405020304" pitchFamily="18" charset="0"/>
              </a:rPr>
              <a:t>PaB</a:t>
            </a:r>
            <a:r>
              <a:rPr lang="en-US" sz="1400" dirty="0">
                <a:effectLst/>
                <a:latin typeface="Times New Roman" panose="02020603050405020304" pitchFamily="18" charset="0"/>
                <a:ea typeface="Times New Roman" panose="02020603050405020304" pitchFamily="18" charset="0"/>
              </a:rPr>
              <a:t> and </a:t>
            </a:r>
            <a:r>
              <a:rPr lang="en-US" sz="1400" dirty="0" err="1">
                <a:effectLst/>
                <a:latin typeface="Times New Roman" panose="02020603050405020304" pitchFamily="18" charset="0"/>
                <a:ea typeface="Times New Roman" panose="02020603050405020304" pitchFamily="18" charset="0"/>
              </a:rPr>
              <a:t>PsB</a:t>
            </a:r>
            <a:r>
              <a:rPr lang="en-US" sz="1400" dirty="0">
                <a:effectLst/>
                <a:latin typeface="Times New Roman" panose="02020603050405020304" pitchFamily="18" charset="0"/>
                <a:ea typeface="Times New Roman" panose="02020603050405020304" pitchFamily="18" charset="0"/>
              </a:rPr>
              <a:t> to </a:t>
            </a:r>
            <a:r>
              <a:rPr lang="en-US" sz="1400" dirty="0" err="1">
                <a:effectLst/>
                <a:latin typeface="Times New Roman" panose="02020603050405020304" pitchFamily="18" charset="0"/>
                <a:ea typeface="Times New Roman" panose="02020603050405020304" pitchFamily="18" charset="0"/>
              </a:rPr>
              <a:t>PaA</a:t>
            </a:r>
            <a:r>
              <a:rPr lang="en-US" sz="1400" dirty="0">
                <a:effectLst/>
                <a:latin typeface="Times New Roman" panose="02020603050405020304" pitchFamily="18" charset="0"/>
                <a:ea typeface="Times New Roman" panose="02020603050405020304" pitchFamily="18" charset="0"/>
              </a:rPr>
              <a:t> have lower gene retention (~61%) and reflects the quantity of genes retained since the divergence of the two parental lineages from their common ancestor. Red arrow highlights the largest homoeologous exchange in the </a:t>
            </a:r>
            <a:r>
              <a:rPr lang="en-US" sz="1400" i="1" dirty="0">
                <a:effectLst/>
                <a:latin typeface="Times New Roman" panose="02020603050405020304" pitchFamily="18" charset="0"/>
                <a:ea typeface="Times New Roman" panose="02020603050405020304" pitchFamily="18" charset="0"/>
              </a:rPr>
              <a:t>P. annua </a:t>
            </a:r>
            <a:r>
              <a:rPr lang="en-US" sz="1400" dirty="0">
                <a:effectLst/>
                <a:latin typeface="Times New Roman" panose="02020603050405020304" pitchFamily="18" charset="0"/>
                <a:ea typeface="Times New Roman" panose="02020603050405020304" pitchFamily="18" charset="0"/>
              </a:rPr>
              <a:t>genome.</a:t>
            </a:r>
          </a:p>
        </p:txBody>
      </p:sp>
    </p:spTree>
    <p:extLst>
      <p:ext uri="{BB962C8B-B14F-4D97-AF65-F5344CB8AC3E}">
        <p14:creationId xmlns:p14="http://schemas.microsoft.com/office/powerpoint/2010/main" val="33356945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0E84C2BA-B468-E840-AD94-88BC6DAA9789}"/>
              </a:ext>
            </a:extLst>
          </p:cNvPr>
          <p:cNvGrpSpPr/>
          <p:nvPr/>
        </p:nvGrpSpPr>
        <p:grpSpPr>
          <a:xfrm>
            <a:off x="2345593" y="4065847"/>
            <a:ext cx="6773421" cy="2616596"/>
            <a:chOff x="-75193" y="3703404"/>
            <a:chExt cx="6773421" cy="2616596"/>
          </a:xfrm>
        </p:grpSpPr>
        <p:pic>
          <p:nvPicPr>
            <p:cNvPr id="71" name="Picture 70" descr="Chart, line chart&#10;&#10;Description automatically generated">
              <a:extLst>
                <a:ext uri="{FF2B5EF4-FFF2-40B4-BE49-F238E27FC236}">
                  <a16:creationId xmlns:a16="http://schemas.microsoft.com/office/drawing/2014/main" id="{FC4F7CEB-1511-2141-A383-723EDAB54981}"/>
                </a:ext>
              </a:extLst>
            </p:cNvPr>
            <p:cNvPicPr>
              <a:picLocks/>
            </p:cNvPicPr>
            <p:nvPr/>
          </p:nvPicPr>
          <p:blipFill rotWithShape="1">
            <a:blip r:embed="rId3"/>
            <a:srcRect l="7637" t="23318" r="12182" b="17795"/>
            <a:stretch/>
          </p:blipFill>
          <p:spPr>
            <a:xfrm>
              <a:off x="420414" y="3939540"/>
              <a:ext cx="6230999" cy="2020824"/>
            </a:xfrm>
            <a:prstGeom prst="rect">
              <a:avLst/>
            </a:prstGeom>
            <a:ln>
              <a:solidFill>
                <a:schemeClr val="bg2">
                  <a:lumMod val="75000"/>
                </a:schemeClr>
              </a:solidFill>
            </a:ln>
          </p:spPr>
        </p:pic>
        <p:pic>
          <p:nvPicPr>
            <p:cNvPr id="18" name="Picture 17">
              <a:extLst>
                <a:ext uri="{FF2B5EF4-FFF2-40B4-BE49-F238E27FC236}">
                  <a16:creationId xmlns:a16="http://schemas.microsoft.com/office/drawing/2014/main" id="{311434F8-E572-8B49-A749-69AED04A77EE}"/>
                </a:ext>
              </a:extLst>
            </p:cNvPr>
            <p:cNvPicPr>
              <a:picLocks noChangeAspect="1"/>
            </p:cNvPicPr>
            <p:nvPr/>
          </p:nvPicPr>
          <p:blipFill rotWithShape="1">
            <a:blip r:embed="rId4"/>
            <a:srcRect t="3155" r="15833" b="8716"/>
            <a:stretch/>
          </p:blipFill>
          <p:spPr>
            <a:xfrm>
              <a:off x="4437695" y="5189883"/>
              <a:ext cx="932128" cy="687463"/>
            </a:xfrm>
            <a:prstGeom prst="rect">
              <a:avLst/>
            </a:prstGeom>
            <a:ln>
              <a:solidFill>
                <a:schemeClr val="bg2">
                  <a:lumMod val="75000"/>
                </a:schemeClr>
              </a:solidFill>
            </a:ln>
          </p:spPr>
        </p:pic>
        <p:grpSp>
          <p:nvGrpSpPr>
            <p:cNvPr id="70" name="Group 69">
              <a:extLst>
                <a:ext uri="{FF2B5EF4-FFF2-40B4-BE49-F238E27FC236}">
                  <a16:creationId xmlns:a16="http://schemas.microsoft.com/office/drawing/2014/main" id="{EDBE715F-151F-5249-9402-61AF8E1FF309}"/>
                </a:ext>
              </a:extLst>
            </p:cNvPr>
            <p:cNvGrpSpPr/>
            <p:nvPr/>
          </p:nvGrpSpPr>
          <p:grpSpPr>
            <a:xfrm>
              <a:off x="-75193" y="3703404"/>
              <a:ext cx="6773421" cy="2616596"/>
              <a:chOff x="5157430" y="1129096"/>
              <a:chExt cx="6773421" cy="2616596"/>
            </a:xfrm>
          </p:grpSpPr>
          <p:grpSp>
            <p:nvGrpSpPr>
              <p:cNvPr id="67" name="Group 66">
                <a:extLst>
                  <a:ext uri="{FF2B5EF4-FFF2-40B4-BE49-F238E27FC236}">
                    <a16:creationId xmlns:a16="http://schemas.microsoft.com/office/drawing/2014/main" id="{174CB985-297A-3F48-91D6-9D7B5BEAA1DA}"/>
                  </a:ext>
                </a:extLst>
              </p:cNvPr>
              <p:cNvGrpSpPr/>
              <p:nvPr/>
            </p:nvGrpSpPr>
            <p:grpSpPr>
              <a:xfrm>
                <a:off x="5157430" y="1129096"/>
                <a:ext cx="6773421" cy="2471316"/>
                <a:chOff x="5157430" y="1129096"/>
                <a:chExt cx="6773421" cy="2471316"/>
              </a:xfrm>
            </p:grpSpPr>
            <p:sp>
              <p:nvSpPr>
                <p:cNvPr id="19" name="TextBox 18">
                  <a:extLst>
                    <a:ext uri="{FF2B5EF4-FFF2-40B4-BE49-F238E27FC236}">
                      <a16:creationId xmlns:a16="http://schemas.microsoft.com/office/drawing/2014/main" id="{84DCBCE1-9FDE-7F4F-AECE-23FB401C691B}"/>
                    </a:ext>
                  </a:extLst>
                </p:cNvPr>
                <p:cNvSpPr txBox="1"/>
                <p:nvPr/>
              </p:nvSpPr>
              <p:spPr>
                <a:xfrm>
                  <a:off x="8516188" y="1129096"/>
                  <a:ext cx="1040130"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Ps2B</a:t>
                  </a:r>
                </a:p>
              </p:txBody>
            </p:sp>
            <p:grpSp>
              <p:nvGrpSpPr>
                <p:cNvPr id="5" name="Group 4">
                  <a:extLst>
                    <a:ext uri="{FF2B5EF4-FFF2-40B4-BE49-F238E27FC236}">
                      <a16:creationId xmlns:a16="http://schemas.microsoft.com/office/drawing/2014/main" id="{4854AE1A-A919-8C49-8FA1-DE09C59347AB}"/>
                    </a:ext>
                  </a:extLst>
                </p:cNvPr>
                <p:cNvGrpSpPr/>
                <p:nvPr/>
              </p:nvGrpSpPr>
              <p:grpSpPr>
                <a:xfrm>
                  <a:off x="6352307" y="3346491"/>
                  <a:ext cx="5578544" cy="253921"/>
                  <a:chOff x="6352307" y="3346491"/>
                  <a:chExt cx="5578544" cy="253921"/>
                </a:xfrm>
              </p:grpSpPr>
              <p:sp>
                <p:nvSpPr>
                  <p:cNvPr id="3" name="TextBox 2">
                    <a:extLst>
                      <a:ext uri="{FF2B5EF4-FFF2-40B4-BE49-F238E27FC236}">
                        <a16:creationId xmlns:a16="http://schemas.microsoft.com/office/drawing/2014/main" id="{19A83CD8-3E26-CB40-BC37-BE56BD8C1443}"/>
                      </a:ext>
                    </a:extLst>
                  </p:cNvPr>
                  <p:cNvSpPr txBox="1"/>
                  <p:nvPr/>
                </p:nvSpPr>
                <p:spPr>
                  <a:xfrm>
                    <a:off x="6352307" y="3346496"/>
                    <a:ext cx="605570"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1000</a:t>
                    </a:r>
                  </a:p>
                </p:txBody>
              </p:sp>
              <p:sp>
                <p:nvSpPr>
                  <p:cNvPr id="21" name="TextBox 20">
                    <a:extLst>
                      <a:ext uri="{FF2B5EF4-FFF2-40B4-BE49-F238E27FC236}">
                        <a16:creationId xmlns:a16="http://schemas.microsoft.com/office/drawing/2014/main" id="{57061129-2558-F845-979D-012D71EE98BA}"/>
                      </a:ext>
                    </a:extLst>
                  </p:cNvPr>
                  <p:cNvSpPr txBox="1"/>
                  <p:nvPr/>
                </p:nvSpPr>
                <p:spPr>
                  <a:xfrm>
                    <a:off x="7339662" y="3346495"/>
                    <a:ext cx="605570"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2000</a:t>
                    </a:r>
                  </a:p>
                </p:txBody>
              </p:sp>
              <p:sp>
                <p:nvSpPr>
                  <p:cNvPr id="22" name="TextBox 21">
                    <a:extLst>
                      <a:ext uri="{FF2B5EF4-FFF2-40B4-BE49-F238E27FC236}">
                        <a16:creationId xmlns:a16="http://schemas.microsoft.com/office/drawing/2014/main" id="{2B5DCB1D-50B9-044D-B300-4C0D2716E772}"/>
                      </a:ext>
                    </a:extLst>
                  </p:cNvPr>
                  <p:cNvSpPr txBox="1"/>
                  <p:nvPr/>
                </p:nvSpPr>
                <p:spPr>
                  <a:xfrm>
                    <a:off x="8337525" y="3346494"/>
                    <a:ext cx="605570"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3000</a:t>
                    </a:r>
                  </a:p>
                </p:txBody>
              </p:sp>
              <p:sp>
                <p:nvSpPr>
                  <p:cNvPr id="23" name="TextBox 22">
                    <a:extLst>
                      <a:ext uri="{FF2B5EF4-FFF2-40B4-BE49-F238E27FC236}">
                        <a16:creationId xmlns:a16="http://schemas.microsoft.com/office/drawing/2014/main" id="{6D7E3EE5-F649-594E-AB1D-3B9D6E06A66A}"/>
                      </a:ext>
                    </a:extLst>
                  </p:cNvPr>
                  <p:cNvSpPr txBox="1"/>
                  <p:nvPr/>
                </p:nvSpPr>
                <p:spPr>
                  <a:xfrm>
                    <a:off x="9336318" y="3346493"/>
                    <a:ext cx="605570"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4000</a:t>
                    </a:r>
                  </a:p>
                </p:txBody>
              </p:sp>
              <p:sp>
                <p:nvSpPr>
                  <p:cNvPr id="24" name="TextBox 23">
                    <a:extLst>
                      <a:ext uri="{FF2B5EF4-FFF2-40B4-BE49-F238E27FC236}">
                        <a16:creationId xmlns:a16="http://schemas.microsoft.com/office/drawing/2014/main" id="{A3BD8D8A-EAE2-8045-ACC2-960D3D0EA53E}"/>
                      </a:ext>
                    </a:extLst>
                  </p:cNvPr>
                  <p:cNvSpPr txBox="1"/>
                  <p:nvPr/>
                </p:nvSpPr>
                <p:spPr>
                  <a:xfrm>
                    <a:off x="10331576" y="3346492"/>
                    <a:ext cx="605570"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5000</a:t>
                    </a:r>
                  </a:p>
                </p:txBody>
              </p:sp>
              <p:sp>
                <p:nvSpPr>
                  <p:cNvPr id="26" name="TextBox 25">
                    <a:extLst>
                      <a:ext uri="{FF2B5EF4-FFF2-40B4-BE49-F238E27FC236}">
                        <a16:creationId xmlns:a16="http://schemas.microsoft.com/office/drawing/2014/main" id="{18804BB0-85D7-764B-AD36-2FD7949947FD}"/>
                      </a:ext>
                    </a:extLst>
                  </p:cNvPr>
                  <p:cNvSpPr txBox="1"/>
                  <p:nvPr/>
                </p:nvSpPr>
                <p:spPr>
                  <a:xfrm>
                    <a:off x="11325281" y="3346491"/>
                    <a:ext cx="605570"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6000</a:t>
                    </a:r>
                  </a:p>
                </p:txBody>
              </p:sp>
            </p:grpSp>
            <p:grpSp>
              <p:nvGrpSpPr>
                <p:cNvPr id="7" name="Group 6">
                  <a:extLst>
                    <a:ext uri="{FF2B5EF4-FFF2-40B4-BE49-F238E27FC236}">
                      <a16:creationId xmlns:a16="http://schemas.microsoft.com/office/drawing/2014/main" id="{5C86E5C0-E908-FE48-9194-8A509484D2D7}"/>
                    </a:ext>
                  </a:extLst>
                </p:cNvPr>
                <p:cNvGrpSpPr/>
                <p:nvPr/>
              </p:nvGrpSpPr>
              <p:grpSpPr>
                <a:xfrm>
                  <a:off x="5157430" y="1345234"/>
                  <a:ext cx="790330" cy="2145552"/>
                  <a:chOff x="5157430" y="1345234"/>
                  <a:chExt cx="790330" cy="2145552"/>
                </a:xfrm>
              </p:grpSpPr>
              <p:grpSp>
                <p:nvGrpSpPr>
                  <p:cNvPr id="6" name="Group 5">
                    <a:extLst>
                      <a:ext uri="{FF2B5EF4-FFF2-40B4-BE49-F238E27FC236}">
                        <a16:creationId xmlns:a16="http://schemas.microsoft.com/office/drawing/2014/main" id="{CB081407-0938-6C4D-AFD6-68DAB7E4E0C8}"/>
                      </a:ext>
                    </a:extLst>
                  </p:cNvPr>
                  <p:cNvGrpSpPr/>
                  <p:nvPr/>
                </p:nvGrpSpPr>
                <p:grpSpPr>
                  <a:xfrm>
                    <a:off x="5269272" y="1345234"/>
                    <a:ext cx="678488" cy="2145552"/>
                    <a:chOff x="5269272" y="1345234"/>
                    <a:chExt cx="678488" cy="2145552"/>
                  </a:xfrm>
                </p:grpSpPr>
                <p:sp>
                  <p:nvSpPr>
                    <p:cNvPr id="37" name="TextBox 36">
                      <a:extLst>
                        <a:ext uri="{FF2B5EF4-FFF2-40B4-BE49-F238E27FC236}">
                          <a16:creationId xmlns:a16="http://schemas.microsoft.com/office/drawing/2014/main" id="{282C0E48-3E65-CA43-8147-4BA3F6B59225}"/>
                        </a:ext>
                      </a:extLst>
                    </p:cNvPr>
                    <p:cNvSpPr txBox="1"/>
                    <p:nvPr/>
                  </p:nvSpPr>
                  <p:spPr>
                    <a:xfrm>
                      <a:off x="5350474" y="2862470"/>
                      <a:ext cx="516194"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20</a:t>
                      </a:r>
                    </a:p>
                  </p:txBody>
                </p:sp>
                <p:sp>
                  <p:nvSpPr>
                    <p:cNvPr id="38" name="TextBox 37">
                      <a:extLst>
                        <a:ext uri="{FF2B5EF4-FFF2-40B4-BE49-F238E27FC236}">
                          <a16:creationId xmlns:a16="http://schemas.microsoft.com/office/drawing/2014/main" id="{98121E32-4E9E-0241-B1FE-0E886ACDAFAD}"/>
                        </a:ext>
                      </a:extLst>
                    </p:cNvPr>
                    <p:cNvSpPr txBox="1"/>
                    <p:nvPr/>
                  </p:nvSpPr>
                  <p:spPr>
                    <a:xfrm>
                      <a:off x="5350474" y="2478481"/>
                      <a:ext cx="516194"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40</a:t>
                      </a:r>
                    </a:p>
                  </p:txBody>
                </p:sp>
                <p:sp>
                  <p:nvSpPr>
                    <p:cNvPr id="39" name="TextBox 38">
                      <a:extLst>
                        <a:ext uri="{FF2B5EF4-FFF2-40B4-BE49-F238E27FC236}">
                          <a16:creationId xmlns:a16="http://schemas.microsoft.com/office/drawing/2014/main" id="{A84A6084-DA20-6C46-9A5A-D2AFD39068E8}"/>
                        </a:ext>
                      </a:extLst>
                    </p:cNvPr>
                    <p:cNvSpPr txBox="1"/>
                    <p:nvPr/>
                  </p:nvSpPr>
                  <p:spPr>
                    <a:xfrm>
                      <a:off x="5350474" y="2099587"/>
                      <a:ext cx="516194"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60</a:t>
                      </a:r>
                    </a:p>
                  </p:txBody>
                </p:sp>
                <p:sp>
                  <p:nvSpPr>
                    <p:cNvPr id="40" name="TextBox 39">
                      <a:extLst>
                        <a:ext uri="{FF2B5EF4-FFF2-40B4-BE49-F238E27FC236}">
                          <a16:creationId xmlns:a16="http://schemas.microsoft.com/office/drawing/2014/main" id="{34D97827-AD9B-024D-8F16-A1EACAD92F2A}"/>
                        </a:ext>
                      </a:extLst>
                    </p:cNvPr>
                    <p:cNvSpPr txBox="1"/>
                    <p:nvPr/>
                  </p:nvSpPr>
                  <p:spPr>
                    <a:xfrm>
                      <a:off x="5350474" y="1718832"/>
                      <a:ext cx="516194"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80</a:t>
                      </a:r>
                    </a:p>
                  </p:txBody>
                </p:sp>
                <p:sp>
                  <p:nvSpPr>
                    <p:cNvPr id="41" name="TextBox 40">
                      <a:extLst>
                        <a:ext uri="{FF2B5EF4-FFF2-40B4-BE49-F238E27FC236}">
                          <a16:creationId xmlns:a16="http://schemas.microsoft.com/office/drawing/2014/main" id="{B8EB4D11-FACC-1849-A3F9-9219F4F58B4E}"/>
                        </a:ext>
                      </a:extLst>
                    </p:cNvPr>
                    <p:cNvSpPr txBox="1"/>
                    <p:nvPr/>
                  </p:nvSpPr>
                  <p:spPr>
                    <a:xfrm>
                      <a:off x="5269272" y="1345234"/>
                      <a:ext cx="516194"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100</a:t>
                      </a:r>
                    </a:p>
                  </p:txBody>
                </p:sp>
                <p:sp>
                  <p:nvSpPr>
                    <p:cNvPr id="42" name="TextBox 41">
                      <a:extLst>
                        <a:ext uri="{FF2B5EF4-FFF2-40B4-BE49-F238E27FC236}">
                          <a16:creationId xmlns:a16="http://schemas.microsoft.com/office/drawing/2014/main" id="{E8FC11A9-1622-4E47-B4AF-6CB2099A7EE6}"/>
                        </a:ext>
                      </a:extLst>
                    </p:cNvPr>
                    <p:cNvSpPr txBox="1"/>
                    <p:nvPr/>
                  </p:nvSpPr>
                  <p:spPr>
                    <a:xfrm>
                      <a:off x="5431566" y="3236870"/>
                      <a:ext cx="516194"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0</a:t>
                      </a:r>
                    </a:p>
                  </p:txBody>
                </p:sp>
              </p:grpSp>
              <p:sp>
                <p:nvSpPr>
                  <p:cNvPr id="50" name="TextBox 49">
                    <a:extLst>
                      <a:ext uri="{FF2B5EF4-FFF2-40B4-BE49-F238E27FC236}">
                        <a16:creationId xmlns:a16="http://schemas.microsoft.com/office/drawing/2014/main" id="{1758AAE0-ECD9-DE49-B098-7FE0F78B67EF}"/>
                      </a:ext>
                    </a:extLst>
                  </p:cNvPr>
                  <p:cNvSpPr txBox="1"/>
                  <p:nvPr/>
                </p:nvSpPr>
                <p:spPr>
                  <a:xfrm rot="16200000">
                    <a:off x="4418541" y="2162393"/>
                    <a:ext cx="1731694"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 Gene Retention</a:t>
                    </a:r>
                  </a:p>
                </p:txBody>
              </p:sp>
            </p:grpSp>
            <p:grpSp>
              <p:nvGrpSpPr>
                <p:cNvPr id="8" name="Group 7">
                  <a:extLst>
                    <a:ext uri="{FF2B5EF4-FFF2-40B4-BE49-F238E27FC236}">
                      <a16:creationId xmlns:a16="http://schemas.microsoft.com/office/drawing/2014/main" id="{A4BF560B-AF3B-2E4B-8634-693B9FDCC996}"/>
                    </a:ext>
                  </a:extLst>
                </p:cNvPr>
                <p:cNvGrpSpPr/>
                <p:nvPr/>
              </p:nvGrpSpPr>
              <p:grpSpPr>
                <a:xfrm>
                  <a:off x="9670746" y="2615576"/>
                  <a:ext cx="931700" cy="659026"/>
                  <a:chOff x="9670746" y="2615576"/>
                  <a:chExt cx="931700" cy="659026"/>
                </a:xfrm>
              </p:grpSpPr>
              <p:sp>
                <p:nvSpPr>
                  <p:cNvPr id="61" name="TextBox 60">
                    <a:extLst>
                      <a:ext uri="{FF2B5EF4-FFF2-40B4-BE49-F238E27FC236}">
                        <a16:creationId xmlns:a16="http://schemas.microsoft.com/office/drawing/2014/main" id="{10DFECA6-2881-7146-A8A1-21CFF53037FC}"/>
                      </a:ext>
                    </a:extLst>
                  </p:cNvPr>
                  <p:cNvSpPr txBox="1"/>
                  <p:nvPr/>
                </p:nvSpPr>
                <p:spPr>
                  <a:xfrm>
                    <a:off x="10078235" y="3020686"/>
                    <a:ext cx="524210" cy="253916"/>
                  </a:xfrm>
                  <a:prstGeom prst="rect">
                    <a:avLst/>
                  </a:prstGeom>
                  <a:solidFill>
                    <a:schemeClr val="bg1"/>
                  </a:solid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Pa2B</a:t>
                    </a:r>
                    <a:endParaRPr lang="en-US" sz="1050" baseline="-2500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endParaRPr>
                  </a:p>
                </p:txBody>
              </p:sp>
              <p:sp>
                <p:nvSpPr>
                  <p:cNvPr id="60" name="TextBox 59">
                    <a:extLst>
                      <a:ext uri="{FF2B5EF4-FFF2-40B4-BE49-F238E27FC236}">
                        <a16:creationId xmlns:a16="http://schemas.microsoft.com/office/drawing/2014/main" id="{96855B4E-FBB9-5848-AB1E-051F45A904A7}"/>
                      </a:ext>
                    </a:extLst>
                  </p:cNvPr>
                  <p:cNvSpPr txBox="1"/>
                  <p:nvPr/>
                </p:nvSpPr>
                <p:spPr>
                  <a:xfrm>
                    <a:off x="10078236" y="2823751"/>
                    <a:ext cx="524210" cy="253916"/>
                  </a:xfrm>
                  <a:prstGeom prst="rect">
                    <a:avLst/>
                  </a:prstGeom>
                  <a:solidFill>
                    <a:schemeClr val="bg1"/>
                  </a:solid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Pa2A</a:t>
                    </a:r>
                    <a:endParaRPr lang="en-US" sz="1050" baseline="-2500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endParaRPr>
                  </a:p>
                </p:txBody>
              </p:sp>
              <p:sp>
                <p:nvSpPr>
                  <p:cNvPr id="62" name="TextBox 61">
                    <a:extLst>
                      <a:ext uri="{FF2B5EF4-FFF2-40B4-BE49-F238E27FC236}">
                        <a16:creationId xmlns:a16="http://schemas.microsoft.com/office/drawing/2014/main" id="{3AE2E195-6EBA-1841-8BEA-F01D805CE9C8}"/>
                      </a:ext>
                    </a:extLst>
                  </p:cNvPr>
                  <p:cNvSpPr txBox="1"/>
                  <p:nvPr/>
                </p:nvSpPr>
                <p:spPr>
                  <a:xfrm>
                    <a:off x="9670746" y="2615576"/>
                    <a:ext cx="931699" cy="253916"/>
                  </a:xfrm>
                  <a:prstGeom prst="rect">
                    <a:avLst/>
                  </a:prstGeom>
                  <a:solidFill>
                    <a:schemeClr val="bg1"/>
                  </a:solidFill>
                </p:spPr>
                <p:txBody>
                  <a:bodyPr wrap="square" rtlCol="0">
                    <a:spAutoFit/>
                  </a:bodyPr>
                  <a:lstStyle/>
                  <a:p>
                    <a:r>
                      <a:rPr lang="en-US" sz="1050" i="1"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Query Chr.</a:t>
                    </a:r>
                    <a:endParaRPr lang="en-US" sz="1050" i="1" baseline="-2500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endParaRPr>
                  </a:p>
                </p:txBody>
              </p:sp>
            </p:grpSp>
          </p:grpSp>
          <p:sp>
            <p:nvSpPr>
              <p:cNvPr id="69" name="TextBox 68">
                <a:extLst>
                  <a:ext uri="{FF2B5EF4-FFF2-40B4-BE49-F238E27FC236}">
                    <a16:creationId xmlns:a16="http://schemas.microsoft.com/office/drawing/2014/main" id="{E162BD66-7A65-8740-BE22-7F6CE5306929}"/>
                  </a:ext>
                </a:extLst>
              </p:cNvPr>
              <p:cNvSpPr txBox="1"/>
              <p:nvPr/>
            </p:nvSpPr>
            <p:spPr>
              <a:xfrm>
                <a:off x="8055919" y="3491776"/>
                <a:ext cx="1913324"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Window Iteration</a:t>
                </a:r>
              </a:p>
            </p:txBody>
          </p:sp>
        </p:grpSp>
      </p:grpSp>
      <p:grpSp>
        <p:nvGrpSpPr>
          <p:cNvPr id="43" name="Group 42">
            <a:extLst>
              <a:ext uri="{FF2B5EF4-FFF2-40B4-BE49-F238E27FC236}">
                <a16:creationId xmlns:a16="http://schemas.microsoft.com/office/drawing/2014/main" id="{44B5FC2E-F360-8743-9A6C-9A952F9BFA5D}"/>
              </a:ext>
            </a:extLst>
          </p:cNvPr>
          <p:cNvGrpSpPr/>
          <p:nvPr/>
        </p:nvGrpSpPr>
        <p:grpSpPr>
          <a:xfrm>
            <a:off x="2349209" y="695443"/>
            <a:ext cx="6695246" cy="2620627"/>
            <a:chOff x="-43833" y="299378"/>
            <a:chExt cx="6695246" cy="2620627"/>
          </a:xfrm>
        </p:grpSpPr>
        <p:pic>
          <p:nvPicPr>
            <p:cNvPr id="66" name="Picture 65" descr="Chart, line chart&#10;&#10;Description automatically generated">
              <a:extLst>
                <a:ext uri="{FF2B5EF4-FFF2-40B4-BE49-F238E27FC236}">
                  <a16:creationId xmlns:a16="http://schemas.microsoft.com/office/drawing/2014/main" id="{01C3A123-4AEE-3540-9849-3AB304508E40}"/>
                </a:ext>
              </a:extLst>
            </p:cNvPr>
            <p:cNvPicPr>
              <a:picLocks/>
            </p:cNvPicPr>
            <p:nvPr/>
          </p:nvPicPr>
          <p:blipFill rotWithShape="1">
            <a:blip r:embed="rId5"/>
            <a:srcRect l="10050" t="18281" r="13244" b="18694"/>
            <a:stretch/>
          </p:blipFill>
          <p:spPr>
            <a:xfrm>
              <a:off x="428149" y="521546"/>
              <a:ext cx="6223264" cy="2020824"/>
            </a:xfrm>
            <a:prstGeom prst="rect">
              <a:avLst/>
            </a:prstGeom>
            <a:ln>
              <a:solidFill>
                <a:schemeClr val="bg2">
                  <a:lumMod val="75000"/>
                </a:schemeClr>
              </a:solidFill>
            </a:ln>
          </p:spPr>
        </p:pic>
        <p:pic>
          <p:nvPicPr>
            <p:cNvPr id="16" name="Picture 15">
              <a:extLst>
                <a:ext uri="{FF2B5EF4-FFF2-40B4-BE49-F238E27FC236}">
                  <a16:creationId xmlns:a16="http://schemas.microsoft.com/office/drawing/2014/main" id="{D565DE03-907E-DD48-9313-0AA4C459B45B}"/>
                </a:ext>
              </a:extLst>
            </p:cNvPr>
            <p:cNvPicPr>
              <a:picLocks noChangeAspect="1"/>
            </p:cNvPicPr>
            <p:nvPr/>
          </p:nvPicPr>
          <p:blipFill rotWithShape="1">
            <a:blip r:embed="rId6"/>
            <a:srcRect r="11870" b="12230"/>
            <a:stretch/>
          </p:blipFill>
          <p:spPr>
            <a:xfrm>
              <a:off x="5021152" y="1646592"/>
              <a:ext cx="947266" cy="722290"/>
            </a:xfrm>
            <a:prstGeom prst="rect">
              <a:avLst/>
            </a:prstGeom>
            <a:ln>
              <a:solidFill>
                <a:schemeClr val="bg2">
                  <a:lumMod val="75000"/>
                </a:schemeClr>
              </a:solidFill>
            </a:ln>
          </p:spPr>
        </p:pic>
        <p:grpSp>
          <p:nvGrpSpPr>
            <p:cNvPr id="27" name="Group 26">
              <a:extLst>
                <a:ext uri="{FF2B5EF4-FFF2-40B4-BE49-F238E27FC236}">
                  <a16:creationId xmlns:a16="http://schemas.microsoft.com/office/drawing/2014/main" id="{544FD577-F59D-B54D-AB36-79FD27FD8EC0}"/>
                </a:ext>
              </a:extLst>
            </p:cNvPr>
            <p:cNvGrpSpPr/>
            <p:nvPr/>
          </p:nvGrpSpPr>
          <p:grpSpPr>
            <a:xfrm>
              <a:off x="-43833" y="299378"/>
              <a:ext cx="6656174" cy="2620627"/>
              <a:chOff x="245272" y="4695718"/>
              <a:chExt cx="6656174" cy="2620627"/>
            </a:xfrm>
          </p:grpSpPr>
          <p:sp>
            <p:nvSpPr>
              <p:cNvPr id="20" name="TextBox 19">
                <a:extLst>
                  <a:ext uri="{FF2B5EF4-FFF2-40B4-BE49-F238E27FC236}">
                    <a16:creationId xmlns:a16="http://schemas.microsoft.com/office/drawing/2014/main" id="{8AA683F8-F5D5-5343-828B-77CAD5EDCB2B}"/>
                  </a:ext>
                </a:extLst>
              </p:cNvPr>
              <p:cNvSpPr txBox="1"/>
              <p:nvPr/>
            </p:nvSpPr>
            <p:spPr>
              <a:xfrm>
                <a:off x="3600412" y="4695718"/>
                <a:ext cx="1040130"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Pi2A</a:t>
                </a:r>
              </a:p>
            </p:txBody>
          </p:sp>
          <p:grpSp>
            <p:nvGrpSpPr>
              <p:cNvPr id="29" name="Group 28">
                <a:extLst>
                  <a:ext uri="{FF2B5EF4-FFF2-40B4-BE49-F238E27FC236}">
                    <a16:creationId xmlns:a16="http://schemas.microsoft.com/office/drawing/2014/main" id="{EA5770FD-ABCB-704B-8212-2BC18E59CB1D}"/>
                  </a:ext>
                </a:extLst>
              </p:cNvPr>
              <p:cNvGrpSpPr/>
              <p:nvPr/>
            </p:nvGrpSpPr>
            <p:grpSpPr>
              <a:xfrm>
                <a:off x="1274450" y="6906956"/>
                <a:ext cx="5626996" cy="253922"/>
                <a:chOff x="6176063" y="3364438"/>
                <a:chExt cx="5626996" cy="253922"/>
              </a:xfrm>
            </p:grpSpPr>
            <p:sp>
              <p:nvSpPr>
                <p:cNvPr id="30" name="TextBox 29">
                  <a:extLst>
                    <a:ext uri="{FF2B5EF4-FFF2-40B4-BE49-F238E27FC236}">
                      <a16:creationId xmlns:a16="http://schemas.microsoft.com/office/drawing/2014/main" id="{80C35468-C1D1-7D44-B605-DF15FEB41CBB}"/>
                    </a:ext>
                  </a:extLst>
                </p:cNvPr>
                <p:cNvSpPr txBox="1"/>
                <p:nvPr/>
              </p:nvSpPr>
              <p:spPr>
                <a:xfrm>
                  <a:off x="6176063" y="3364444"/>
                  <a:ext cx="587082"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1000</a:t>
                  </a:r>
                </a:p>
              </p:txBody>
            </p:sp>
            <p:sp>
              <p:nvSpPr>
                <p:cNvPr id="31" name="TextBox 30">
                  <a:extLst>
                    <a:ext uri="{FF2B5EF4-FFF2-40B4-BE49-F238E27FC236}">
                      <a16:creationId xmlns:a16="http://schemas.microsoft.com/office/drawing/2014/main" id="{44B67BC9-EA9E-4243-BC54-3B7BBCBE7233}"/>
                    </a:ext>
                  </a:extLst>
                </p:cNvPr>
                <p:cNvSpPr txBox="1"/>
                <p:nvPr/>
              </p:nvSpPr>
              <p:spPr>
                <a:xfrm>
                  <a:off x="7015187" y="3364443"/>
                  <a:ext cx="587082"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2000</a:t>
                  </a:r>
                </a:p>
              </p:txBody>
            </p:sp>
            <p:sp>
              <p:nvSpPr>
                <p:cNvPr id="32" name="TextBox 31">
                  <a:extLst>
                    <a:ext uri="{FF2B5EF4-FFF2-40B4-BE49-F238E27FC236}">
                      <a16:creationId xmlns:a16="http://schemas.microsoft.com/office/drawing/2014/main" id="{04795ED4-3CE0-EA41-960F-E267F1074A62}"/>
                    </a:ext>
                  </a:extLst>
                </p:cNvPr>
                <p:cNvSpPr txBox="1"/>
                <p:nvPr/>
              </p:nvSpPr>
              <p:spPr>
                <a:xfrm>
                  <a:off x="7853219" y="3364442"/>
                  <a:ext cx="587082"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3000</a:t>
                  </a:r>
                </a:p>
              </p:txBody>
            </p:sp>
            <p:sp>
              <p:nvSpPr>
                <p:cNvPr id="33" name="TextBox 32">
                  <a:extLst>
                    <a:ext uri="{FF2B5EF4-FFF2-40B4-BE49-F238E27FC236}">
                      <a16:creationId xmlns:a16="http://schemas.microsoft.com/office/drawing/2014/main" id="{B01496F6-3E43-CF43-86B9-4287F4D2F67B}"/>
                    </a:ext>
                  </a:extLst>
                </p:cNvPr>
                <p:cNvSpPr txBox="1"/>
                <p:nvPr/>
              </p:nvSpPr>
              <p:spPr>
                <a:xfrm>
                  <a:off x="8691992" y="3364441"/>
                  <a:ext cx="587082"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4000</a:t>
                  </a:r>
                </a:p>
              </p:txBody>
            </p:sp>
            <p:sp>
              <p:nvSpPr>
                <p:cNvPr id="34" name="TextBox 33">
                  <a:extLst>
                    <a:ext uri="{FF2B5EF4-FFF2-40B4-BE49-F238E27FC236}">
                      <a16:creationId xmlns:a16="http://schemas.microsoft.com/office/drawing/2014/main" id="{2FE303CF-F369-F84D-B855-A51FE5EFE5E9}"/>
                    </a:ext>
                  </a:extLst>
                </p:cNvPr>
                <p:cNvSpPr txBox="1"/>
                <p:nvPr/>
              </p:nvSpPr>
              <p:spPr>
                <a:xfrm>
                  <a:off x="9542155" y="3364440"/>
                  <a:ext cx="587082"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5000</a:t>
                  </a:r>
                </a:p>
              </p:txBody>
            </p:sp>
            <p:sp>
              <p:nvSpPr>
                <p:cNvPr id="35" name="TextBox 34">
                  <a:extLst>
                    <a:ext uri="{FF2B5EF4-FFF2-40B4-BE49-F238E27FC236}">
                      <a16:creationId xmlns:a16="http://schemas.microsoft.com/office/drawing/2014/main" id="{1A20BC76-5DC8-DB4B-9E0E-835611A0844B}"/>
                    </a:ext>
                  </a:extLst>
                </p:cNvPr>
                <p:cNvSpPr txBox="1"/>
                <p:nvPr/>
              </p:nvSpPr>
              <p:spPr>
                <a:xfrm>
                  <a:off x="10383460" y="3364439"/>
                  <a:ext cx="587082"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6000</a:t>
                  </a:r>
                </a:p>
              </p:txBody>
            </p:sp>
            <p:sp>
              <p:nvSpPr>
                <p:cNvPr id="36" name="TextBox 35">
                  <a:extLst>
                    <a:ext uri="{FF2B5EF4-FFF2-40B4-BE49-F238E27FC236}">
                      <a16:creationId xmlns:a16="http://schemas.microsoft.com/office/drawing/2014/main" id="{C34AC956-C691-E44F-982E-10950D2A41A0}"/>
                    </a:ext>
                  </a:extLst>
                </p:cNvPr>
                <p:cNvSpPr txBox="1"/>
                <p:nvPr/>
              </p:nvSpPr>
              <p:spPr>
                <a:xfrm>
                  <a:off x="11215977" y="3364438"/>
                  <a:ext cx="587082"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7000</a:t>
                  </a:r>
                </a:p>
              </p:txBody>
            </p:sp>
          </p:grpSp>
          <p:grpSp>
            <p:nvGrpSpPr>
              <p:cNvPr id="51" name="Group 50">
                <a:extLst>
                  <a:ext uri="{FF2B5EF4-FFF2-40B4-BE49-F238E27FC236}">
                    <a16:creationId xmlns:a16="http://schemas.microsoft.com/office/drawing/2014/main" id="{7C34CFC6-1EDA-D840-B399-F7237590C750}"/>
                  </a:ext>
                </a:extLst>
              </p:cNvPr>
              <p:cNvGrpSpPr/>
              <p:nvPr/>
            </p:nvGrpSpPr>
            <p:grpSpPr>
              <a:xfrm>
                <a:off x="245272" y="4877019"/>
                <a:ext cx="779939" cy="2170869"/>
                <a:chOff x="5161048" y="1342589"/>
                <a:chExt cx="779939" cy="2170869"/>
              </a:xfrm>
            </p:grpSpPr>
            <p:grpSp>
              <p:nvGrpSpPr>
                <p:cNvPr id="52" name="Group 51">
                  <a:extLst>
                    <a:ext uri="{FF2B5EF4-FFF2-40B4-BE49-F238E27FC236}">
                      <a16:creationId xmlns:a16="http://schemas.microsoft.com/office/drawing/2014/main" id="{42D46DB4-ACA1-E54E-B30D-FF9D51874E37}"/>
                    </a:ext>
                  </a:extLst>
                </p:cNvPr>
                <p:cNvGrpSpPr/>
                <p:nvPr/>
              </p:nvGrpSpPr>
              <p:grpSpPr>
                <a:xfrm>
                  <a:off x="5272890" y="1342589"/>
                  <a:ext cx="668097" cy="2170869"/>
                  <a:chOff x="5272890" y="1342589"/>
                  <a:chExt cx="668097" cy="2170869"/>
                </a:xfrm>
              </p:grpSpPr>
              <p:sp>
                <p:nvSpPr>
                  <p:cNvPr id="54" name="TextBox 53">
                    <a:extLst>
                      <a:ext uri="{FF2B5EF4-FFF2-40B4-BE49-F238E27FC236}">
                        <a16:creationId xmlns:a16="http://schemas.microsoft.com/office/drawing/2014/main" id="{9D3D2870-AC83-804B-BA90-84F37239B2B4}"/>
                      </a:ext>
                    </a:extLst>
                  </p:cNvPr>
                  <p:cNvSpPr txBox="1"/>
                  <p:nvPr/>
                </p:nvSpPr>
                <p:spPr>
                  <a:xfrm>
                    <a:off x="5354092" y="2874625"/>
                    <a:ext cx="516194"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20</a:t>
                    </a:r>
                  </a:p>
                </p:txBody>
              </p:sp>
              <p:sp>
                <p:nvSpPr>
                  <p:cNvPr id="55" name="TextBox 54">
                    <a:extLst>
                      <a:ext uri="{FF2B5EF4-FFF2-40B4-BE49-F238E27FC236}">
                        <a16:creationId xmlns:a16="http://schemas.microsoft.com/office/drawing/2014/main" id="{980C5A05-76DA-A14F-B50F-6FBD5A607BB8}"/>
                      </a:ext>
                    </a:extLst>
                  </p:cNvPr>
                  <p:cNvSpPr txBox="1"/>
                  <p:nvPr/>
                </p:nvSpPr>
                <p:spPr>
                  <a:xfrm>
                    <a:off x="5354092" y="2500208"/>
                    <a:ext cx="516194"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40</a:t>
                    </a:r>
                  </a:p>
                </p:txBody>
              </p:sp>
              <p:sp>
                <p:nvSpPr>
                  <p:cNvPr id="56" name="TextBox 55">
                    <a:extLst>
                      <a:ext uri="{FF2B5EF4-FFF2-40B4-BE49-F238E27FC236}">
                        <a16:creationId xmlns:a16="http://schemas.microsoft.com/office/drawing/2014/main" id="{3D0BB38C-F011-9546-A72D-EE835C19FE92}"/>
                      </a:ext>
                    </a:extLst>
                  </p:cNvPr>
                  <p:cNvSpPr txBox="1"/>
                  <p:nvPr/>
                </p:nvSpPr>
                <p:spPr>
                  <a:xfrm>
                    <a:off x="5354092" y="2110860"/>
                    <a:ext cx="516194"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60</a:t>
                    </a:r>
                  </a:p>
                </p:txBody>
              </p:sp>
              <p:sp>
                <p:nvSpPr>
                  <p:cNvPr id="57" name="TextBox 56">
                    <a:extLst>
                      <a:ext uri="{FF2B5EF4-FFF2-40B4-BE49-F238E27FC236}">
                        <a16:creationId xmlns:a16="http://schemas.microsoft.com/office/drawing/2014/main" id="{F3102C28-874F-A744-AE49-6E39E19877BC}"/>
                      </a:ext>
                    </a:extLst>
                  </p:cNvPr>
                  <p:cNvSpPr txBox="1"/>
                  <p:nvPr/>
                </p:nvSpPr>
                <p:spPr>
                  <a:xfrm>
                    <a:off x="5354092" y="1732120"/>
                    <a:ext cx="516194"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80</a:t>
                    </a:r>
                  </a:p>
                </p:txBody>
              </p:sp>
              <p:sp>
                <p:nvSpPr>
                  <p:cNvPr id="58" name="TextBox 57">
                    <a:extLst>
                      <a:ext uri="{FF2B5EF4-FFF2-40B4-BE49-F238E27FC236}">
                        <a16:creationId xmlns:a16="http://schemas.microsoft.com/office/drawing/2014/main" id="{B500EA86-27AA-6A47-869A-AB14E258D96B}"/>
                      </a:ext>
                    </a:extLst>
                  </p:cNvPr>
                  <p:cNvSpPr txBox="1"/>
                  <p:nvPr/>
                </p:nvSpPr>
                <p:spPr>
                  <a:xfrm>
                    <a:off x="5272890" y="1342589"/>
                    <a:ext cx="516194"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100</a:t>
                    </a:r>
                  </a:p>
                </p:txBody>
              </p:sp>
              <p:sp>
                <p:nvSpPr>
                  <p:cNvPr id="59" name="TextBox 58">
                    <a:extLst>
                      <a:ext uri="{FF2B5EF4-FFF2-40B4-BE49-F238E27FC236}">
                        <a16:creationId xmlns:a16="http://schemas.microsoft.com/office/drawing/2014/main" id="{EF0246C5-BC8C-8343-B6B4-D69637756A9A}"/>
                      </a:ext>
                    </a:extLst>
                  </p:cNvPr>
                  <p:cNvSpPr txBox="1"/>
                  <p:nvPr/>
                </p:nvSpPr>
                <p:spPr>
                  <a:xfrm>
                    <a:off x="5424793" y="3259542"/>
                    <a:ext cx="516194"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0</a:t>
                    </a:r>
                  </a:p>
                </p:txBody>
              </p:sp>
            </p:grpSp>
            <p:sp>
              <p:nvSpPr>
                <p:cNvPr id="53" name="TextBox 52">
                  <a:extLst>
                    <a:ext uri="{FF2B5EF4-FFF2-40B4-BE49-F238E27FC236}">
                      <a16:creationId xmlns:a16="http://schemas.microsoft.com/office/drawing/2014/main" id="{96B0593E-A7BC-D249-AB58-22207357C505}"/>
                    </a:ext>
                  </a:extLst>
                </p:cNvPr>
                <p:cNvSpPr txBox="1"/>
                <p:nvPr/>
              </p:nvSpPr>
              <p:spPr>
                <a:xfrm rot="16200000">
                  <a:off x="4422159" y="2162393"/>
                  <a:ext cx="1731694"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 Gene Retention</a:t>
                  </a:r>
                </a:p>
              </p:txBody>
            </p:sp>
          </p:grpSp>
          <p:grpSp>
            <p:nvGrpSpPr>
              <p:cNvPr id="9" name="Group 8">
                <a:extLst>
                  <a:ext uri="{FF2B5EF4-FFF2-40B4-BE49-F238E27FC236}">
                    <a16:creationId xmlns:a16="http://schemas.microsoft.com/office/drawing/2014/main" id="{2DE60D46-6F99-4047-9C72-776E4B6DE2B5}"/>
                  </a:ext>
                </a:extLst>
              </p:cNvPr>
              <p:cNvGrpSpPr/>
              <p:nvPr/>
            </p:nvGrpSpPr>
            <p:grpSpPr>
              <a:xfrm>
                <a:off x="5310256" y="6061099"/>
                <a:ext cx="947268" cy="670648"/>
                <a:chOff x="10222628" y="5290521"/>
                <a:chExt cx="947268" cy="670648"/>
              </a:xfrm>
            </p:grpSpPr>
            <p:sp>
              <p:nvSpPr>
                <p:cNvPr id="63" name="TextBox 62">
                  <a:extLst>
                    <a:ext uri="{FF2B5EF4-FFF2-40B4-BE49-F238E27FC236}">
                      <a16:creationId xmlns:a16="http://schemas.microsoft.com/office/drawing/2014/main" id="{9DCB8E5A-3A46-964C-8676-4D15A8372D76}"/>
                    </a:ext>
                  </a:extLst>
                </p:cNvPr>
                <p:cNvSpPr txBox="1"/>
                <p:nvPr/>
              </p:nvSpPr>
              <p:spPr>
                <a:xfrm>
                  <a:off x="10626555" y="5707253"/>
                  <a:ext cx="543340" cy="253916"/>
                </a:xfrm>
                <a:prstGeom prst="rect">
                  <a:avLst/>
                </a:prstGeom>
                <a:solidFill>
                  <a:schemeClr val="bg1"/>
                </a:solid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Pa2B</a:t>
                  </a:r>
                  <a:endParaRPr lang="en-US" sz="1050" baseline="-2500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endParaRPr>
                </a:p>
              </p:txBody>
            </p:sp>
            <p:sp>
              <p:nvSpPr>
                <p:cNvPr id="65" name="TextBox 64">
                  <a:extLst>
                    <a:ext uri="{FF2B5EF4-FFF2-40B4-BE49-F238E27FC236}">
                      <a16:creationId xmlns:a16="http://schemas.microsoft.com/office/drawing/2014/main" id="{9295A543-5D62-0F4C-B181-665AB2572088}"/>
                    </a:ext>
                  </a:extLst>
                </p:cNvPr>
                <p:cNvSpPr txBox="1"/>
                <p:nvPr/>
              </p:nvSpPr>
              <p:spPr>
                <a:xfrm>
                  <a:off x="10222628" y="5290521"/>
                  <a:ext cx="947268" cy="253916"/>
                </a:xfrm>
                <a:prstGeom prst="rect">
                  <a:avLst/>
                </a:prstGeom>
                <a:solidFill>
                  <a:schemeClr val="bg1"/>
                </a:solidFill>
              </p:spPr>
              <p:txBody>
                <a:bodyPr wrap="square" rtlCol="0">
                  <a:spAutoFit/>
                </a:bodyPr>
                <a:lstStyle/>
                <a:p>
                  <a:pPr algn="ctr"/>
                  <a:r>
                    <a:rPr lang="en-US" sz="1050" i="1"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Query Chr.</a:t>
                  </a:r>
                  <a:endParaRPr lang="en-US" sz="1050" i="1" baseline="-2500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endParaRPr>
                </a:p>
              </p:txBody>
            </p:sp>
            <p:sp>
              <p:nvSpPr>
                <p:cNvPr id="64" name="TextBox 63">
                  <a:extLst>
                    <a:ext uri="{FF2B5EF4-FFF2-40B4-BE49-F238E27FC236}">
                      <a16:creationId xmlns:a16="http://schemas.microsoft.com/office/drawing/2014/main" id="{94BC65CF-C83C-3D41-9169-B7B7E83366F9}"/>
                    </a:ext>
                  </a:extLst>
                </p:cNvPr>
                <p:cNvSpPr txBox="1"/>
                <p:nvPr/>
              </p:nvSpPr>
              <p:spPr>
                <a:xfrm>
                  <a:off x="10626555" y="5526360"/>
                  <a:ext cx="543340" cy="253916"/>
                </a:xfrm>
                <a:prstGeom prst="rect">
                  <a:avLst/>
                </a:prstGeom>
                <a:solidFill>
                  <a:schemeClr val="bg1"/>
                </a:solid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Pa2A</a:t>
                  </a:r>
                  <a:endParaRPr lang="en-US" sz="1050" baseline="-2500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endParaRPr>
                </a:p>
              </p:txBody>
            </p:sp>
          </p:grpSp>
          <p:sp>
            <p:nvSpPr>
              <p:cNvPr id="68" name="TextBox 67">
                <a:extLst>
                  <a:ext uri="{FF2B5EF4-FFF2-40B4-BE49-F238E27FC236}">
                    <a16:creationId xmlns:a16="http://schemas.microsoft.com/office/drawing/2014/main" id="{D7E22080-E3A3-2848-B92F-FB664F836488}"/>
                  </a:ext>
                </a:extLst>
              </p:cNvPr>
              <p:cNvSpPr txBox="1"/>
              <p:nvPr/>
            </p:nvSpPr>
            <p:spPr>
              <a:xfrm>
                <a:off x="3422982" y="7062429"/>
                <a:ext cx="1630937"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Window Iteration</a:t>
                </a:r>
              </a:p>
            </p:txBody>
          </p:sp>
        </p:grpSp>
      </p:grpSp>
      <p:sp>
        <p:nvSpPr>
          <p:cNvPr id="72" name="TextBox 71">
            <a:extLst>
              <a:ext uri="{FF2B5EF4-FFF2-40B4-BE49-F238E27FC236}">
                <a16:creationId xmlns:a16="http://schemas.microsoft.com/office/drawing/2014/main" id="{5D9A8A40-FB74-B94A-9F82-8F20DB75CF51}"/>
              </a:ext>
            </a:extLst>
          </p:cNvPr>
          <p:cNvSpPr txBox="1"/>
          <p:nvPr/>
        </p:nvSpPr>
        <p:spPr>
          <a:xfrm>
            <a:off x="794369" y="238688"/>
            <a:ext cx="609777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kern="1200" dirty="0">
                <a:solidFill>
                  <a:schemeClr val="tx1"/>
                </a:solidFill>
                <a:effectLst/>
                <a:latin typeface="+mn-lt"/>
                <a:ea typeface="+mn-ea"/>
                <a:cs typeface="+mn-cs"/>
              </a:rPr>
              <a:t>Supplementary Fig. 7 | Continued.</a:t>
            </a:r>
            <a:endParaRPr lang="en-US" dirty="0"/>
          </a:p>
        </p:txBody>
      </p:sp>
    </p:spTree>
    <p:extLst>
      <p:ext uri="{BB962C8B-B14F-4D97-AF65-F5344CB8AC3E}">
        <p14:creationId xmlns:p14="http://schemas.microsoft.com/office/powerpoint/2010/main" val="40674239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8B9FA9AB-4640-E541-827E-C2FD8568928E}"/>
              </a:ext>
            </a:extLst>
          </p:cNvPr>
          <p:cNvGrpSpPr/>
          <p:nvPr/>
        </p:nvGrpSpPr>
        <p:grpSpPr>
          <a:xfrm>
            <a:off x="2332737" y="4031927"/>
            <a:ext cx="6708001" cy="2604361"/>
            <a:chOff x="2332735" y="4031925"/>
            <a:chExt cx="6708001" cy="2604361"/>
          </a:xfrm>
        </p:grpSpPr>
        <p:pic>
          <p:nvPicPr>
            <p:cNvPr id="73" name="Picture 72" descr="Chart, line chart&#10;&#10;Description automatically generated">
              <a:extLst>
                <a:ext uri="{FF2B5EF4-FFF2-40B4-BE49-F238E27FC236}">
                  <a16:creationId xmlns:a16="http://schemas.microsoft.com/office/drawing/2014/main" id="{0137BDF1-DC00-E94A-9BE7-44CCEB69D168}"/>
                </a:ext>
              </a:extLst>
            </p:cNvPr>
            <p:cNvPicPr>
              <a:picLocks/>
            </p:cNvPicPr>
            <p:nvPr/>
          </p:nvPicPr>
          <p:blipFill rotWithShape="1">
            <a:blip r:embed="rId3"/>
            <a:srcRect l="7706" t="21126" r="12204" b="15010"/>
            <a:stretch/>
          </p:blipFill>
          <p:spPr>
            <a:xfrm>
              <a:off x="2813672" y="4244743"/>
              <a:ext cx="6227064" cy="2020824"/>
            </a:xfrm>
            <a:prstGeom prst="rect">
              <a:avLst/>
            </a:prstGeom>
            <a:ln>
              <a:solidFill>
                <a:schemeClr val="bg2">
                  <a:lumMod val="75000"/>
                </a:schemeClr>
              </a:solidFill>
            </a:ln>
          </p:spPr>
        </p:pic>
        <p:pic>
          <p:nvPicPr>
            <p:cNvPr id="13" name="Picture 12">
              <a:extLst>
                <a:ext uri="{FF2B5EF4-FFF2-40B4-BE49-F238E27FC236}">
                  <a16:creationId xmlns:a16="http://schemas.microsoft.com/office/drawing/2014/main" id="{FFB455E9-CB7D-724D-ABAC-83F8E3E01623}"/>
                </a:ext>
              </a:extLst>
            </p:cNvPr>
            <p:cNvPicPr>
              <a:picLocks noChangeAspect="1"/>
            </p:cNvPicPr>
            <p:nvPr/>
          </p:nvPicPr>
          <p:blipFill rotWithShape="1">
            <a:blip r:embed="rId4"/>
            <a:srcRect r="17677" b="9470"/>
            <a:stretch/>
          </p:blipFill>
          <p:spPr>
            <a:xfrm>
              <a:off x="7164389" y="5416261"/>
              <a:ext cx="954867" cy="753032"/>
            </a:xfrm>
            <a:prstGeom prst="rect">
              <a:avLst/>
            </a:prstGeom>
            <a:ln>
              <a:solidFill>
                <a:schemeClr val="bg2">
                  <a:lumMod val="75000"/>
                </a:schemeClr>
              </a:solidFill>
            </a:ln>
          </p:spPr>
        </p:pic>
        <p:grpSp>
          <p:nvGrpSpPr>
            <p:cNvPr id="70" name="Group 69">
              <a:extLst>
                <a:ext uri="{FF2B5EF4-FFF2-40B4-BE49-F238E27FC236}">
                  <a16:creationId xmlns:a16="http://schemas.microsoft.com/office/drawing/2014/main" id="{EDBE715F-151F-5249-9402-61AF8E1FF309}"/>
                </a:ext>
              </a:extLst>
            </p:cNvPr>
            <p:cNvGrpSpPr/>
            <p:nvPr/>
          </p:nvGrpSpPr>
          <p:grpSpPr>
            <a:xfrm>
              <a:off x="2332735" y="4031925"/>
              <a:ext cx="5850720" cy="2604361"/>
              <a:chOff x="5144574" y="1122024"/>
              <a:chExt cx="5850720" cy="2604361"/>
            </a:xfrm>
          </p:grpSpPr>
          <p:grpSp>
            <p:nvGrpSpPr>
              <p:cNvPr id="67" name="Group 66">
                <a:extLst>
                  <a:ext uri="{FF2B5EF4-FFF2-40B4-BE49-F238E27FC236}">
                    <a16:creationId xmlns:a16="http://schemas.microsoft.com/office/drawing/2014/main" id="{174CB985-297A-3F48-91D6-9D7B5BEAA1DA}"/>
                  </a:ext>
                </a:extLst>
              </p:cNvPr>
              <p:cNvGrpSpPr/>
              <p:nvPr/>
            </p:nvGrpSpPr>
            <p:grpSpPr>
              <a:xfrm>
                <a:off x="5144574" y="1122024"/>
                <a:ext cx="5850720" cy="2461723"/>
                <a:chOff x="5144574" y="1122024"/>
                <a:chExt cx="5850720" cy="2461723"/>
              </a:xfrm>
            </p:grpSpPr>
            <p:sp>
              <p:nvSpPr>
                <p:cNvPr id="19" name="TextBox 18">
                  <a:extLst>
                    <a:ext uri="{FF2B5EF4-FFF2-40B4-BE49-F238E27FC236}">
                      <a16:creationId xmlns:a16="http://schemas.microsoft.com/office/drawing/2014/main" id="{84DCBCE1-9FDE-7F4F-AECE-23FB401C691B}"/>
                    </a:ext>
                  </a:extLst>
                </p:cNvPr>
                <p:cNvSpPr txBox="1"/>
                <p:nvPr/>
              </p:nvSpPr>
              <p:spPr>
                <a:xfrm>
                  <a:off x="8606284" y="1122024"/>
                  <a:ext cx="1040130"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Ps3B</a:t>
                  </a:r>
                </a:p>
              </p:txBody>
            </p:sp>
            <p:grpSp>
              <p:nvGrpSpPr>
                <p:cNvPr id="5" name="Group 4">
                  <a:extLst>
                    <a:ext uri="{FF2B5EF4-FFF2-40B4-BE49-F238E27FC236}">
                      <a16:creationId xmlns:a16="http://schemas.microsoft.com/office/drawing/2014/main" id="{4854AE1A-A919-8C49-8FA1-DE09C59347AB}"/>
                    </a:ext>
                  </a:extLst>
                </p:cNvPr>
                <p:cNvGrpSpPr/>
                <p:nvPr/>
              </p:nvGrpSpPr>
              <p:grpSpPr>
                <a:xfrm>
                  <a:off x="6601174" y="3329828"/>
                  <a:ext cx="4394120" cy="253919"/>
                  <a:chOff x="6601174" y="3329828"/>
                  <a:chExt cx="4394120" cy="253919"/>
                </a:xfrm>
              </p:grpSpPr>
              <p:sp>
                <p:nvSpPr>
                  <p:cNvPr id="3" name="TextBox 2">
                    <a:extLst>
                      <a:ext uri="{FF2B5EF4-FFF2-40B4-BE49-F238E27FC236}">
                        <a16:creationId xmlns:a16="http://schemas.microsoft.com/office/drawing/2014/main" id="{19A83CD8-3E26-CB40-BC37-BE56BD8C1443}"/>
                      </a:ext>
                    </a:extLst>
                  </p:cNvPr>
                  <p:cNvSpPr txBox="1"/>
                  <p:nvPr/>
                </p:nvSpPr>
                <p:spPr>
                  <a:xfrm>
                    <a:off x="6601174" y="3329831"/>
                    <a:ext cx="570630"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1000</a:t>
                    </a:r>
                  </a:p>
                </p:txBody>
              </p:sp>
              <p:sp>
                <p:nvSpPr>
                  <p:cNvPr id="21" name="TextBox 20">
                    <a:extLst>
                      <a:ext uri="{FF2B5EF4-FFF2-40B4-BE49-F238E27FC236}">
                        <a16:creationId xmlns:a16="http://schemas.microsoft.com/office/drawing/2014/main" id="{57061129-2558-F845-979D-012D71EE98BA}"/>
                      </a:ext>
                    </a:extLst>
                  </p:cNvPr>
                  <p:cNvSpPr txBox="1"/>
                  <p:nvPr/>
                </p:nvSpPr>
                <p:spPr>
                  <a:xfrm>
                    <a:off x="7878491" y="3329830"/>
                    <a:ext cx="570630"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2000</a:t>
                    </a:r>
                  </a:p>
                </p:txBody>
              </p:sp>
              <p:sp>
                <p:nvSpPr>
                  <p:cNvPr id="22" name="TextBox 21">
                    <a:extLst>
                      <a:ext uri="{FF2B5EF4-FFF2-40B4-BE49-F238E27FC236}">
                        <a16:creationId xmlns:a16="http://schemas.microsoft.com/office/drawing/2014/main" id="{2B5DCB1D-50B9-044D-B300-4C0D2716E772}"/>
                      </a:ext>
                    </a:extLst>
                  </p:cNvPr>
                  <p:cNvSpPr txBox="1"/>
                  <p:nvPr/>
                </p:nvSpPr>
                <p:spPr>
                  <a:xfrm>
                    <a:off x="9151207" y="3329829"/>
                    <a:ext cx="570630"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3000</a:t>
                    </a:r>
                  </a:p>
                </p:txBody>
              </p:sp>
              <p:sp>
                <p:nvSpPr>
                  <p:cNvPr id="23" name="TextBox 22">
                    <a:extLst>
                      <a:ext uri="{FF2B5EF4-FFF2-40B4-BE49-F238E27FC236}">
                        <a16:creationId xmlns:a16="http://schemas.microsoft.com/office/drawing/2014/main" id="{6D7E3EE5-F649-594E-AB1D-3B9D6E06A66A}"/>
                      </a:ext>
                    </a:extLst>
                  </p:cNvPr>
                  <p:cNvSpPr txBox="1"/>
                  <p:nvPr/>
                </p:nvSpPr>
                <p:spPr>
                  <a:xfrm>
                    <a:off x="10424664" y="3329828"/>
                    <a:ext cx="570630"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4000</a:t>
                    </a:r>
                  </a:p>
                </p:txBody>
              </p:sp>
            </p:grpSp>
            <p:grpSp>
              <p:nvGrpSpPr>
                <p:cNvPr id="7" name="Group 6">
                  <a:extLst>
                    <a:ext uri="{FF2B5EF4-FFF2-40B4-BE49-F238E27FC236}">
                      <a16:creationId xmlns:a16="http://schemas.microsoft.com/office/drawing/2014/main" id="{5C86E5C0-E908-FE48-9194-8A509484D2D7}"/>
                    </a:ext>
                  </a:extLst>
                </p:cNvPr>
                <p:cNvGrpSpPr/>
                <p:nvPr/>
              </p:nvGrpSpPr>
              <p:grpSpPr>
                <a:xfrm>
                  <a:off x="5144574" y="1312459"/>
                  <a:ext cx="787688" cy="2159198"/>
                  <a:chOff x="5144574" y="1312459"/>
                  <a:chExt cx="787688" cy="2159198"/>
                </a:xfrm>
              </p:grpSpPr>
              <p:grpSp>
                <p:nvGrpSpPr>
                  <p:cNvPr id="6" name="Group 5">
                    <a:extLst>
                      <a:ext uri="{FF2B5EF4-FFF2-40B4-BE49-F238E27FC236}">
                        <a16:creationId xmlns:a16="http://schemas.microsoft.com/office/drawing/2014/main" id="{CB081407-0938-6C4D-AFD6-68DAB7E4E0C8}"/>
                      </a:ext>
                    </a:extLst>
                  </p:cNvPr>
                  <p:cNvGrpSpPr/>
                  <p:nvPr/>
                </p:nvGrpSpPr>
                <p:grpSpPr>
                  <a:xfrm>
                    <a:off x="5256416" y="1312459"/>
                    <a:ext cx="675846" cy="2159198"/>
                    <a:chOff x="5256416" y="1312459"/>
                    <a:chExt cx="675846" cy="2159198"/>
                  </a:xfrm>
                </p:grpSpPr>
                <p:sp>
                  <p:nvSpPr>
                    <p:cNvPr id="37" name="TextBox 36">
                      <a:extLst>
                        <a:ext uri="{FF2B5EF4-FFF2-40B4-BE49-F238E27FC236}">
                          <a16:creationId xmlns:a16="http://schemas.microsoft.com/office/drawing/2014/main" id="{282C0E48-3E65-CA43-8147-4BA3F6B59225}"/>
                        </a:ext>
                      </a:extLst>
                    </p:cNvPr>
                    <p:cNvSpPr txBox="1"/>
                    <p:nvPr/>
                  </p:nvSpPr>
                  <p:spPr>
                    <a:xfrm>
                      <a:off x="5337618" y="3002378"/>
                      <a:ext cx="516194"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20</a:t>
                      </a:r>
                    </a:p>
                  </p:txBody>
                </p:sp>
                <p:sp>
                  <p:nvSpPr>
                    <p:cNvPr id="38" name="TextBox 37">
                      <a:extLst>
                        <a:ext uri="{FF2B5EF4-FFF2-40B4-BE49-F238E27FC236}">
                          <a16:creationId xmlns:a16="http://schemas.microsoft.com/office/drawing/2014/main" id="{98121E32-4E9E-0241-B1FE-0E886ACDAFAD}"/>
                        </a:ext>
                      </a:extLst>
                    </p:cNvPr>
                    <p:cNvSpPr txBox="1"/>
                    <p:nvPr/>
                  </p:nvSpPr>
                  <p:spPr>
                    <a:xfrm>
                      <a:off x="5337618" y="2588325"/>
                      <a:ext cx="516194"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40</a:t>
                      </a:r>
                    </a:p>
                  </p:txBody>
                </p:sp>
                <p:sp>
                  <p:nvSpPr>
                    <p:cNvPr id="39" name="TextBox 38">
                      <a:extLst>
                        <a:ext uri="{FF2B5EF4-FFF2-40B4-BE49-F238E27FC236}">
                          <a16:creationId xmlns:a16="http://schemas.microsoft.com/office/drawing/2014/main" id="{A84A6084-DA20-6C46-9A5A-D2AFD39068E8}"/>
                        </a:ext>
                      </a:extLst>
                    </p:cNvPr>
                    <p:cNvSpPr txBox="1"/>
                    <p:nvPr/>
                  </p:nvSpPr>
                  <p:spPr>
                    <a:xfrm>
                      <a:off x="5337618" y="2157995"/>
                      <a:ext cx="516194"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60</a:t>
                      </a:r>
                    </a:p>
                  </p:txBody>
                </p:sp>
                <p:sp>
                  <p:nvSpPr>
                    <p:cNvPr id="40" name="TextBox 39">
                      <a:extLst>
                        <a:ext uri="{FF2B5EF4-FFF2-40B4-BE49-F238E27FC236}">
                          <a16:creationId xmlns:a16="http://schemas.microsoft.com/office/drawing/2014/main" id="{34D97827-AD9B-024D-8F16-A1EACAD92F2A}"/>
                        </a:ext>
                      </a:extLst>
                    </p:cNvPr>
                    <p:cNvSpPr txBox="1"/>
                    <p:nvPr/>
                  </p:nvSpPr>
                  <p:spPr>
                    <a:xfrm>
                      <a:off x="5337618" y="1735887"/>
                      <a:ext cx="516194"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80</a:t>
                      </a:r>
                    </a:p>
                  </p:txBody>
                </p:sp>
                <p:sp>
                  <p:nvSpPr>
                    <p:cNvPr id="41" name="TextBox 40">
                      <a:extLst>
                        <a:ext uri="{FF2B5EF4-FFF2-40B4-BE49-F238E27FC236}">
                          <a16:creationId xmlns:a16="http://schemas.microsoft.com/office/drawing/2014/main" id="{B8EB4D11-FACC-1849-A3F9-9219F4F58B4E}"/>
                        </a:ext>
                      </a:extLst>
                    </p:cNvPr>
                    <p:cNvSpPr txBox="1"/>
                    <p:nvPr/>
                  </p:nvSpPr>
                  <p:spPr>
                    <a:xfrm>
                      <a:off x="5256416" y="1312459"/>
                      <a:ext cx="516194"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100</a:t>
                      </a:r>
                    </a:p>
                  </p:txBody>
                </p:sp>
                <p:sp>
                  <p:nvSpPr>
                    <p:cNvPr id="42" name="TextBox 41">
                      <a:extLst>
                        <a:ext uri="{FF2B5EF4-FFF2-40B4-BE49-F238E27FC236}">
                          <a16:creationId xmlns:a16="http://schemas.microsoft.com/office/drawing/2014/main" id="{E8FC11A9-1622-4E47-B4AF-6CB2099A7EE6}"/>
                        </a:ext>
                      </a:extLst>
                    </p:cNvPr>
                    <p:cNvSpPr txBox="1"/>
                    <p:nvPr/>
                  </p:nvSpPr>
                  <p:spPr>
                    <a:xfrm>
                      <a:off x="5416068" y="3217741"/>
                      <a:ext cx="516194"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0</a:t>
                      </a:r>
                    </a:p>
                  </p:txBody>
                </p:sp>
              </p:grpSp>
              <p:sp>
                <p:nvSpPr>
                  <p:cNvPr id="50" name="TextBox 49">
                    <a:extLst>
                      <a:ext uri="{FF2B5EF4-FFF2-40B4-BE49-F238E27FC236}">
                        <a16:creationId xmlns:a16="http://schemas.microsoft.com/office/drawing/2014/main" id="{1758AAE0-ECD9-DE49-B098-7FE0F78B67EF}"/>
                      </a:ext>
                    </a:extLst>
                  </p:cNvPr>
                  <p:cNvSpPr txBox="1"/>
                  <p:nvPr/>
                </p:nvSpPr>
                <p:spPr>
                  <a:xfrm rot="16200000">
                    <a:off x="4405685" y="2162394"/>
                    <a:ext cx="1731694"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 Gene Retention</a:t>
                    </a:r>
                  </a:p>
                </p:txBody>
              </p:sp>
            </p:grpSp>
            <p:grpSp>
              <p:nvGrpSpPr>
                <p:cNvPr id="8" name="Group 7">
                  <a:extLst>
                    <a:ext uri="{FF2B5EF4-FFF2-40B4-BE49-F238E27FC236}">
                      <a16:creationId xmlns:a16="http://schemas.microsoft.com/office/drawing/2014/main" id="{A4BF560B-AF3B-2E4B-8634-693B9FDCC996}"/>
                    </a:ext>
                  </a:extLst>
                </p:cNvPr>
                <p:cNvGrpSpPr/>
                <p:nvPr/>
              </p:nvGrpSpPr>
              <p:grpSpPr>
                <a:xfrm>
                  <a:off x="9995505" y="2547563"/>
                  <a:ext cx="935590" cy="659026"/>
                  <a:chOff x="9995505" y="2547563"/>
                  <a:chExt cx="935590" cy="659026"/>
                </a:xfrm>
              </p:grpSpPr>
              <p:sp>
                <p:nvSpPr>
                  <p:cNvPr id="61" name="TextBox 60">
                    <a:extLst>
                      <a:ext uri="{FF2B5EF4-FFF2-40B4-BE49-F238E27FC236}">
                        <a16:creationId xmlns:a16="http://schemas.microsoft.com/office/drawing/2014/main" id="{10DFECA6-2881-7146-A8A1-21CFF53037FC}"/>
                      </a:ext>
                    </a:extLst>
                  </p:cNvPr>
                  <p:cNvSpPr txBox="1"/>
                  <p:nvPr/>
                </p:nvSpPr>
                <p:spPr>
                  <a:xfrm>
                    <a:off x="10410743" y="2952673"/>
                    <a:ext cx="520352" cy="253916"/>
                  </a:xfrm>
                  <a:prstGeom prst="rect">
                    <a:avLst/>
                  </a:prstGeom>
                  <a:solidFill>
                    <a:schemeClr val="bg1"/>
                  </a:solid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Pa3B</a:t>
                    </a:r>
                    <a:endParaRPr lang="en-US" sz="1050" baseline="-2500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endParaRPr>
                  </a:p>
                </p:txBody>
              </p:sp>
              <p:sp>
                <p:nvSpPr>
                  <p:cNvPr id="60" name="TextBox 59">
                    <a:extLst>
                      <a:ext uri="{FF2B5EF4-FFF2-40B4-BE49-F238E27FC236}">
                        <a16:creationId xmlns:a16="http://schemas.microsoft.com/office/drawing/2014/main" id="{96855B4E-FBB9-5848-AB1E-051F45A904A7}"/>
                      </a:ext>
                    </a:extLst>
                  </p:cNvPr>
                  <p:cNvSpPr txBox="1"/>
                  <p:nvPr/>
                </p:nvSpPr>
                <p:spPr>
                  <a:xfrm>
                    <a:off x="10410743" y="2755738"/>
                    <a:ext cx="520351" cy="253916"/>
                  </a:xfrm>
                  <a:prstGeom prst="rect">
                    <a:avLst/>
                  </a:prstGeom>
                  <a:solidFill>
                    <a:schemeClr val="bg1"/>
                  </a:solid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Pa3A</a:t>
                    </a:r>
                    <a:endParaRPr lang="en-US" sz="1050" baseline="-2500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endParaRPr>
                  </a:p>
                </p:txBody>
              </p:sp>
              <p:sp>
                <p:nvSpPr>
                  <p:cNvPr id="62" name="TextBox 61">
                    <a:extLst>
                      <a:ext uri="{FF2B5EF4-FFF2-40B4-BE49-F238E27FC236}">
                        <a16:creationId xmlns:a16="http://schemas.microsoft.com/office/drawing/2014/main" id="{3AE2E195-6EBA-1841-8BEA-F01D805CE9C8}"/>
                      </a:ext>
                    </a:extLst>
                  </p:cNvPr>
                  <p:cNvSpPr txBox="1"/>
                  <p:nvPr/>
                </p:nvSpPr>
                <p:spPr>
                  <a:xfrm>
                    <a:off x="9995505" y="2547563"/>
                    <a:ext cx="927839" cy="253916"/>
                  </a:xfrm>
                  <a:prstGeom prst="rect">
                    <a:avLst/>
                  </a:prstGeom>
                  <a:solidFill>
                    <a:schemeClr val="bg1"/>
                  </a:solidFill>
                </p:spPr>
                <p:txBody>
                  <a:bodyPr wrap="square" rtlCol="0">
                    <a:spAutoFit/>
                  </a:bodyPr>
                  <a:lstStyle/>
                  <a:p>
                    <a:r>
                      <a:rPr lang="en-US" sz="1050" i="1"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Query Chr.</a:t>
                    </a:r>
                    <a:endParaRPr lang="en-US" sz="1050" i="1" baseline="-2500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endParaRPr>
                  </a:p>
                </p:txBody>
              </p:sp>
            </p:grpSp>
          </p:grpSp>
          <p:sp>
            <p:nvSpPr>
              <p:cNvPr id="69" name="TextBox 68">
                <a:extLst>
                  <a:ext uri="{FF2B5EF4-FFF2-40B4-BE49-F238E27FC236}">
                    <a16:creationId xmlns:a16="http://schemas.microsoft.com/office/drawing/2014/main" id="{E162BD66-7A65-8740-BE22-7F6CE5306929}"/>
                  </a:ext>
                </a:extLst>
              </p:cNvPr>
              <p:cNvSpPr txBox="1"/>
              <p:nvPr/>
            </p:nvSpPr>
            <p:spPr>
              <a:xfrm>
                <a:off x="8104936" y="3472469"/>
                <a:ext cx="1630937"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Window Iteration</a:t>
                </a:r>
              </a:p>
            </p:txBody>
          </p:sp>
        </p:grpSp>
      </p:grpSp>
      <p:pic>
        <p:nvPicPr>
          <p:cNvPr id="72" name="Content Placeholder 4" descr="Chart, line chart&#10;&#10;Description automatically generated">
            <a:extLst>
              <a:ext uri="{FF2B5EF4-FFF2-40B4-BE49-F238E27FC236}">
                <a16:creationId xmlns:a16="http://schemas.microsoft.com/office/drawing/2014/main" id="{31162EB8-DB38-9248-AB68-57ACCEF54ECE}"/>
              </a:ext>
            </a:extLst>
          </p:cNvPr>
          <p:cNvPicPr>
            <a:picLocks noGrp="1"/>
          </p:cNvPicPr>
          <p:nvPr>
            <p:ph idx="1"/>
          </p:nvPr>
        </p:nvPicPr>
        <p:blipFill rotWithShape="1">
          <a:blip r:embed="rId5"/>
          <a:srcRect l="8779" t="16729" r="14076" b="16513"/>
          <a:stretch/>
        </p:blipFill>
        <p:spPr>
          <a:xfrm>
            <a:off x="2813672" y="945996"/>
            <a:ext cx="6227064" cy="2020824"/>
          </a:xfrm>
          <a:ln>
            <a:solidFill>
              <a:schemeClr val="bg2">
                <a:lumMod val="75000"/>
              </a:schemeClr>
            </a:solidFill>
          </a:ln>
        </p:spPr>
      </p:pic>
      <p:pic>
        <p:nvPicPr>
          <p:cNvPr id="11" name="Picture 10">
            <a:extLst>
              <a:ext uri="{FF2B5EF4-FFF2-40B4-BE49-F238E27FC236}">
                <a16:creationId xmlns:a16="http://schemas.microsoft.com/office/drawing/2014/main" id="{F29F8675-71C5-844F-9205-8F26F08DE36D}"/>
              </a:ext>
            </a:extLst>
          </p:cNvPr>
          <p:cNvPicPr>
            <a:picLocks noChangeAspect="1"/>
          </p:cNvPicPr>
          <p:nvPr/>
        </p:nvPicPr>
        <p:blipFill rotWithShape="1">
          <a:blip r:embed="rId6"/>
          <a:srcRect r="24793" b="19933"/>
          <a:stretch/>
        </p:blipFill>
        <p:spPr>
          <a:xfrm>
            <a:off x="7437823" y="2050707"/>
            <a:ext cx="924977" cy="714238"/>
          </a:xfrm>
          <a:prstGeom prst="rect">
            <a:avLst/>
          </a:prstGeom>
          <a:ln>
            <a:solidFill>
              <a:schemeClr val="bg2">
                <a:lumMod val="75000"/>
              </a:schemeClr>
            </a:solidFill>
          </a:ln>
        </p:spPr>
      </p:pic>
      <p:grpSp>
        <p:nvGrpSpPr>
          <p:cNvPr id="27" name="Group 26">
            <a:extLst>
              <a:ext uri="{FF2B5EF4-FFF2-40B4-BE49-F238E27FC236}">
                <a16:creationId xmlns:a16="http://schemas.microsoft.com/office/drawing/2014/main" id="{544FD577-F59D-B54D-AB36-79FD27FD8EC0}"/>
              </a:ext>
            </a:extLst>
          </p:cNvPr>
          <p:cNvGrpSpPr/>
          <p:nvPr/>
        </p:nvGrpSpPr>
        <p:grpSpPr>
          <a:xfrm>
            <a:off x="2332737" y="736509"/>
            <a:ext cx="6706241" cy="2629568"/>
            <a:chOff x="228798" y="4736786"/>
            <a:chExt cx="6706241" cy="2629568"/>
          </a:xfrm>
        </p:grpSpPr>
        <p:sp>
          <p:nvSpPr>
            <p:cNvPr id="20" name="TextBox 19">
              <a:extLst>
                <a:ext uri="{FF2B5EF4-FFF2-40B4-BE49-F238E27FC236}">
                  <a16:creationId xmlns:a16="http://schemas.microsoft.com/office/drawing/2014/main" id="{8AA683F8-F5D5-5343-828B-77CAD5EDCB2B}"/>
                </a:ext>
              </a:extLst>
            </p:cNvPr>
            <p:cNvSpPr txBox="1"/>
            <p:nvPr/>
          </p:nvSpPr>
          <p:spPr>
            <a:xfrm>
              <a:off x="3690508" y="4736786"/>
              <a:ext cx="1040130"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Pi3A</a:t>
              </a:r>
            </a:p>
          </p:txBody>
        </p:sp>
        <p:grpSp>
          <p:nvGrpSpPr>
            <p:cNvPr id="29" name="Group 28">
              <a:extLst>
                <a:ext uri="{FF2B5EF4-FFF2-40B4-BE49-F238E27FC236}">
                  <a16:creationId xmlns:a16="http://schemas.microsoft.com/office/drawing/2014/main" id="{EA5770FD-ABCB-704B-8212-2BC18E59CB1D}"/>
                </a:ext>
              </a:extLst>
            </p:cNvPr>
            <p:cNvGrpSpPr/>
            <p:nvPr/>
          </p:nvGrpSpPr>
          <p:grpSpPr>
            <a:xfrm>
              <a:off x="1567110" y="6940464"/>
              <a:ext cx="5367929" cy="253920"/>
              <a:chOff x="6468723" y="3397946"/>
              <a:chExt cx="5367929" cy="253920"/>
            </a:xfrm>
          </p:grpSpPr>
          <p:sp>
            <p:nvSpPr>
              <p:cNvPr id="30" name="TextBox 29">
                <a:extLst>
                  <a:ext uri="{FF2B5EF4-FFF2-40B4-BE49-F238E27FC236}">
                    <a16:creationId xmlns:a16="http://schemas.microsoft.com/office/drawing/2014/main" id="{80C35468-C1D1-7D44-B605-DF15FEB41CBB}"/>
                  </a:ext>
                </a:extLst>
              </p:cNvPr>
              <p:cNvSpPr txBox="1"/>
              <p:nvPr/>
            </p:nvSpPr>
            <p:spPr>
              <a:xfrm>
                <a:off x="6468723" y="3397950"/>
                <a:ext cx="620390"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1000</a:t>
                </a:r>
              </a:p>
            </p:txBody>
          </p:sp>
          <p:sp>
            <p:nvSpPr>
              <p:cNvPr id="31" name="TextBox 30">
                <a:extLst>
                  <a:ext uri="{FF2B5EF4-FFF2-40B4-BE49-F238E27FC236}">
                    <a16:creationId xmlns:a16="http://schemas.microsoft.com/office/drawing/2014/main" id="{44B67BC9-EA9E-4243-BC54-3B7BBCBE7233}"/>
                  </a:ext>
                </a:extLst>
              </p:cNvPr>
              <p:cNvSpPr txBox="1"/>
              <p:nvPr/>
            </p:nvSpPr>
            <p:spPr>
              <a:xfrm>
                <a:off x="7666537" y="3397949"/>
                <a:ext cx="620390"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2000</a:t>
                </a:r>
              </a:p>
            </p:txBody>
          </p:sp>
          <p:sp>
            <p:nvSpPr>
              <p:cNvPr id="32" name="TextBox 31">
                <a:extLst>
                  <a:ext uri="{FF2B5EF4-FFF2-40B4-BE49-F238E27FC236}">
                    <a16:creationId xmlns:a16="http://schemas.microsoft.com/office/drawing/2014/main" id="{04795ED4-3CE0-EA41-960F-E267F1074A62}"/>
                  </a:ext>
                </a:extLst>
              </p:cNvPr>
              <p:cNvSpPr txBox="1"/>
              <p:nvPr/>
            </p:nvSpPr>
            <p:spPr>
              <a:xfrm>
                <a:off x="8858083" y="3397948"/>
                <a:ext cx="620390"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3000</a:t>
                </a:r>
              </a:p>
            </p:txBody>
          </p:sp>
          <p:sp>
            <p:nvSpPr>
              <p:cNvPr id="33" name="TextBox 32">
                <a:extLst>
                  <a:ext uri="{FF2B5EF4-FFF2-40B4-BE49-F238E27FC236}">
                    <a16:creationId xmlns:a16="http://schemas.microsoft.com/office/drawing/2014/main" id="{B01496F6-3E43-CF43-86B9-4287F4D2F67B}"/>
                  </a:ext>
                </a:extLst>
              </p:cNvPr>
              <p:cNvSpPr txBox="1"/>
              <p:nvPr/>
            </p:nvSpPr>
            <p:spPr>
              <a:xfrm>
                <a:off x="10027699" y="3397947"/>
                <a:ext cx="620390"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4000</a:t>
                </a:r>
              </a:p>
            </p:txBody>
          </p:sp>
          <p:sp>
            <p:nvSpPr>
              <p:cNvPr id="34" name="TextBox 33">
                <a:extLst>
                  <a:ext uri="{FF2B5EF4-FFF2-40B4-BE49-F238E27FC236}">
                    <a16:creationId xmlns:a16="http://schemas.microsoft.com/office/drawing/2014/main" id="{2FE303CF-F369-F84D-B855-A51FE5EFE5E9}"/>
                  </a:ext>
                </a:extLst>
              </p:cNvPr>
              <p:cNvSpPr txBox="1"/>
              <p:nvPr/>
            </p:nvSpPr>
            <p:spPr>
              <a:xfrm>
                <a:off x="11216262" y="3397946"/>
                <a:ext cx="620390"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5000</a:t>
                </a:r>
              </a:p>
            </p:txBody>
          </p:sp>
        </p:grpSp>
        <p:grpSp>
          <p:nvGrpSpPr>
            <p:cNvPr id="51" name="Group 50">
              <a:extLst>
                <a:ext uri="{FF2B5EF4-FFF2-40B4-BE49-F238E27FC236}">
                  <a16:creationId xmlns:a16="http://schemas.microsoft.com/office/drawing/2014/main" id="{7C34CFC6-1EDA-D840-B399-F7237590C750}"/>
                </a:ext>
              </a:extLst>
            </p:cNvPr>
            <p:cNvGrpSpPr/>
            <p:nvPr/>
          </p:nvGrpSpPr>
          <p:grpSpPr>
            <a:xfrm>
              <a:off x="228798" y="4920933"/>
              <a:ext cx="787688" cy="2171913"/>
              <a:chOff x="5144574" y="1386503"/>
              <a:chExt cx="787688" cy="2171913"/>
            </a:xfrm>
          </p:grpSpPr>
          <p:grpSp>
            <p:nvGrpSpPr>
              <p:cNvPr id="52" name="Group 51">
                <a:extLst>
                  <a:ext uri="{FF2B5EF4-FFF2-40B4-BE49-F238E27FC236}">
                    <a16:creationId xmlns:a16="http://schemas.microsoft.com/office/drawing/2014/main" id="{42D46DB4-ACA1-E54E-B30D-FF9D51874E37}"/>
                  </a:ext>
                </a:extLst>
              </p:cNvPr>
              <p:cNvGrpSpPr/>
              <p:nvPr/>
            </p:nvGrpSpPr>
            <p:grpSpPr>
              <a:xfrm>
                <a:off x="5256416" y="1386503"/>
                <a:ext cx="675846" cy="2171913"/>
                <a:chOff x="5256416" y="1386503"/>
                <a:chExt cx="675846" cy="2171913"/>
              </a:xfrm>
            </p:grpSpPr>
            <p:sp>
              <p:nvSpPr>
                <p:cNvPr id="54" name="TextBox 53">
                  <a:extLst>
                    <a:ext uri="{FF2B5EF4-FFF2-40B4-BE49-F238E27FC236}">
                      <a16:creationId xmlns:a16="http://schemas.microsoft.com/office/drawing/2014/main" id="{9D3D2870-AC83-804B-BA90-84F37239B2B4}"/>
                    </a:ext>
                  </a:extLst>
                </p:cNvPr>
                <p:cNvSpPr txBox="1"/>
                <p:nvPr/>
              </p:nvSpPr>
              <p:spPr>
                <a:xfrm>
                  <a:off x="5337618" y="3121567"/>
                  <a:ext cx="516194"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20</a:t>
                  </a:r>
                </a:p>
              </p:txBody>
            </p:sp>
            <p:sp>
              <p:nvSpPr>
                <p:cNvPr id="55" name="TextBox 54">
                  <a:extLst>
                    <a:ext uri="{FF2B5EF4-FFF2-40B4-BE49-F238E27FC236}">
                      <a16:creationId xmlns:a16="http://schemas.microsoft.com/office/drawing/2014/main" id="{980C5A05-76DA-A14F-B50F-6FBD5A607BB8}"/>
                    </a:ext>
                  </a:extLst>
                </p:cNvPr>
                <p:cNvSpPr txBox="1"/>
                <p:nvPr/>
              </p:nvSpPr>
              <p:spPr>
                <a:xfrm>
                  <a:off x="5337618" y="2696036"/>
                  <a:ext cx="516194"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40</a:t>
                  </a:r>
                </a:p>
              </p:txBody>
            </p:sp>
            <p:sp>
              <p:nvSpPr>
                <p:cNvPr id="56" name="TextBox 55">
                  <a:extLst>
                    <a:ext uri="{FF2B5EF4-FFF2-40B4-BE49-F238E27FC236}">
                      <a16:creationId xmlns:a16="http://schemas.microsoft.com/office/drawing/2014/main" id="{3D0BB38C-F011-9546-A72D-EE835C19FE92}"/>
                    </a:ext>
                  </a:extLst>
                </p:cNvPr>
                <p:cNvSpPr txBox="1"/>
                <p:nvPr/>
              </p:nvSpPr>
              <p:spPr>
                <a:xfrm>
                  <a:off x="5337618" y="2255931"/>
                  <a:ext cx="516194"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60</a:t>
                  </a:r>
                </a:p>
              </p:txBody>
            </p:sp>
            <p:sp>
              <p:nvSpPr>
                <p:cNvPr id="57" name="TextBox 56">
                  <a:extLst>
                    <a:ext uri="{FF2B5EF4-FFF2-40B4-BE49-F238E27FC236}">
                      <a16:creationId xmlns:a16="http://schemas.microsoft.com/office/drawing/2014/main" id="{F3102C28-874F-A744-AE49-6E39E19877BC}"/>
                    </a:ext>
                  </a:extLst>
                </p:cNvPr>
                <p:cNvSpPr txBox="1"/>
                <p:nvPr/>
              </p:nvSpPr>
              <p:spPr>
                <a:xfrm>
                  <a:off x="5337618" y="1819234"/>
                  <a:ext cx="516194"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80</a:t>
                  </a:r>
                </a:p>
              </p:txBody>
            </p:sp>
            <p:sp>
              <p:nvSpPr>
                <p:cNvPr id="58" name="TextBox 57">
                  <a:extLst>
                    <a:ext uri="{FF2B5EF4-FFF2-40B4-BE49-F238E27FC236}">
                      <a16:creationId xmlns:a16="http://schemas.microsoft.com/office/drawing/2014/main" id="{B500EA86-27AA-6A47-869A-AB14E258D96B}"/>
                    </a:ext>
                  </a:extLst>
                </p:cNvPr>
                <p:cNvSpPr txBox="1"/>
                <p:nvPr/>
              </p:nvSpPr>
              <p:spPr>
                <a:xfrm>
                  <a:off x="5256416" y="1386503"/>
                  <a:ext cx="516194"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100</a:t>
                  </a:r>
                </a:p>
              </p:txBody>
            </p:sp>
            <p:sp>
              <p:nvSpPr>
                <p:cNvPr id="59" name="TextBox 58">
                  <a:extLst>
                    <a:ext uri="{FF2B5EF4-FFF2-40B4-BE49-F238E27FC236}">
                      <a16:creationId xmlns:a16="http://schemas.microsoft.com/office/drawing/2014/main" id="{EF0246C5-BC8C-8343-B6B4-D69637756A9A}"/>
                    </a:ext>
                  </a:extLst>
                </p:cNvPr>
                <p:cNvSpPr txBox="1"/>
                <p:nvPr/>
              </p:nvSpPr>
              <p:spPr>
                <a:xfrm>
                  <a:off x="5416068" y="3304500"/>
                  <a:ext cx="516194"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0</a:t>
                  </a:r>
                </a:p>
              </p:txBody>
            </p:sp>
          </p:grpSp>
          <p:sp>
            <p:nvSpPr>
              <p:cNvPr id="53" name="TextBox 52">
                <a:extLst>
                  <a:ext uri="{FF2B5EF4-FFF2-40B4-BE49-F238E27FC236}">
                    <a16:creationId xmlns:a16="http://schemas.microsoft.com/office/drawing/2014/main" id="{96B0593E-A7BC-D249-AB58-22207357C505}"/>
                  </a:ext>
                </a:extLst>
              </p:cNvPr>
              <p:cNvSpPr txBox="1"/>
              <p:nvPr/>
            </p:nvSpPr>
            <p:spPr>
              <a:xfrm rot="16200000">
                <a:off x="4405685" y="2162394"/>
                <a:ext cx="1731694"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 Gene Retention</a:t>
                </a:r>
              </a:p>
            </p:txBody>
          </p:sp>
        </p:grpSp>
        <p:grpSp>
          <p:nvGrpSpPr>
            <p:cNvPr id="9" name="Group 8">
              <a:extLst>
                <a:ext uri="{FF2B5EF4-FFF2-40B4-BE49-F238E27FC236}">
                  <a16:creationId xmlns:a16="http://schemas.microsoft.com/office/drawing/2014/main" id="{2DE60D46-6F99-4047-9C72-776E4B6DE2B5}"/>
                </a:ext>
              </a:extLst>
            </p:cNvPr>
            <p:cNvGrpSpPr/>
            <p:nvPr/>
          </p:nvGrpSpPr>
          <p:grpSpPr>
            <a:xfrm>
              <a:off x="5333884" y="6061099"/>
              <a:ext cx="924978" cy="681040"/>
              <a:chOff x="10246256" y="5290521"/>
              <a:chExt cx="924978" cy="681040"/>
            </a:xfrm>
          </p:grpSpPr>
          <p:sp>
            <p:nvSpPr>
              <p:cNvPr id="63" name="TextBox 62">
                <a:extLst>
                  <a:ext uri="{FF2B5EF4-FFF2-40B4-BE49-F238E27FC236}">
                    <a16:creationId xmlns:a16="http://schemas.microsoft.com/office/drawing/2014/main" id="{9DCB8E5A-3A46-964C-8676-4D15A8372D76}"/>
                  </a:ext>
                </a:extLst>
              </p:cNvPr>
              <p:cNvSpPr txBox="1"/>
              <p:nvPr/>
            </p:nvSpPr>
            <p:spPr>
              <a:xfrm>
                <a:off x="10635699" y="5717645"/>
                <a:ext cx="535534" cy="253916"/>
              </a:xfrm>
              <a:prstGeom prst="rect">
                <a:avLst/>
              </a:prstGeom>
              <a:solidFill>
                <a:schemeClr val="bg1"/>
              </a:solid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Pa3B</a:t>
                </a:r>
                <a:endParaRPr lang="en-US" sz="1050" baseline="-2500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endParaRPr>
              </a:p>
            </p:txBody>
          </p:sp>
          <p:sp>
            <p:nvSpPr>
              <p:cNvPr id="65" name="TextBox 64">
                <a:extLst>
                  <a:ext uri="{FF2B5EF4-FFF2-40B4-BE49-F238E27FC236}">
                    <a16:creationId xmlns:a16="http://schemas.microsoft.com/office/drawing/2014/main" id="{9295A543-5D62-0F4C-B181-665AB2572088}"/>
                  </a:ext>
                </a:extLst>
              </p:cNvPr>
              <p:cNvSpPr txBox="1"/>
              <p:nvPr/>
            </p:nvSpPr>
            <p:spPr>
              <a:xfrm>
                <a:off x="10246256" y="5290521"/>
                <a:ext cx="924978" cy="253916"/>
              </a:xfrm>
              <a:prstGeom prst="rect">
                <a:avLst/>
              </a:prstGeom>
              <a:solidFill>
                <a:schemeClr val="bg1"/>
              </a:solidFill>
            </p:spPr>
            <p:txBody>
              <a:bodyPr wrap="square" rtlCol="0">
                <a:spAutoFit/>
              </a:bodyPr>
              <a:lstStyle/>
              <a:p>
                <a:pPr algn="ctr"/>
                <a:r>
                  <a:rPr lang="en-US" sz="1050" i="1"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Query Chr.</a:t>
                </a:r>
                <a:endParaRPr lang="en-US" sz="1050" i="1" baseline="-2500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endParaRPr>
              </a:p>
            </p:txBody>
          </p:sp>
          <p:sp>
            <p:nvSpPr>
              <p:cNvPr id="64" name="TextBox 63">
                <a:extLst>
                  <a:ext uri="{FF2B5EF4-FFF2-40B4-BE49-F238E27FC236}">
                    <a16:creationId xmlns:a16="http://schemas.microsoft.com/office/drawing/2014/main" id="{94BC65CF-C83C-3D41-9169-B7B7E83366F9}"/>
                  </a:ext>
                </a:extLst>
              </p:cNvPr>
              <p:cNvSpPr txBox="1"/>
              <p:nvPr/>
            </p:nvSpPr>
            <p:spPr>
              <a:xfrm>
                <a:off x="10632937" y="5528169"/>
                <a:ext cx="522798" cy="253916"/>
              </a:xfrm>
              <a:prstGeom prst="rect">
                <a:avLst/>
              </a:prstGeom>
              <a:solidFill>
                <a:schemeClr val="bg1"/>
              </a:solid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Pa3A</a:t>
                </a:r>
                <a:endParaRPr lang="en-US" sz="1050" baseline="-2500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endParaRPr>
              </a:p>
            </p:txBody>
          </p:sp>
        </p:grpSp>
        <p:sp>
          <p:nvSpPr>
            <p:cNvPr id="68" name="TextBox 67">
              <a:extLst>
                <a:ext uri="{FF2B5EF4-FFF2-40B4-BE49-F238E27FC236}">
                  <a16:creationId xmlns:a16="http://schemas.microsoft.com/office/drawing/2014/main" id="{D7E22080-E3A3-2848-B92F-FB664F836488}"/>
                </a:ext>
              </a:extLst>
            </p:cNvPr>
            <p:cNvSpPr txBox="1"/>
            <p:nvPr/>
          </p:nvSpPr>
          <p:spPr>
            <a:xfrm>
              <a:off x="3132444" y="7112438"/>
              <a:ext cx="1960149"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Window Iteration</a:t>
              </a:r>
            </a:p>
          </p:txBody>
        </p:sp>
      </p:grpSp>
      <p:sp>
        <p:nvSpPr>
          <p:cNvPr id="66" name="TextBox 65">
            <a:extLst>
              <a:ext uri="{FF2B5EF4-FFF2-40B4-BE49-F238E27FC236}">
                <a16:creationId xmlns:a16="http://schemas.microsoft.com/office/drawing/2014/main" id="{B6CB53F2-2C42-F949-BEFE-F43D7D2A3AFF}"/>
              </a:ext>
            </a:extLst>
          </p:cNvPr>
          <p:cNvSpPr txBox="1"/>
          <p:nvPr/>
        </p:nvSpPr>
        <p:spPr>
          <a:xfrm>
            <a:off x="794369" y="238688"/>
            <a:ext cx="609777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kern="1200" dirty="0">
                <a:solidFill>
                  <a:schemeClr val="tx1"/>
                </a:solidFill>
                <a:effectLst/>
                <a:latin typeface="+mn-lt"/>
                <a:ea typeface="+mn-ea"/>
                <a:cs typeface="+mn-cs"/>
              </a:rPr>
              <a:t>Supplementary Fig. 7 | Continued.</a:t>
            </a:r>
            <a:endParaRPr lang="en-US" dirty="0"/>
          </a:p>
        </p:txBody>
      </p:sp>
    </p:spTree>
    <p:extLst>
      <p:ext uri="{BB962C8B-B14F-4D97-AF65-F5344CB8AC3E}">
        <p14:creationId xmlns:p14="http://schemas.microsoft.com/office/powerpoint/2010/main" val="22666734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0F55BAA1-16E5-154C-B5A6-4F81F96FB10A}"/>
              </a:ext>
            </a:extLst>
          </p:cNvPr>
          <p:cNvGrpSpPr/>
          <p:nvPr/>
        </p:nvGrpSpPr>
        <p:grpSpPr>
          <a:xfrm>
            <a:off x="2355982" y="4210501"/>
            <a:ext cx="6700098" cy="2579888"/>
            <a:chOff x="2355982" y="4210501"/>
            <a:chExt cx="6700098" cy="2579888"/>
          </a:xfrm>
        </p:grpSpPr>
        <p:pic>
          <p:nvPicPr>
            <p:cNvPr id="71" name="Picture 70" descr="Chart, line chart&#10;&#10;Description automatically generated">
              <a:extLst>
                <a:ext uri="{FF2B5EF4-FFF2-40B4-BE49-F238E27FC236}">
                  <a16:creationId xmlns:a16="http://schemas.microsoft.com/office/drawing/2014/main" id="{B4B7CEB5-0ABD-294C-BA9A-CB2E69E342CD}"/>
                </a:ext>
              </a:extLst>
            </p:cNvPr>
            <p:cNvPicPr>
              <a:picLocks/>
            </p:cNvPicPr>
            <p:nvPr/>
          </p:nvPicPr>
          <p:blipFill rotWithShape="1">
            <a:blip r:embed="rId3"/>
            <a:srcRect l="7955" t="17808" r="12266" b="20336"/>
            <a:stretch/>
          </p:blipFill>
          <p:spPr>
            <a:xfrm>
              <a:off x="2826723" y="4418088"/>
              <a:ext cx="6229357" cy="2020824"/>
            </a:xfrm>
            <a:prstGeom prst="rect">
              <a:avLst/>
            </a:prstGeom>
            <a:ln>
              <a:solidFill>
                <a:schemeClr val="bg2">
                  <a:lumMod val="75000"/>
                </a:schemeClr>
              </a:solidFill>
            </a:ln>
          </p:spPr>
        </p:pic>
        <p:grpSp>
          <p:nvGrpSpPr>
            <p:cNvPr id="16" name="Group 15">
              <a:extLst>
                <a:ext uri="{FF2B5EF4-FFF2-40B4-BE49-F238E27FC236}">
                  <a16:creationId xmlns:a16="http://schemas.microsoft.com/office/drawing/2014/main" id="{0EE3B5FC-61B1-9D45-8E40-01F85E2B18FD}"/>
                </a:ext>
              </a:extLst>
            </p:cNvPr>
            <p:cNvGrpSpPr/>
            <p:nvPr/>
          </p:nvGrpSpPr>
          <p:grpSpPr>
            <a:xfrm>
              <a:off x="2355982" y="4210501"/>
              <a:ext cx="6630814" cy="2579888"/>
              <a:chOff x="2355982" y="4210501"/>
              <a:chExt cx="6630814" cy="2579888"/>
            </a:xfrm>
          </p:grpSpPr>
          <p:pic>
            <p:nvPicPr>
              <p:cNvPr id="15" name="Picture 14">
                <a:extLst>
                  <a:ext uri="{FF2B5EF4-FFF2-40B4-BE49-F238E27FC236}">
                    <a16:creationId xmlns:a16="http://schemas.microsoft.com/office/drawing/2014/main" id="{32879FED-AC0F-8448-AC8C-4438AEF942CD}"/>
                  </a:ext>
                </a:extLst>
              </p:cNvPr>
              <p:cNvPicPr>
                <a:picLocks noChangeAspect="1"/>
              </p:cNvPicPr>
              <p:nvPr/>
            </p:nvPicPr>
            <p:blipFill rotWithShape="1">
              <a:blip r:embed="rId4"/>
              <a:srcRect t="1" r="11351" b="8353"/>
              <a:stretch/>
            </p:blipFill>
            <p:spPr>
              <a:xfrm>
                <a:off x="8020131" y="5656697"/>
                <a:ext cx="966665" cy="677978"/>
              </a:xfrm>
              <a:prstGeom prst="rect">
                <a:avLst/>
              </a:prstGeom>
              <a:ln>
                <a:solidFill>
                  <a:schemeClr val="bg2">
                    <a:lumMod val="75000"/>
                  </a:schemeClr>
                </a:solidFill>
              </a:ln>
            </p:spPr>
          </p:pic>
          <p:grpSp>
            <p:nvGrpSpPr>
              <p:cNvPr id="70" name="Group 69">
                <a:extLst>
                  <a:ext uri="{FF2B5EF4-FFF2-40B4-BE49-F238E27FC236}">
                    <a16:creationId xmlns:a16="http://schemas.microsoft.com/office/drawing/2014/main" id="{EDBE715F-151F-5249-9402-61AF8E1FF309}"/>
                  </a:ext>
                </a:extLst>
              </p:cNvPr>
              <p:cNvGrpSpPr/>
              <p:nvPr/>
            </p:nvGrpSpPr>
            <p:grpSpPr>
              <a:xfrm>
                <a:off x="2355982" y="4210501"/>
                <a:ext cx="6630814" cy="2579888"/>
                <a:chOff x="5167821" y="1300600"/>
                <a:chExt cx="6630814" cy="2579888"/>
              </a:xfrm>
            </p:grpSpPr>
            <p:grpSp>
              <p:nvGrpSpPr>
                <p:cNvPr id="67" name="Group 66">
                  <a:extLst>
                    <a:ext uri="{FF2B5EF4-FFF2-40B4-BE49-F238E27FC236}">
                      <a16:creationId xmlns:a16="http://schemas.microsoft.com/office/drawing/2014/main" id="{174CB985-297A-3F48-91D6-9D7B5BEAA1DA}"/>
                    </a:ext>
                  </a:extLst>
                </p:cNvPr>
                <p:cNvGrpSpPr/>
                <p:nvPr/>
              </p:nvGrpSpPr>
              <p:grpSpPr>
                <a:xfrm>
                  <a:off x="5167821" y="1300600"/>
                  <a:ext cx="6630814" cy="2433711"/>
                  <a:chOff x="5167821" y="1300600"/>
                  <a:chExt cx="6630814" cy="2433711"/>
                </a:xfrm>
              </p:grpSpPr>
              <p:sp>
                <p:nvSpPr>
                  <p:cNvPr id="19" name="TextBox 18">
                    <a:extLst>
                      <a:ext uri="{FF2B5EF4-FFF2-40B4-BE49-F238E27FC236}">
                        <a16:creationId xmlns:a16="http://schemas.microsoft.com/office/drawing/2014/main" id="{84DCBCE1-9FDE-7F4F-AECE-23FB401C691B}"/>
                      </a:ext>
                    </a:extLst>
                  </p:cNvPr>
                  <p:cNvSpPr txBox="1"/>
                  <p:nvPr/>
                </p:nvSpPr>
                <p:spPr>
                  <a:xfrm>
                    <a:off x="8548600" y="1300600"/>
                    <a:ext cx="1040130"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Ps4B</a:t>
                    </a:r>
                  </a:p>
                </p:txBody>
              </p:sp>
              <p:grpSp>
                <p:nvGrpSpPr>
                  <p:cNvPr id="5" name="Group 4">
                    <a:extLst>
                      <a:ext uri="{FF2B5EF4-FFF2-40B4-BE49-F238E27FC236}">
                        <a16:creationId xmlns:a16="http://schemas.microsoft.com/office/drawing/2014/main" id="{4854AE1A-A919-8C49-8FA1-DE09C59347AB}"/>
                      </a:ext>
                    </a:extLst>
                  </p:cNvPr>
                  <p:cNvGrpSpPr/>
                  <p:nvPr/>
                </p:nvGrpSpPr>
                <p:grpSpPr>
                  <a:xfrm>
                    <a:off x="6934598" y="3480393"/>
                    <a:ext cx="3759233" cy="253918"/>
                    <a:chOff x="6934598" y="3480393"/>
                    <a:chExt cx="3759233" cy="253918"/>
                  </a:xfrm>
                </p:grpSpPr>
                <p:sp>
                  <p:nvSpPr>
                    <p:cNvPr id="3" name="TextBox 2">
                      <a:extLst>
                        <a:ext uri="{FF2B5EF4-FFF2-40B4-BE49-F238E27FC236}">
                          <a16:creationId xmlns:a16="http://schemas.microsoft.com/office/drawing/2014/main" id="{19A83CD8-3E26-CB40-BC37-BE56BD8C1443}"/>
                        </a:ext>
                      </a:extLst>
                    </p:cNvPr>
                    <p:cNvSpPr txBox="1"/>
                    <p:nvPr/>
                  </p:nvSpPr>
                  <p:spPr>
                    <a:xfrm>
                      <a:off x="6934598" y="3480395"/>
                      <a:ext cx="566794"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1000</a:t>
                      </a:r>
                    </a:p>
                  </p:txBody>
                </p:sp>
                <p:sp>
                  <p:nvSpPr>
                    <p:cNvPr id="21" name="TextBox 20">
                      <a:extLst>
                        <a:ext uri="{FF2B5EF4-FFF2-40B4-BE49-F238E27FC236}">
                          <a16:creationId xmlns:a16="http://schemas.microsoft.com/office/drawing/2014/main" id="{57061129-2558-F845-979D-012D71EE98BA}"/>
                        </a:ext>
                      </a:extLst>
                    </p:cNvPr>
                    <p:cNvSpPr txBox="1"/>
                    <p:nvPr/>
                  </p:nvSpPr>
                  <p:spPr>
                    <a:xfrm>
                      <a:off x="8530091" y="3480394"/>
                      <a:ext cx="566794"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2000</a:t>
                      </a:r>
                    </a:p>
                  </p:txBody>
                </p:sp>
                <p:sp>
                  <p:nvSpPr>
                    <p:cNvPr id="22" name="TextBox 21">
                      <a:extLst>
                        <a:ext uri="{FF2B5EF4-FFF2-40B4-BE49-F238E27FC236}">
                          <a16:creationId xmlns:a16="http://schemas.microsoft.com/office/drawing/2014/main" id="{2B5DCB1D-50B9-044D-B300-4C0D2716E772}"/>
                        </a:ext>
                      </a:extLst>
                    </p:cNvPr>
                    <p:cNvSpPr txBox="1"/>
                    <p:nvPr/>
                  </p:nvSpPr>
                  <p:spPr>
                    <a:xfrm>
                      <a:off x="10127037" y="3480393"/>
                      <a:ext cx="566794"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3000</a:t>
                      </a:r>
                    </a:p>
                  </p:txBody>
                </p:sp>
              </p:grpSp>
              <p:grpSp>
                <p:nvGrpSpPr>
                  <p:cNvPr id="7" name="Group 6">
                    <a:extLst>
                      <a:ext uri="{FF2B5EF4-FFF2-40B4-BE49-F238E27FC236}">
                        <a16:creationId xmlns:a16="http://schemas.microsoft.com/office/drawing/2014/main" id="{5C86E5C0-E908-FE48-9194-8A509484D2D7}"/>
                      </a:ext>
                    </a:extLst>
                  </p:cNvPr>
                  <p:cNvGrpSpPr/>
                  <p:nvPr/>
                </p:nvGrpSpPr>
                <p:grpSpPr>
                  <a:xfrm>
                    <a:off x="5167821" y="1423505"/>
                    <a:ext cx="779939" cy="2206849"/>
                    <a:chOff x="5167821" y="1423505"/>
                    <a:chExt cx="779939" cy="2206849"/>
                  </a:xfrm>
                </p:grpSpPr>
                <p:grpSp>
                  <p:nvGrpSpPr>
                    <p:cNvPr id="6" name="Group 5">
                      <a:extLst>
                        <a:ext uri="{FF2B5EF4-FFF2-40B4-BE49-F238E27FC236}">
                          <a16:creationId xmlns:a16="http://schemas.microsoft.com/office/drawing/2014/main" id="{CB081407-0938-6C4D-AFD6-68DAB7E4E0C8}"/>
                        </a:ext>
                      </a:extLst>
                    </p:cNvPr>
                    <p:cNvGrpSpPr/>
                    <p:nvPr/>
                  </p:nvGrpSpPr>
                  <p:grpSpPr>
                    <a:xfrm>
                      <a:off x="5279663" y="1475229"/>
                      <a:ext cx="668097" cy="2155125"/>
                      <a:chOff x="5279663" y="1475229"/>
                      <a:chExt cx="668097" cy="2155125"/>
                    </a:xfrm>
                  </p:grpSpPr>
                  <p:sp>
                    <p:nvSpPr>
                      <p:cNvPr id="37" name="TextBox 36">
                        <a:extLst>
                          <a:ext uri="{FF2B5EF4-FFF2-40B4-BE49-F238E27FC236}">
                            <a16:creationId xmlns:a16="http://schemas.microsoft.com/office/drawing/2014/main" id="{282C0E48-3E65-CA43-8147-4BA3F6B59225}"/>
                          </a:ext>
                        </a:extLst>
                      </p:cNvPr>
                      <p:cNvSpPr txBox="1"/>
                      <p:nvPr/>
                    </p:nvSpPr>
                    <p:spPr>
                      <a:xfrm>
                        <a:off x="5360865" y="2993555"/>
                        <a:ext cx="516194"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20</a:t>
                        </a:r>
                      </a:p>
                    </p:txBody>
                  </p:sp>
                  <p:sp>
                    <p:nvSpPr>
                      <p:cNvPr id="38" name="TextBox 37">
                        <a:extLst>
                          <a:ext uri="{FF2B5EF4-FFF2-40B4-BE49-F238E27FC236}">
                            <a16:creationId xmlns:a16="http://schemas.microsoft.com/office/drawing/2014/main" id="{98121E32-4E9E-0241-B1FE-0E886ACDAFAD}"/>
                          </a:ext>
                        </a:extLst>
                      </p:cNvPr>
                      <p:cNvSpPr txBox="1"/>
                      <p:nvPr/>
                    </p:nvSpPr>
                    <p:spPr>
                      <a:xfrm>
                        <a:off x="5360865" y="2612644"/>
                        <a:ext cx="516194"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40</a:t>
                        </a:r>
                      </a:p>
                    </p:txBody>
                  </p:sp>
                  <p:sp>
                    <p:nvSpPr>
                      <p:cNvPr id="39" name="TextBox 38">
                        <a:extLst>
                          <a:ext uri="{FF2B5EF4-FFF2-40B4-BE49-F238E27FC236}">
                            <a16:creationId xmlns:a16="http://schemas.microsoft.com/office/drawing/2014/main" id="{A84A6084-DA20-6C46-9A5A-D2AFD39068E8}"/>
                          </a:ext>
                        </a:extLst>
                      </p:cNvPr>
                      <p:cNvSpPr txBox="1"/>
                      <p:nvPr/>
                    </p:nvSpPr>
                    <p:spPr>
                      <a:xfrm>
                        <a:off x="5360865" y="2243922"/>
                        <a:ext cx="516194"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60</a:t>
                        </a:r>
                      </a:p>
                    </p:txBody>
                  </p:sp>
                  <p:sp>
                    <p:nvSpPr>
                      <p:cNvPr id="40" name="TextBox 39">
                        <a:extLst>
                          <a:ext uri="{FF2B5EF4-FFF2-40B4-BE49-F238E27FC236}">
                            <a16:creationId xmlns:a16="http://schemas.microsoft.com/office/drawing/2014/main" id="{34D97827-AD9B-024D-8F16-A1EACAD92F2A}"/>
                          </a:ext>
                        </a:extLst>
                      </p:cNvPr>
                      <p:cNvSpPr txBox="1"/>
                      <p:nvPr/>
                    </p:nvSpPr>
                    <p:spPr>
                      <a:xfrm>
                        <a:off x="5360865" y="1854961"/>
                        <a:ext cx="516194"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80</a:t>
                        </a:r>
                      </a:p>
                    </p:txBody>
                  </p:sp>
                  <p:sp>
                    <p:nvSpPr>
                      <p:cNvPr id="41" name="TextBox 40">
                        <a:extLst>
                          <a:ext uri="{FF2B5EF4-FFF2-40B4-BE49-F238E27FC236}">
                            <a16:creationId xmlns:a16="http://schemas.microsoft.com/office/drawing/2014/main" id="{B8EB4D11-FACC-1849-A3F9-9219F4F58B4E}"/>
                          </a:ext>
                        </a:extLst>
                      </p:cNvPr>
                      <p:cNvSpPr txBox="1"/>
                      <p:nvPr/>
                    </p:nvSpPr>
                    <p:spPr>
                      <a:xfrm>
                        <a:off x="5279663" y="1475229"/>
                        <a:ext cx="516194"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100</a:t>
                        </a:r>
                      </a:p>
                    </p:txBody>
                  </p:sp>
                  <p:sp>
                    <p:nvSpPr>
                      <p:cNvPr id="42" name="TextBox 41">
                        <a:extLst>
                          <a:ext uri="{FF2B5EF4-FFF2-40B4-BE49-F238E27FC236}">
                            <a16:creationId xmlns:a16="http://schemas.microsoft.com/office/drawing/2014/main" id="{E8FC11A9-1622-4E47-B4AF-6CB2099A7EE6}"/>
                          </a:ext>
                        </a:extLst>
                      </p:cNvPr>
                      <p:cNvSpPr txBox="1"/>
                      <p:nvPr/>
                    </p:nvSpPr>
                    <p:spPr>
                      <a:xfrm>
                        <a:off x="5431566" y="3376438"/>
                        <a:ext cx="516194"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0</a:t>
                        </a:r>
                      </a:p>
                    </p:txBody>
                  </p:sp>
                </p:grpSp>
                <p:sp>
                  <p:nvSpPr>
                    <p:cNvPr id="50" name="TextBox 49">
                      <a:extLst>
                        <a:ext uri="{FF2B5EF4-FFF2-40B4-BE49-F238E27FC236}">
                          <a16:creationId xmlns:a16="http://schemas.microsoft.com/office/drawing/2014/main" id="{1758AAE0-ECD9-DE49-B098-7FE0F78B67EF}"/>
                        </a:ext>
                      </a:extLst>
                    </p:cNvPr>
                    <p:cNvSpPr txBox="1"/>
                    <p:nvPr/>
                  </p:nvSpPr>
                  <p:spPr>
                    <a:xfrm rot="16200000">
                      <a:off x="4428932" y="2162394"/>
                      <a:ext cx="1731694"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 Gene Retention</a:t>
                      </a:r>
                    </a:p>
                  </p:txBody>
                </p:sp>
              </p:grpSp>
              <p:grpSp>
                <p:nvGrpSpPr>
                  <p:cNvPr id="8" name="Group 7">
                    <a:extLst>
                      <a:ext uri="{FF2B5EF4-FFF2-40B4-BE49-F238E27FC236}">
                        <a16:creationId xmlns:a16="http://schemas.microsoft.com/office/drawing/2014/main" id="{A4BF560B-AF3B-2E4B-8634-693B9FDCC996}"/>
                      </a:ext>
                    </a:extLst>
                  </p:cNvPr>
                  <p:cNvGrpSpPr/>
                  <p:nvPr/>
                </p:nvGrpSpPr>
                <p:grpSpPr>
                  <a:xfrm>
                    <a:off x="10849168" y="2748843"/>
                    <a:ext cx="949467" cy="652848"/>
                    <a:chOff x="10849168" y="2748843"/>
                    <a:chExt cx="949467" cy="652848"/>
                  </a:xfrm>
                </p:grpSpPr>
                <p:sp>
                  <p:nvSpPr>
                    <p:cNvPr id="61" name="TextBox 60">
                      <a:extLst>
                        <a:ext uri="{FF2B5EF4-FFF2-40B4-BE49-F238E27FC236}">
                          <a16:creationId xmlns:a16="http://schemas.microsoft.com/office/drawing/2014/main" id="{10DFECA6-2881-7146-A8A1-21CFF53037FC}"/>
                        </a:ext>
                      </a:extLst>
                    </p:cNvPr>
                    <p:cNvSpPr txBox="1"/>
                    <p:nvPr/>
                  </p:nvSpPr>
                  <p:spPr>
                    <a:xfrm>
                      <a:off x="11223665" y="3147775"/>
                      <a:ext cx="574967" cy="253916"/>
                    </a:xfrm>
                    <a:prstGeom prst="rect">
                      <a:avLst/>
                    </a:prstGeom>
                    <a:solidFill>
                      <a:schemeClr val="bg1"/>
                    </a:solid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Pa4A</a:t>
                      </a:r>
                      <a:endParaRPr lang="en-US" sz="1050" baseline="-2500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endParaRPr>
                    </a:p>
                  </p:txBody>
                </p:sp>
                <p:sp>
                  <p:nvSpPr>
                    <p:cNvPr id="60" name="TextBox 59">
                      <a:extLst>
                        <a:ext uri="{FF2B5EF4-FFF2-40B4-BE49-F238E27FC236}">
                          <a16:creationId xmlns:a16="http://schemas.microsoft.com/office/drawing/2014/main" id="{96855B4E-FBB9-5848-AB1E-051F45A904A7}"/>
                        </a:ext>
                      </a:extLst>
                    </p:cNvPr>
                    <p:cNvSpPr txBox="1"/>
                    <p:nvPr/>
                  </p:nvSpPr>
                  <p:spPr>
                    <a:xfrm>
                      <a:off x="11223667" y="2950840"/>
                      <a:ext cx="574968" cy="253916"/>
                    </a:xfrm>
                    <a:prstGeom prst="rect">
                      <a:avLst/>
                    </a:prstGeom>
                    <a:solidFill>
                      <a:schemeClr val="bg1"/>
                    </a:solid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Pa4B</a:t>
                      </a:r>
                      <a:endParaRPr lang="en-US" sz="1050" baseline="-2500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endParaRPr>
                    </a:p>
                  </p:txBody>
                </p:sp>
                <p:sp>
                  <p:nvSpPr>
                    <p:cNvPr id="62" name="TextBox 61">
                      <a:extLst>
                        <a:ext uri="{FF2B5EF4-FFF2-40B4-BE49-F238E27FC236}">
                          <a16:creationId xmlns:a16="http://schemas.microsoft.com/office/drawing/2014/main" id="{3AE2E195-6EBA-1841-8BEA-F01D805CE9C8}"/>
                        </a:ext>
                      </a:extLst>
                    </p:cNvPr>
                    <p:cNvSpPr txBox="1"/>
                    <p:nvPr/>
                  </p:nvSpPr>
                  <p:spPr>
                    <a:xfrm>
                      <a:off x="10849168" y="2748843"/>
                      <a:ext cx="943820" cy="253916"/>
                    </a:xfrm>
                    <a:prstGeom prst="rect">
                      <a:avLst/>
                    </a:prstGeom>
                    <a:solidFill>
                      <a:schemeClr val="bg1"/>
                    </a:solidFill>
                  </p:spPr>
                  <p:txBody>
                    <a:bodyPr wrap="square" rtlCol="0">
                      <a:spAutoFit/>
                    </a:bodyPr>
                    <a:lstStyle/>
                    <a:p>
                      <a:r>
                        <a:rPr lang="en-US" sz="1050" i="1"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Query Chr.</a:t>
                      </a:r>
                      <a:endParaRPr lang="en-US" sz="1050" i="1" baseline="-2500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endParaRPr>
                    </a:p>
                  </p:txBody>
                </p:sp>
              </p:grpSp>
            </p:grpSp>
            <p:sp>
              <p:nvSpPr>
                <p:cNvPr id="69" name="TextBox 68">
                  <a:extLst>
                    <a:ext uri="{FF2B5EF4-FFF2-40B4-BE49-F238E27FC236}">
                      <a16:creationId xmlns:a16="http://schemas.microsoft.com/office/drawing/2014/main" id="{E162BD66-7A65-8740-BE22-7F6CE5306929}"/>
                    </a:ext>
                  </a:extLst>
                </p:cNvPr>
                <p:cNvSpPr txBox="1"/>
                <p:nvPr/>
              </p:nvSpPr>
              <p:spPr>
                <a:xfrm>
                  <a:off x="8125694" y="3626572"/>
                  <a:ext cx="1630937"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Window Iteration</a:t>
                  </a:r>
                </a:p>
              </p:txBody>
            </p:sp>
          </p:grpSp>
        </p:grpSp>
      </p:grpSp>
      <p:grpSp>
        <p:nvGrpSpPr>
          <p:cNvPr id="18" name="Group 17">
            <a:extLst>
              <a:ext uri="{FF2B5EF4-FFF2-40B4-BE49-F238E27FC236}">
                <a16:creationId xmlns:a16="http://schemas.microsoft.com/office/drawing/2014/main" id="{CE061392-15BC-CD4E-AABC-16DF78BF92A0}"/>
              </a:ext>
            </a:extLst>
          </p:cNvPr>
          <p:cNvGrpSpPr/>
          <p:nvPr/>
        </p:nvGrpSpPr>
        <p:grpSpPr>
          <a:xfrm>
            <a:off x="2372914" y="749869"/>
            <a:ext cx="6683166" cy="2606064"/>
            <a:chOff x="2372914" y="749869"/>
            <a:chExt cx="6683166" cy="2606064"/>
          </a:xfrm>
        </p:grpSpPr>
        <p:pic>
          <p:nvPicPr>
            <p:cNvPr id="66" name="Picture 65" descr="Chart, line chart&#10;&#10;Description automatically generated">
              <a:extLst>
                <a:ext uri="{FF2B5EF4-FFF2-40B4-BE49-F238E27FC236}">
                  <a16:creationId xmlns:a16="http://schemas.microsoft.com/office/drawing/2014/main" id="{5983006C-1FD0-B040-B121-EDEB4C9026EE}"/>
                </a:ext>
              </a:extLst>
            </p:cNvPr>
            <p:cNvPicPr>
              <a:picLocks noChangeAspect="1"/>
            </p:cNvPicPr>
            <p:nvPr/>
          </p:nvPicPr>
          <p:blipFill rotWithShape="1">
            <a:blip r:embed="rId5"/>
            <a:srcRect l="11295" t="20734" r="13501" b="19581"/>
            <a:stretch/>
          </p:blipFill>
          <p:spPr>
            <a:xfrm>
              <a:off x="2826723" y="958940"/>
              <a:ext cx="6229357" cy="2024222"/>
            </a:xfrm>
            <a:prstGeom prst="rect">
              <a:avLst/>
            </a:prstGeom>
            <a:ln>
              <a:solidFill>
                <a:schemeClr val="bg2">
                  <a:lumMod val="75000"/>
                </a:schemeClr>
              </a:solidFill>
            </a:ln>
          </p:spPr>
        </p:pic>
        <p:pic>
          <p:nvPicPr>
            <p:cNvPr id="12" name="Picture 11">
              <a:extLst>
                <a:ext uri="{FF2B5EF4-FFF2-40B4-BE49-F238E27FC236}">
                  <a16:creationId xmlns:a16="http://schemas.microsoft.com/office/drawing/2014/main" id="{A8CBBE7B-FC7C-DB49-9DBB-DC4F8D62DD08}"/>
                </a:ext>
              </a:extLst>
            </p:cNvPr>
            <p:cNvPicPr>
              <a:picLocks noChangeAspect="1"/>
            </p:cNvPicPr>
            <p:nvPr/>
          </p:nvPicPr>
          <p:blipFill rotWithShape="1">
            <a:blip r:embed="rId6"/>
            <a:srcRect r="23871" b="7847"/>
            <a:stretch/>
          </p:blipFill>
          <p:spPr>
            <a:xfrm>
              <a:off x="7462235" y="2071523"/>
              <a:ext cx="949591" cy="740557"/>
            </a:xfrm>
            <a:prstGeom prst="rect">
              <a:avLst/>
            </a:prstGeom>
            <a:ln>
              <a:solidFill>
                <a:schemeClr val="bg2">
                  <a:lumMod val="75000"/>
                </a:schemeClr>
              </a:solidFill>
            </a:ln>
          </p:spPr>
        </p:pic>
        <p:grpSp>
          <p:nvGrpSpPr>
            <p:cNvPr id="27" name="Group 26">
              <a:extLst>
                <a:ext uri="{FF2B5EF4-FFF2-40B4-BE49-F238E27FC236}">
                  <a16:creationId xmlns:a16="http://schemas.microsoft.com/office/drawing/2014/main" id="{544FD577-F59D-B54D-AB36-79FD27FD8EC0}"/>
                </a:ext>
              </a:extLst>
            </p:cNvPr>
            <p:cNvGrpSpPr/>
            <p:nvPr/>
          </p:nvGrpSpPr>
          <p:grpSpPr>
            <a:xfrm>
              <a:off x="2372914" y="749869"/>
              <a:ext cx="6038911" cy="2606064"/>
              <a:chOff x="268977" y="4750146"/>
              <a:chExt cx="6038911" cy="2606064"/>
            </a:xfrm>
          </p:grpSpPr>
          <p:sp>
            <p:nvSpPr>
              <p:cNvPr id="20" name="TextBox 19">
                <a:extLst>
                  <a:ext uri="{FF2B5EF4-FFF2-40B4-BE49-F238E27FC236}">
                    <a16:creationId xmlns:a16="http://schemas.microsoft.com/office/drawing/2014/main" id="{8AA683F8-F5D5-5343-828B-77CAD5EDCB2B}"/>
                  </a:ext>
                </a:extLst>
              </p:cNvPr>
              <p:cNvSpPr txBox="1"/>
              <p:nvPr/>
            </p:nvSpPr>
            <p:spPr>
              <a:xfrm>
                <a:off x="3499677" y="4750146"/>
                <a:ext cx="1040130"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Pi4A</a:t>
                </a:r>
              </a:p>
            </p:txBody>
          </p:sp>
          <p:grpSp>
            <p:nvGrpSpPr>
              <p:cNvPr id="29" name="Group 28">
                <a:extLst>
                  <a:ext uri="{FF2B5EF4-FFF2-40B4-BE49-F238E27FC236}">
                    <a16:creationId xmlns:a16="http://schemas.microsoft.com/office/drawing/2014/main" id="{EA5770FD-ABCB-704B-8212-2BC18E59CB1D}"/>
                  </a:ext>
                </a:extLst>
              </p:cNvPr>
              <p:cNvGrpSpPr/>
              <p:nvPr/>
            </p:nvGrpSpPr>
            <p:grpSpPr>
              <a:xfrm>
                <a:off x="2141087" y="6951572"/>
                <a:ext cx="3943221" cy="253918"/>
                <a:chOff x="7042700" y="3409054"/>
                <a:chExt cx="3943221" cy="253918"/>
              </a:xfrm>
            </p:grpSpPr>
            <p:sp>
              <p:nvSpPr>
                <p:cNvPr id="30" name="TextBox 29">
                  <a:extLst>
                    <a:ext uri="{FF2B5EF4-FFF2-40B4-BE49-F238E27FC236}">
                      <a16:creationId xmlns:a16="http://schemas.microsoft.com/office/drawing/2014/main" id="{80C35468-C1D1-7D44-B605-DF15FEB41CBB}"/>
                    </a:ext>
                  </a:extLst>
                </p:cNvPr>
                <p:cNvSpPr txBox="1"/>
                <p:nvPr/>
              </p:nvSpPr>
              <p:spPr>
                <a:xfrm>
                  <a:off x="7042700" y="3409056"/>
                  <a:ext cx="562602"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1000</a:t>
                  </a:r>
                </a:p>
              </p:txBody>
            </p:sp>
            <p:sp>
              <p:nvSpPr>
                <p:cNvPr id="31" name="TextBox 30">
                  <a:extLst>
                    <a:ext uri="{FF2B5EF4-FFF2-40B4-BE49-F238E27FC236}">
                      <a16:creationId xmlns:a16="http://schemas.microsoft.com/office/drawing/2014/main" id="{44B67BC9-EA9E-4243-BC54-3B7BBCBE7233}"/>
                    </a:ext>
                  </a:extLst>
                </p:cNvPr>
                <p:cNvSpPr txBox="1"/>
                <p:nvPr/>
              </p:nvSpPr>
              <p:spPr>
                <a:xfrm>
                  <a:off x="8729438" y="3409055"/>
                  <a:ext cx="562602"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2000</a:t>
                  </a:r>
                </a:p>
              </p:txBody>
            </p:sp>
            <p:sp>
              <p:nvSpPr>
                <p:cNvPr id="32" name="TextBox 31">
                  <a:extLst>
                    <a:ext uri="{FF2B5EF4-FFF2-40B4-BE49-F238E27FC236}">
                      <a16:creationId xmlns:a16="http://schemas.microsoft.com/office/drawing/2014/main" id="{04795ED4-3CE0-EA41-960F-E267F1074A62}"/>
                    </a:ext>
                  </a:extLst>
                </p:cNvPr>
                <p:cNvSpPr txBox="1"/>
                <p:nvPr/>
              </p:nvSpPr>
              <p:spPr>
                <a:xfrm>
                  <a:off x="10423319" y="3409054"/>
                  <a:ext cx="562602"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3000</a:t>
                  </a:r>
                </a:p>
              </p:txBody>
            </p:sp>
          </p:grpSp>
          <p:grpSp>
            <p:nvGrpSpPr>
              <p:cNvPr id="51" name="Group 50">
                <a:extLst>
                  <a:ext uri="{FF2B5EF4-FFF2-40B4-BE49-F238E27FC236}">
                    <a16:creationId xmlns:a16="http://schemas.microsoft.com/office/drawing/2014/main" id="{7C34CFC6-1EDA-D840-B399-F7237590C750}"/>
                  </a:ext>
                </a:extLst>
              </p:cNvPr>
              <p:cNvGrpSpPr/>
              <p:nvPr/>
            </p:nvGrpSpPr>
            <p:grpSpPr>
              <a:xfrm>
                <a:off x="268977" y="4932221"/>
                <a:ext cx="763007" cy="2169363"/>
                <a:chOff x="5184753" y="1397791"/>
                <a:chExt cx="763007" cy="2169363"/>
              </a:xfrm>
            </p:grpSpPr>
            <p:grpSp>
              <p:nvGrpSpPr>
                <p:cNvPr id="52" name="Group 51">
                  <a:extLst>
                    <a:ext uri="{FF2B5EF4-FFF2-40B4-BE49-F238E27FC236}">
                      <a16:creationId xmlns:a16="http://schemas.microsoft.com/office/drawing/2014/main" id="{42D46DB4-ACA1-E54E-B30D-FF9D51874E37}"/>
                    </a:ext>
                  </a:extLst>
                </p:cNvPr>
                <p:cNvGrpSpPr/>
                <p:nvPr/>
              </p:nvGrpSpPr>
              <p:grpSpPr>
                <a:xfrm>
                  <a:off x="5268375" y="1397791"/>
                  <a:ext cx="679385" cy="2169363"/>
                  <a:chOff x="5268375" y="1397791"/>
                  <a:chExt cx="679385" cy="2169363"/>
                </a:xfrm>
              </p:grpSpPr>
              <p:sp>
                <p:nvSpPr>
                  <p:cNvPr id="54" name="TextBox 53">
                    <a:extLst>
                      <a:ext uri="{FF2B5EF4-FFF2-40B4-BE49-F238E27FC236}">
                        <a16:creationId xmlns:a16="http://schemas.microsoft.com/office/drawing/2014/main" id="{9D3D2870-AC83-804B-BA90-84F37239B2B4}"/>
                      </a:ext>
                    </a:extLst>
                  </p:cNvPr>
                  <p:cNvSpPr txBox="1"/>
                  <p:nvPr/>
                </p:nvSpPr>
                <p:spPr>
                  <a:xfrm>
                    <a:off x="5355221" y="2928315"/>
                    <a:ext cx="516194"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20</a:t>
                    </a:r>
                  </a:p>
                </p:txBody>
              </p:sp>
              <p:sp>
                <p:nvSpPr>
                  <p:cNvPr id="55" name="TextBox 54">
                    <a:extLst>
                      <a:ext uri="{FF2B5EF4-FFF2-40B4-BE49-F238E27FC236}">
                        <a16:creationId xmlns:a16="http://schemas.microsoft.com/office/drawing/2014/main" id="{980C5A05-76DA-A14F-B50F-6FBD5A607BB8}"/>
                      </a:ext>
                    </a:extLst>
                  </p:cNvPr>
                  <p:cNvSpPr txBox="1"/>
                  <p:nvPr/>
                </p:nvSpPr>
                <p:spPr>
                  <a:xfrm>
                    <a:off x="5355221" y="2544894"/>
                    <a:ext cx="516194"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40</a:t>
                    </a:r>
                  </a:p>
                </p:txBody>
              </p:sp>
              <p:sp>
                <p:nvSpPr>
                  <p:cNvPr id="56" name="TextBox 55">
                    <a:extLst>
                      <a:ext uri="{FF2B5EF4-FFF2-40B4-BE49-F238E27FC236}">
                        <a16:creationId xmlns:a16="http://schemas.microsoft.com/office/drawing/2014/main" id="{3D0BB38C-F011-9546-A72D-EE835C19FE92}"/>
                      </a:ext>
                    </a:extLst>
                  </p:cNvPr>
                  <p:cNvSpPr txBox="1"/>
                  <p:nvPr/>
                </p:nvSpPr>
                <p:spPr>
                  <a:xfrm>
                    <a:off x="5355221" y="2153290"/>
                    <a:ext cx="516194"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60</a:t>
                    </a:r>
                  </a:p>
                </p:txBody>
              </p:sp>
              <p:sp>
                <p:nvSpPr>
                  <p:cNvPr id="57" name="TextBox 56">
                    <a:extLst>
                      <a:ext uri="{FF2B5EF4-FFF2-40B4-BE49-F238E27FC236}">
                        <a16:creationId xmlns:a16="http://schemas.microsoft.com/office/drawing/2014/main" id="{F3102C28-874F-A744-AE49-6E39E19877BC}"/>
                      </a:ext>
                    </a:extLst>
                  </p:cNvPr>
                  <p:cNvSpPr txBox="1"/>
                  <p:nvPr/>
                </p:nvSpPr>
                <p:spPr>
                  <a:xfrm>
                    <a:off x="5355221" y="1782022"/>
                    <a:ext cx="516194"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80</a:t>
                    </a:r>
                  </a:p>
                </p:txBody>
              </p:sp>
              <p:sp>
                <p:nvSpPr>
                  <p:cNvPr id="58" name="TextBox 57">
                    <a:extLst>
                      <a:ext uri="{FF2B5EF4-FFF2-40B4-BE49-F238E27FC236}">
                        <a16:creationId xmlns:a16="http://schemas.microsoft.com/office/drawing/2014/main" id="{B500EA86-27AA-6A47-869A-AB14E258D96B}"/>
                      </a:ext>
                    </a:extLst>
                  </p:cNvPr>
                  <p:cNvSpPr txBox="1"/>
                  <p:nvPr/>
                </p:nvSpPr>
                <p:spPr>
                  <a:xfrm>
                    <a:off x="5268375" y="1397791"/>
                    <a:ext cx="516194"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100</a:t>
                    </a:r>
                  </a:p>
                </p:txBody>
              </p:sp>
              <p:sp>
                <p:nvSpPr>
                  <p:cNvPr id="59" name="TextBox 58">
                    <a:extLst>
                      <a:ext uri="{FF2B5EF4-FFF2-40B4-BE49-F238E27FC236}">
                        <a16:creationId xmlns:a16="http://schemas.microsoft.com/office/drawing/2014/main" id="{EF0246C5-BC8C-8343-B6B4-D69637756A9A}"/>
                      </a:ext>
                    </a:extLst>
                  </p:cNvPr>
                  <p:cNvSpPr txBox="1"/>
                  <p:nvPr/>
                </p:nvSpPr>
                <p:spPr>
                  <a:xfrm>
                    <a:off x="5431566" y="3313238"/>
                    <a:ext cx="516194"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0</a:t>
                    </a:r>
                  </a:p>
                </p:txBody>
              </p:sp>
            </p:grpSp>
            <p:sp>
              <p:nvSpPr>
                <p:cNvPr id="53" name="TextBox 52">
                  <a:extLst>
                    <a:ext uri="{FF2B5EF4-FFF2-40B4-BE49-F238E27FC236}">
                      <a16:creationId xmlns:a16="http://schemas.microsoft.com/office/drawing/2014/main" id="{96B0593E-A7BC-D249-AB58-22207357C505}"/>
                    </a:ext>
                  </a:extLst>
                </p:cNvPr>
                <p:cNvSpPr txBox="1"/>
                <p:nvPr/>
              </p:nvSpPr>
              <p:spPr>
                <a:xfrm rot="16200000">
                  <a:off x="4445864" y="2156750"/>
                  <a:ext cx="1731694"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 Gene Retention</a:t>
                  </a:r>
                </a:p>
              </p:txBody>
            </p:sp>
          </p:grpSp>
          <p:grpSp>
            <p:nvGrpSpPr>
              <p:cNvPr id="9" name="Group 8">
                <a:extLst>
                  <a:ext uri="{FF2B5EF4-FFF2-40B4-BE49-F238E27FC236}">
                    <a16:creationId xmlns:a16="http://schemas.microsoft.com/office/drawing/2014/main" id="{2DE60D46-6F99-4047-9C72-776E4B6DE2B5}"/>
                  </a:ext>
                </a:extLst>
              </p:cNvPr>
              <p:cNvGrpSpPr/>
              <p:nvPr/>
            </p:nvGrpSpPr>
            <p:grpSpPr>
              <a:xfrm>
                <a:off x="5358297" y="6081875"/>
                <a:ext cx="949591" cy="660264"/>
                <a:chOff x="10270669" y="5311297"/>
                <a:chExt cx="949591" cy="660264"/>
              </a:xfrm>
            </p:grpSpPr>
            <p:sp>
              <p:nvSpPr>
                <p:cNvPr id="63" name="TextBox 62">
                  <a:extLst>
                    <a:ext uri="{FF2B5EF4-FFF2-40B4-BE49-F238E27FC236}">
                      <a16:creationId xmlns:a16="http://schemas.microsoft.com/office/drawing/2014/main" id="{9DCB8E5A-3A46-964C-8676-4D15A8372D76}"/>
                    </a:ext>
                  </a:extLst>
                </p:cNvPr>
                <p:cNvSpPr txBox="1"/>
                <p:nvPr/>
              </p:nvSpPr>
              <p:spPr>
                <a:xfrm>
                  <a:off x="10648435" y="5717645"/>
                  <a:ext cx="571824" cy="253916"/>
                </a:xfrm>
                <a:prstGeom prst="rect">
                  <a:avLst/>
                </a:prstGeom>
                <a:solidFill>
                  <a:schemeClr val="bg1"/>
                </a:solid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Pa4A</a:t>
                  </a:r>
                  <a:endParaRPr lang="en-US" sz="1050" baseline="-2500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endParaRPr>
                </a:p>
              </p:txBody>
            </p:sp>
            <p:sp>
              <p:nvSpPr>
                <p:cNvPr id="65" name="TextBox 64">
                  <a:extLst>
                    <a:ext uri="{FF2B5EF4-FFF2-40B4-BE49-F238E27FC236}">
                      <a16:creationId xmlns:a16="http://schemas.microsoft.com/office/drawing/2014/main" id="{9295A543-5D62-0F4C-B181-665AB2572088}"/>
                    </a:ext>
                  </a:extLst>
                </p:cNvPr>
                <p:cNvSpPr txBox="1"/>
                <p:nvPr/>
              </p:nvSpPr>
              <p:spPr>
                <a:xfrm>
                  <a:off x="10270669" y="5311297"/>
                  <a:ext cx="949591" cy="253916"/>
                </a:xfrm>
                <a:prstGeom prst="rect">
                  <a:avLst/>
                </a:prstGeom>
                <a:solidFill>
                  <a:schemeClr val="bg1"/>
                </a:solidFill>
              </p:spPr>
              <p:txBody>
                <a:bodyPr wrap="square" rtlCol="0">
                  <a:spAutoFit/>
                </a:bodyPr>
                <a:lstStyle/>
                <a:p>
                  <a:pPr algn="ctr"/>
                  <a:r>
                    <a:rPr lang="en-US" sz="1050" i="1"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Query Chr.</a:t>
                  </a:r>
                  <a:endParaRPr lang="en-US" sz="1050" i="1" baseline="-2500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endParaRPr>
                </a:p>
              </p:txBody>
            </p:sp>
            <p:sp>
              <p:nvSpPr>
                <p:cNvPr id="64" name="TextBox 63">
                  <a:extLst>
                    <a:ext uri="{FF2B5EF4-FFF2-40B4-BE49-F238E27FC236}">
                      <a16:creationId xmlns:a16="http://schemas.microsoft.com/office/drawing/2014/main" id="{94BC65CF-C83C-3D41-9169-B7B7E83366F9}"/>
                    </a:ext>
                  </a:extLst>
                </p:cNvPr>
                <p:cNvSpPr txBox="1"/>
                <p:nvPr/>
              </p:nvSpPr>
              <p:spPr>
                <a:xfrm>
                  <a:off x="10648434" y="5528169"/>
                  <a:ext cx="571825" cy="253916"/>
                </a:xfrm>
                <a:prstGeom prst="rect">
                  <a:avLst/>
                </a:prstGeom>
                <a:solidFill>
                  <a:schemeClr val="bg1"/>
                </a:solid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Pa4B</a:t>
                  </a:r>
                  <a:endParaRPr lang="en-US" sz="1050" baseline="-2500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endParaRPr>
                </a:p>
              </p:txBody>
            </p:sp>
          </p:grpSp>
          <p:sp>
            <p:nvSpPr>
              <p:cNvPr id="68" name="TextBox 67">
                <a:extLst>
                  <a:ext uri="{FF2B5EF4-FFF2-40B4-BE49-F238E27FC236}">
                    <a16:creationId xmlns:a16="http://schemas.microsoft.com/office/drawing/2014/main" id="{D7E22080-E3A3-2848-B92F-FB664F836488}"/>
                  </a:ext>
                </a:extLst>
              </p:cNvPr>
              <p:cNvSpPr txBox="1"/>
              <p:nvPr/>
            </p:nvSpPr>
            <p:spPr>
              <a:xfrm>
                <a:off x="3422982" y="7102294"/>
                <a:ext cx="1630937"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Window Iteration</a:t>
                </a:r>
              </a:p>
            </p:txBody>
          </p:sp>
        </p:grpSp>
      </p:grpSp>
      <p:sp>
        <p:nvSpPr>
          <p:cNvPr id="72" name="TextBox 71">
            <a:extLst>
              <a:ext uri="{FF2B5EF4-FFF2-40B4-BE49-F238E27FC236}">
                <a16:creationId xmlns:a16="http://schemas.microsoft.com/office/drawing/2014/main" id="{73369A5D-2E4F-A14E-8553-7456BA43A010}"/>
              </a:ext>
            </a:extLst>
          </p:cNvPr>
          <p:cNvSpPr txBox="1"/>
          <p:nvPr/>
        </p:nvSpPr>
        <p:spPr>
          <a:xfrm>
            <a:off x="794369" y="238688"/>
            <a:ext cx="609777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kern="1200" dirty="0">
                <a:solidFill>
                  <a:schemeClr val="tx1"/>
                </a:solidFill>
                <a:effectLst/>
                <a:latin typeface="+mn-lt"/>
                <a:ea typeface="+mn-ea"/>
                <a:cs typeface="+mn-cs"/>
              </a:rPr>
              <a:t>Supplementary Fig. 7 | Continued.</a:t>
            </a:r>
            <a:endParaRPr lang="en-US" dirty="0"/>
          </a:p>
        </p:txBody>
      </p:sp>
    </p:spTree>
    <p:extLst>
      <p:ext uri="{BB962C8B-B14F-4D97-AF65-F5344CB8AC3E}">
        <p14:creationId xmlns:p14="http://schemas.microsoft.com/office/powerpoint/2010/main" val="4303632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89140F26-EF2A-DE4F-89EC-6E11F1EC69F3}"/>
              </a:ext>
            </a:extLst>
          </p:cNvPr>
          <p:cNvGrpSpPr/>
          <p:nvPr/>
        </p:nvGrpSpPr>
        <p:grpSpPr>
          <a:xfrm>
            <a:off x="2355984" y="843852"/>
            <a:ext cx="6700099" cy="2609793"/>
            <a:chOff x="2355982" y="843850"/>
            <a:chExt cx="6700099" cy="2609793"/>
          </a:xfrm>
        </p:grpSpPr>
        <p:pic>
          <p:nvPicPr>
            <p:cNvPr id="47" name="Picture 46" descr="Chart, line chart&#10;&#10;Description automatically generated">
              <a:extLst>
                <a:ext uri="{FF2B5EF4-FFF2-40B4-BE49-F238E27FC236}">
                  <a16:creationId xmlns:a16="http://schemas.microsoft.com/office/drawing/2014/main" id="{31857CD4-5BB6-964D-A886-55918D7C79C7}"/>
                </a:ext>
              </a:extLst>
            </p:cNvPr>
            <p:cNvPicPr>
              <a:picLocks/>
            </p:cNvPicPr>
            <p:nvPr/>
          </p:nvPicPr>
          <p:blipFill rotWithShape="1">
            <a:blip r:embed="rId3"/>
            <a:srcRect l="9117" t="20688" r="14650" b="18931"/>
            <a:stretch/>
          </p:blipFill>
          <p:spPr>
            <a:xfrm>
              <a:off x="2829017" y="1052704"/>
              <a:ext cx="6227064" cy="2020824"/>
            </a:xfrm>
            <a:prstGeom prst="rect">
              <a:avLst/>
            </a:prstGeom>
            <a:ln>
              <a:solidFill>
                <a:schemeClr val="bg2">
                  <a:lumMod val="75000"/>
                </a:schemeClr>
              </a:solidFill>
            </a:ln>
          </p:spPr>
        </p:pic>
        <p:pic>
          <p:nvPicPr>
            <p:cNvPr id="4" name="Picture 3">
              <a:extLst>
                <a:ext uri="{FF2B5EF4-FFF2-40B4-BE49-F238E27FC236}">
                  <a16:creationId xmlns:a16="http://schemas.microsoft.com/office/drawing/2014/main" id="{1C5B97DC-3F06-E64A-891B-C45EA9ACB25E}"/>
                </a:ext>
              </a:extLst>
            </p:cNvPr>
            <p:cNvPicPr>
              <a:picLocks noChangeAspect="1"/>
            </p:cNvPicPr>
            <p:nvPr/>
          </p:nvPicPr>
          <p:blipFill rotWithShape="1">
            <a:blip r:embed="rId4"/>
            <a:srcRect r="12424"/>
            <a:stretch/>
          </p:blipFill>
          <p:spPr>
            <a:xfrm>
              <a:off x="7986813" y="2220298"/>
              <a:ext cx="936424" cy="745141"/>
            </a:xfrm>
            <a:prstGeom prst="rect">
              <a:avLst/>
            </a:prstGeom>
            <a:ln>
              <a:solidFill>
                <a:schemeClr val="bg2">
                  <a:lumMod val="75000"/>
                </a:schemeClr>
              </a:solidFill>
            </a:ln>
          </p:spPr>
        </p:pic>
        <p:grpSp>
          <p:nvGrpSpPr>
            <p:cNvPr id="27" name="Group 26">
              <a:extLst>
                <a:ext uri="{FF2B5EF4-FFF2-40B4-BE49-F238E27FC236}">
                  <a16:creationId xmlns:a16="http://schemas.microsoft.com/office/drawing/2014/main" id="{544FD577-F59D-B54D-AB36-79FD27FD8EC0}"/>
                </a:ext>
              </a:extLst>
            </p:cNvPr>
            <p:cNvGrpSpPr/>
            <p:nvPr/>
          </p:nvGrpSpPr>
          <p:grpSpPr>
            <a:xfrm>
              <a:off x="2355982" y="843850"/>
              <a:ext cx="6567256" cy="2609793"/>
              <a:chOff x="252045" y="4844127"/>
              <a:chExt cx="6567256" cy="2609793"/>
            </a:xfrm>
          </p:grpSpPr>
          <p:sp>
            <p:nvSpPr>
              <p:cNvPr id="20" name="TextBox 19">
                <a:extLst>
                  <a:ext uri="{FF2B5EF4-FFF2-40B4-BE49-F238E27FC236}">
                    <a16:creationId xmlns:a16="http://schemas.microsoft.com/office/drawing/2014/main" id="{8AA683F8-F5D5-5343-828B-77CAD5EDCB2B}"/>
                  </a:ext>
                </a:extLst>
              </p:cNvPr>
              <p:cNvSpPr txBox="1"/>
              <p:nvPr/>
            </p:nvSpPr>
            <p:spPr>
              <a:xfrm>
                <a:off x="3667297" y="4844127"/>
                <a:ext cx="1040130"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Pi5A</a:t>
                </a:r>
              </a:p>
            </p:txBody>
          </p:sp>
          <p:grpSp>
            <p:nvGrpSpPr>
              <p:cNvPr id="29" name="Group 28">
                <a:extLst>
                  <a:ext uri="{FF2B5EF4-FFF2-40B4-BE49-F238E27FC236}">
                    <a16:creationId xmlns:a16="http://schemas.microsoft.com/office/drawing/2014/main" id="{EA5770FD-ABCB-704B-8212-2BC18E59CB1D}"/>
                  </a:ext>
                </a:extLst>
              </p:cNvPr>
              <p:cNvGrpSpPr/>
              <p:nvPr/>
            </p:nvGrpSpPr>
            <p:grpSpPr>
              <a:xfrm>
                <a:off x="1839008" y="7035471"/>
                <a:ext cx="3349272" cy="253918"/>
                <a:chOff x="6740621" y="3492953"/>
                <a:chExt cx="3349272" cy="253918"/>
              </a:xfrm>
            </p:grpSpPr>
            <p:sp>
              <p:nvSpPr>
                <p:cNvPr id="30" name="TextBox 29">
                  <a:extLst>
                    <a:ext uri="{FF2B5EF4-FFF2-40B4-BE49-F238E27FC236}">
                      <a16:creationId xmlns:a16="http://schemas.microsoft.com/office/drawing/2014/main" id="{80C35468-C1D1-7D44-B605-DF15FEB41CBB}"/>
                    </a:ext>
                  </a:extLst>
                </p:cNvPr>
                <p:cNvSpPr txBox="1"/>
                <p:nvPr/>
              </p:nvSpPr>
              <p:spPr>
                <a:xfrm>
                  <a:off x="6740621" y="3492955"/>
                  <a:ext cx="566317"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1000</a:t>
                  </a:r>
                </a:p>
              </p:txBody>
            </p:sp>
            <p:sp>
              <p:nvSpPr>
                <p:cNvPr id="31" name="TextBox 30">
                  <a:extLst>
                    <a:ext uri="{FF2B5EF4-FFF2-40B4-BE49-F238E27FC236}">
                      <a16:creationId xmlns:a16="http://schemas.microsoft.com/office/drawing/2014/main" id="{44B67BC9-EA9E-4243-BC54-3B7BBCBE7233}"/>
                    </a:ext>
                  </a:extLst>
                </p:cNvPr>
                <p:cNvSpPr txBox="1"/>
                <p:nvPr/>
              </p:nvSpPr>
              <p:spPr>
                <a:xfrm>
                  <a:off x="8125101" y="3492954"/>
                  <a:ext cx="566317"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2000</a:t>
                  </a:r>
                </a:p>
              </p:txBody>
            </p:sp>
            <p:sp>
              <p:nvSpPr>
                <p:cNvPr id="32" name="TextBox 31">
                  <a:extLst>
                    <a:ext uri="{FF2B5EF4-FFF2-40B4-BE49-F238E27FC236}">
                      <a16:creationId xmlns:a16="http://schemas.microsoft.com/office/drawing/2014/main" id="{04795ED4-3CE0-EA41-960F-E267F1074A62}"/>
                    </a:ext>
                  </a:extLst>
                </p:cNvPr>
                <p:cNvSpPr txBox="1"/>
                <p:nvPr/>
              </p:nvSpPr>
              <p:spPr>
                <a:xfrm>
                  <a:off x="9523576" y="3492953"/>
                  <a:ext cx="566317"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3000</a:t>
                  </a:r>
                </a:p>
              </p:txBody>
            </p:sp>
          </p:grpSp>
          <p:grpSp>
            <p:nvGrpSpPr>
              <p:cNvPr id="51" name="Group 50">
                <a:extLst>
                  <a:ext uri="{FF2B5EF4-FFF2-40B4-BE49-F238E27FC236}">
                    <a16:creationId xmlns:a16="http://schemas.microsoft.com/office/drawing/2014/main" id="{7C34CFC6-1EDA-D840-B399-F7237590C750}"/>
                  </a:ext>
                </a:extLst>
              </p:cNvPr>
              <p:cNvGrpSpPr/>
              <p:nvPr/>
            </p:nvGrpSpPr>
            <p:grpSpPr>
              <a:xfrm>
                <a:off x="252045" y="4957934"/>
                <a:ext cx="773454" cy="2220142"/>
                <a:chOff x="5167821" y="1423504"/>
                <a:chExt cx="773454" cy="2220142"/>
              </a:xfrm>
            </p:grpSpPr>
            <p:grpSp>
              <p:nvGrpSpPr>
                <p:cNvPr id="52" name="Group 51">
                  <a:extLst>
                    <a:ext uri="{FF2B5EF4-FFF2-40B4-BE49-F238E27FC236}">
                      <a16:creationId xmlns:a16="http://schemas.microsoft.com/office/drawing/2014/main" id="{42D46DB4-ACA1-E54E-B30D-FF9D51874E37}"/>
                    </a:ext>
                  </a:extLst>
                </p:cNvPr>
                <p:cNvGrpSpPr/>
                <p:nvPr/>
              </p:nvGrpSpPr>
              <p:grpSpPr>
                <a:xfrm>
                  <a:off x="5273178" y="1510974"/>
                  <a:ext cx="668097" cy="2132672"/>
                  <a:chOff x="5273178" y="1510974"/>
                  <a:chExt cx="668097" cy="2132672"/>
                </a:xfrm>
              </p:grpSpPr>
              <p:sp>
                <p:nvSpPr>
                  <p:cNvPr id="54" name="TextBox 53">
                    <a:extLst>
                      <a:ext uri="{FF2B5EF4-FFF2-40B4-BE49-F238E27FC236}">
                        <a16:creationId xmlns:a16="http://schemas.microsoft.com/office/drawing/2014/main" id="{9D3D2870-AC83-804B-BA90-84F37239B2B4}"/>
                      </a:ext>
                    </a:extLst>
                  </p:cNvPr>
                  <p:cNvSpPr txBox="1"/>
                  <p:nvPr/>
                </p:nvSpPr>
                <p:spPr>
                  <a:xfrm>
                    <a:off x="5354380" y="3012242"/>
                    <a:ext cx="516194"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20</a:t>
                    </a:r>
                  </a:p>
                </p:txBody>
              </p:sp>
              <p:sp>
                <p:nvSpPr>
                  <p:cNvPr id="55" name="TextBox 54">
                    <a:extLst>
                      <a:ext uri="{FF2B5EF4-FFF2-40B4-BE49-F238E27FC236}">
                        <a16:creationId xmlns:a16="http://schemas.microsoft.com/office/drawing/2014/main" id="{980C5A05-76DA-A14F-B50F-6FBD5A607BB8}"/>
                      </a:ext>
                    </a:extLst>
                  </p:cNvPr>
                  <p:cNvSpPr txBox="1"/>
                  <p:nvPr/>
                </p:nvSpPr>
                <p:spPr>
                  <a:xfrm>
                    <a:off x="5354380" y="2636312"/>
                    <a:ext cx="516194"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40</a:t>
                    </a:r>
                  </a:p>
                </p:txBody>
              </p:sp>
              <p:sp>
                <p:nvSpPr>
                  <p:cNvPr id="56" name="TextBox 55">
                    <a:extLst>
                      <a:ext uri="{FF2B5EF4-FFF2-40B4-BE49-F238E27FC236}">
                        <a16:creationId xmlns:a16="http://schemas.microsoft.com/office/drawing/2014/main" id="{3D0BB38C-F011-9546-A72D-EE835C19FE92}"/>
                      </a:ext>
                    </a:extLst>
                  </p:cNvPr>
                  <p:cNvSpPr txBox="1"/>
                  <p:nvPr/>
                </p:nvSpPr>
                <p:spPr>
                  <a:xfrm>
                    <a:off x="5354380" y="2257843"/>
                    <a:ext cx="516194"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60</a:t>
                    </a:r>
                  </a:p>
                </p:txBody>
              </p:sp>
              <p:sp>
                <p:nvSpPr>
                  <p:cNvPr id="57" name="TextBox 56">
                    <a:extLst>
                      <a:ext uri="{FF2B5EF4-FFF2-40B4-BE49-F238E27FC236}">
                        <a16:creationId xmlns:a16="http://schemas.microsoft.com/office/drawing/2014/main" id="{F3102C28-874F-A744-AE49-6E39E19877BC}"/>
                      </a:ext>
                    </a:extLst>
                  </p:cNvPr>
                  <p:cNvSpPr txBox="1"/>
                  <p:nvPr/>
                </p:nvSpPr>
                <p:spPr>
                  <a:xfrm>
                    <a:off x="5354380" y="1882838"/>
                    <a:ext cx="516194"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80</a:t>
                    </a:r>
                  </a:p>
                </p:txBody>
              </p:sp>
              <p:sp>
                <p:nvSpPr>
                  <p:cNvPr id="58" name="TextBox 57">
                    <a:extLst>
                      <a:ext uri="{FF2B5EF4-FFF2-40B4-BE49-F238E27FC236}">
                        <a16:creationId xmlns:a16="http://schemas.microsoft.com/office/drawing/2014/main" id="{B500EA86-27AA-6A47-869A-AB14E258D96B}"/>
                      </a:ext>
                    </a:extLst>
                  </p:cNvPr>
                  <p:cNvSpPr txBox="1"/>
                  <p:nvPr/>
                </p:nvSpPr>
                <p:spPr>
                  <a:xfrm>
                    <a:off x="5273178" y="1510974"/>
                    <a:ext cx="516194"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100</a:t>
                    </a:r>
                  </a:p>
                </p:txBody>
              </p:sp>
              <p:sp>
                <p:nvSpPr>
                  <p:cNvPr id="59" name="TextBox 58">
                    <a:extLst>
                      <a:ext uri="{FF2B5EF4-FFF2-40B4-BE49-F238E27FC236}">
                        <a16:creationId xmlns:a16="http://schemas.microsoft.com/office/drawing/2014/main" id="{EF0246C5-BC8C-8343-B6B4-D69637756A9A}"/>
                      </a:ext>
                    </a:extLst>
                  </p:cNvPr>
                  <p:cNvSpPr txBox="1"/>
                  <p:nvPr/>
                </p:nvSpPr>
                <p:spPr>
                  <a:xfrm>
                    <a:off x="5425081" y="3389730"/>
                    <a:ext cx="516194"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0</a:t>
                    </a:r>
                  </a:p>
                </p:txBody>
              </p:sp>
            </p:grpSp>
            <p:sp>
              <p:nvSpPr>
                <p:cNvPr id="53" name="TextBox 52">
                  <a:extLst>
                    <a:ext uri="{FF2B5EF4-FFF2-40B4-BE49-F238E27FC236}">
                      <a16:creationId xmlns:a16="http://schemas.microsoft.com/office/drawing/2014/main" id="{96B0593E-A7BC-D249-AB58-22207357C505}"/>
                    </a:ext>
                  </a:extLst>
                </p:cNvPr>
                <p:cNvSpPr txBox="1"/>
                <p:nvPr/>
              </p:nvSpPr>
              <p:spPr>
                <a:xfrm rot="16200000">
                  <a:off x="4428932" y="2162393"/>
                  <a:ext cx="1731694"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 Gene Retention</a:t>
                  </a:r>
                </a:p>
              </p:txBody>
            </p:sp>
          </p:grpSp>
          <p:grpSp>
            <p:nvGrpSpPr>
              <p:cNvPr id="9" name="Group 8">
                <a:extLst>
                  <a:ext uri="{FF2B5EF4-FFF2-40B4-BE49-F238E27FC236}">
                    <a16:creationId xmlns:a16="http://schemas.microsoft.com/office/drawing/2014/main" id="{2DE60D46-6F99-4047-9C72-776E4B6DE2B5}"/>
                  </a:ext>
                </a:extLst>
              </p:cNvPr>
              <p:cNvGrpSpPr/>
              <p:nvPr/>
            </p:nvGrpSpPr>
            <p:grpSpPr>
              <a:xfrm>
                <a:off x="5882877" y="6242049"/>
                <a:ext cx="936424" cy="643332"/>
                <a:chOff x="10795249" y="5471471"/>
                <a:chExt cx="936424" cy="643332"/>
              </a:xfrm>
            </p:grpSpPr>
            <p:sp>
              <p:nvSpPr>
                <p:cNvPr id="63" name="TextBox 62">
                  <a:extLst>
                    <a:ext uri="{FF2B5EF4-FFF2-40B4-BE49-F238E27FC236}">
                      <a16:creationId xmlns:a16="http://schemas.microsoft.com/office/drawing/2014/main" id="{9DCB8E5A-3A46-964C-8676-4D15A8372D76}"/>
                    </a:ext>
                  </a:extLst>
                </p:cNvPr>
                <p:cNvSpPr txBox="1"/>
                <p:nvPr/>
              </p:nvSpPr>
              <p:spPr>
                <a:xfrm>
                  <a:off x="11208874" y="5860887"/>
                  <a:ext cx="522798" cy="253916"/>
                </a:xfrm>
                <a:prstGeom prst="rect">
                  <a:avLst/>
                </a:prstGeom>
                <a:solidFill>
                  <a:schemeClr val="bg1"/>
                </a:solid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Pa5B</a:t>
                  </a:r>
                  <a:endParaRPr lang="en-US" sz="1050" baseline="-2500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endParaRPr>
                </a:p>
              </p:txBody>
            </p:sp>
            <p:sp>
              <p:nvSpPr>
                <p:cNvPr id="65" name="TextBox 64">
                  <a:extLst>
                    <a:ext uri="{FF2B5EF4-FFF2-40B4-BE49-F238E27FC236}">
                      <a16:creationId xmlns:a16="http://schemas.microsoft.com/office/drawing/2014/main" id="{9295A543-5D62-0F4C-B181-665AB2572088}"/>
                    </a:ext>
                  </a:extLst>
                </p:cNvPr>
                <p:cNvSpPr txBox="1"/>
                <p:nvPr/>
              </p:nvSpPr>
              <p:spPr>
                <a:xfrm>
                  <a:off x="10795249" y="5471471"/>
                  <a:ext cx="936424" cy="253916"/>
                </a:xfrm>
                <a:prstGeom prst="rect">
                  <a:avLst/>
                </a:prstGeom>
                <a:solidFill>
                  <a:schemeClr val="bg1"/>
                </a:solidFill>
              </p:spPr>
              <p:txBody>
                <a:bodyPr wrap="square" rtlCol="0">
                  <a:spAutoFit/>
                </a:bodyPr>
                <a:lstStyle/>
                <a:p>
                  <a:pPr algn="ctr"/>
                  <a:r>
                    <a:rPr lang="en-US" sz="1050" i="1"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Query Chr.</a:t>
                  </a:r>
                  <a:endParaRPr lang="en-US" sz="1050" i="1" baseline="-2500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endParaRPr>
                </a:p>
              </p:txBody>
            </p:sp>
            <p:sp>
              <p:nvSpPr>
                <p:cNvPr id="64" name="TextBox 63">
                  <a:extLst>
                    <a:ext uri="{FF2B5EF4-FFF2-40B4-BE49-F238E27FC236}">
                      <a16:creationId xmlns:a16="http://schemas.microsoft.com/office/drawing/2014/main" id="{94BC65CF-C83C-3D41-9169-B7B7E83366F9}"/>
                    </a:ext>
                  </a:extLst>
                </p:cNvPr>
                <p:cNvSpPr txBox="1"/>
                <p:nvPr/>
              </p:nvSpPr>
              <p:spPr>
                <a:xfrm>
                  <a:off x="11208874" y="5671411"/>
                  <a:ext cx="522798" cy="253916"/>
                </a:xfrm>
                <a:prstGeom prst="rect">
                  <a:avLst/>
                </a:prstGeom>
                <a:solidFill>
                  <a:schemeClr val="bg1"/>
                </a:solid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Pa5A</a:t>
                  </a:r>
                  <a:endParaRPr lang="en-US" sz="1050" baseline="-2500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endParaRPr>
                </a:p>
              </p:txBody>
            </p:sp>
          </p:grpSp>
          <p:sp>
            <p:nvSpPr>
              <p:cNvPr id="68" name="TextBox 67">
                <a:extLst>
                  <a:ext uri="{FF2B5EF4-FFF2-40B4-BE49-F238E27FC236}">
                    <a16:creationId xmlns:a16="http://schemas.microsoft.com/office/drawing/2014/main" id="{D7E22080-E3A3-2848-B92F-FB664F836488}"/>
                  </a:ext>
                </a:extLst>
              </p:cNvPr>
              <p:cNvSpPr txBox="1"/>
              <p:nvPr/>
            </p:nvSpPr>
            <p:spPr>
              <a:xfrm>
                <a:off x="3284071" y="7200004"/>
                <a:ext cx="1789303"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Window Iteration</a:t>
                </a:r>
              </a:p>
            </p:txBody>
          </p:sp>
        </p:grpSp>
        <p:sp>
          <p:nvSpPr>
            <p:cNvPr id="48" name="TextBox 47">
              <a:extLst>
                <a:ext uri="{FF2B5EF4-FFF2-40B4-BE49-F238E27FC236}">
                  <a16:creationId xmlns:a16="http://schemas.microsoft.com/office/drawing/2014/main" id="{DA9A3823-E470-E045-8740-F00C48C0E8D8}"/>
                </a:ext>
              </a:extLst>
            </p:cNvPr>
            <p:cNvSpPr txBox="1"/>
            <p:nvPr/>
          </p:nvSpPr>
          <p:spPr>
            <a:xfrm>
              <a:off x="8119353" y="3030880"/>
              <a:ext cx="566317"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4000</a:t>
              </a:r>
            </a:p>
          </p:txBody>
        </p:sp>
      </p:grpSp>
      <p:grpSp>
        <p:nvGrpSpPr>
          <p:cNvPr id="2" name="Group 1">
            <a:extLst>
              <a:ext uri="{FF2B5EF4-FFF2-40B4-BE49-F238E27FC236}">
                <a16:creationId xmlns:a16="http://schemas.microsoft.com/office/drawing/2014/main" id="{76017BA0-E940-9740-993B-0F9FF9996FD3}"/>
              </a:ext>
            </a:extLst>
          </p:cNvPr>
          <p:cNvGrpSpPr/>
          <p:nvPr/>
        </p:nvGrpSpPr>
        <p:grpSpPr>
          <a:xfrm>
            <a:off x="2348840" y="4214223"/>
            <a:ext cx="6887987" cy="2600598"/>
            <a:chOff x="2348838" y="4214223"/>
            <a:chExt cx="6887987" cy="2600598"/>
          </a:xfrm>
        </p:grpSpPr>
        <p:pic>
          <p:nvPicPr>
            <p:cNvPr id="72" name="Picture 71" descr="Chart, line chart&#10;&#10;Description automatically generated">
              <a:extLst>
                <a:ext uri="{FF2B5EF4-FFF2-40B4-BE49-F238E27FC236}">
                  <a16:creationId xmlns:a16="http://schemas.microsoft.com/office/drawing/2014/main" id="{3585CD43-7B44-9D45-8EF6-854A94145B70}"/>
                </a:ext>
              </a:extLst>
            </p:cNvPr>
            <p:cNvPicPr>
              <a:picLocks/>
            </p:cNvPicPr>
            <p:nvPr/>
          </p:nvPicPr>
          <p:blipFill rotWithShape="1">
            <a:blip r:embed="rId5"/>
            <a:srcRect l="7747" t="16962" r="12593" b="20327"/>
            <a:stretch/>
          </p:blipFill>
          <p:spPr>
            <a:xfrm>
              <a:off x="2829017" y="4421705"/>
              <a:ext cx="6227064" cy="2020824"/>
            </a:xfrm>
            <a:prstGeom prst="rect">
              <a:avLst/>
            </a:prstGeom>
            <a:ln>
              <a:solidFill>
                <a:schemeClr val="bg2">
                  <a:lumMod val="75000"/>
                </a:schemeClr>
              </a:solidFill>
            </a:ln>
          </p:spPr>
        </p:pic>
        <p:pic>
          <p:nvPicPr>
            <p:cNvPr id="13" name="Picture 12">
              <a:extLst>
                <a:ext uri="{FF2B5EF4-FFF2-40B4-BE49-F238E27FC236}">
                  <a16:creationId xmlns:a16="http://schemas.microsoft.com/office/drawing/2014/main" id="{239ADBC9-B6D3-144F-9014-CB5C0A5EC4C0}"/>
                </a:ext>
              </a:extLst>
            </p:cNvPr>
            <p:cNvPicPr>
              <a:picLocks noChangeAspect="1"/>
            </p:cNvPicPr>
            <p:nvPr/>
          </p:nvPicPr>
          <p:blipFill rotWithShape="1">
            <a:blip r:embed="rId6"/>
            <a:srcRect t="1" r="11946" b="2123"/>
            <a:stretch/>
          </p:blipFill>
          <p:spPr>
            <a:xfrm>
              <a:off x="4111249" y="5714277"/>
              <a:ext cx="975100" cy="671931"/>
            </a:xfrm>
            <a:prstGeom prst="rect">
              <a:avLst/>
            </a:prstGeom>
            <a:ln>
              <a:solidFill>
                <a:schemeClr val="bg2">
                  <a:lumMod val="75000"/>
                </a:schemeClr>
              </a:solidFill>
            </a:ln>
          </p:spPr>
        </p:pic>
        <p:grpSp>
          <p:nvGrpSpPr>
            <p:cNvPr id="70" name="Group 69">
              <a:extLst>
                <a:ext uri="{FF2B5EF4-FFF2-40B4-BE49-F238E27FC236}">
                  <a16:creationId xmlns:a16="http://schemas.microsoft.com/office/drawing/2014/main" id="{EDBE715F-151F-5249-9402-61AF8E1FF309}"/>
                </a:ext>
              </a:extLst>
            </p:cNvPr>
            <p:cNvGrpSpPr/>
            <p:nvPr/>
          </p:nvGrpSpPr>
          <p:grpSpPr>
            <a:xfrm>
              <a:off x="2348838" y="4214223"/>
              <a:ext cx="4654606" cy="2600598"/>
              <a:chOff x="5160677" y="1304322"/>
              <a:chExt cx="4654606" cy="2600598"/>
            </a:xfrm>
          </p:grpSpPr>
          <p:grpSp>
            <p:nvGrpSpPr>
              <p:cNvPr id="67" name="Group 66">
                <a:extLst>
                  <a:ext uri="{FF2B5EF4-FFF2-40B4-BE49-F238E27FC236}">
                    <a16:creationId xmlns:a16="http://schemas.microsoft.com/office/drawing/2014/main" id="{174CB985-297A-3F48-91D6-9D7B5BEAA1DA}"/>
                  </a:ext>
                </a:extLst>
              </p:cNvPr>
              <p:cNvGrpSpPr/>
              <p:nvPr/>
            </p:nvGrpSpPr>
            <p:grpSpPr>
              <a:xfrm>
                <a:off x="5160677" y="1304322"/>
                <a:ext cx="4453886" cy="2444277"/>
                <a:chOff x="5160677" y="1304322"/>
                <a:chExt cx="4453886" cy="2444277"/>
              </a:xfrm>
            </p:grpSpPr>
            <p:sp>
              <p:nvSpPr>
                <p:cNvPr id="19" name="TextBox 18">
                  <a:extLst>
                    <a:ext uri="{FF2B5EF4-FFF2-40B4-BE49-F238E27FC236}">
                      <a16:creationId xmlns:a16="http://schemas.microsoft.com/office/drawing/2014/main" id="{84DCBCE1-9FDE-7F4F-AECE-23FB401C691B}"/>
                    </a:ext>
                  </a:extLst>
                </p:cNvPr>
                <p:cNvSpPr txBox="1"/>
                <p:nvPr/>
              </p:nvSpPr>
              <p:spPr>
                <a:xfrm>
                  <a:off x="8574433" y="1304322"/>
                  <a:ext cx="1040130"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Ps5B</a:t>
                  </a:r>
                </a:p>
              </p:txBody>
            </p:sp>
            <p:grpSp>
              <p:nvGrpSpPr>
                <p:cNvPr id="5" name="Group 4">
                  <a:extLst>
                    <a:ext uri="{FF2B5EF4-FFF2-40B4-BE49-F238E27FC236}">
                      <a16:creationId xmlns:a16="http://schemas.microsoft.com/office/drawing/2014/main" id="{4854AE1A-A919-8C49-8FA1-DE09C59347AB}"/>
                    </a:ext>
                  </a:extLst>
                </p:cNvPr>
                <p:cNvGrpSpPr/>
                <p:nvPr/>
              </p:nvGrpSpPr>
              <p:grpSpPr>
                <a:xfrm>
                  <a:off x="6569217" y="3494681"/>
                  <a:ext cx="3027693" cy="253918"/>
                  <a:chOff x="6569217" y="3494681"/>
                  <a:chExt cx="3027693" cy="253918"/>
                </a:xfrm>
              </p:grpSpPr>
              <p:sp>
                <p:nvSpPr>
                  <p:cNvPr id="3" name="TextBox 2">
                    <a:extLst>
                      <a:ext uri="{FF2B5EF4-FFF2-40B4-BE49-F238E27FC236}">
                        <a16:creationId xmlns:a16="http://schemas.microsoft.com/office/drawing/2014/main" id="{19A83CD8-3E26-CB40-BC37-BE56BD8C1443}"/>
                      </a:ext>
                    </a:extLst>
                  </p:cNvPr>
                  <p:cNvSpPr txBox="1"/>
                  <p:nvPr/>
                </p:nvSpPr>
                <p:spPr>
                  <a:xfrm>
                    <a:off x="6569217" y="3494683"/>
                    <a:ext cx="581401"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1000</a:t>
                    </a:r>
                  </a:p>
                </p:txBody>
              </p:sp>
              <p:sp>
                <p:nvSpPr>
                  <p:cNvPr id="21" name="TextBox 20">
                    <a:extLst>
                      <a:ext uri="{FF2B5EF4-FFF2-40B4-BE49-F238E27FC236}">
                        <a16:creationId xmlns:a16="http://schemas.microsoft.com/office/drawing/2014/main" id="{57061129-2558-F845-979D-012D71EE98BA}"/>
                      </a:ext>
                    </a:extLst>
                  </p:cNvPr>
                  <p:cNvSpPr txBox="1"/>
                  <p:nvPr/>
                </p:nvSpPr>
                <p:spPr>
                  <a:xfrm>
                    <a:off x="7798953" y="3494682"/>
                    <a:ext cx="581401"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2000</a:t>
                    </a:r>
                  </a:p>
                </p:txBody>
              </p:sp>
              <p:sp>
                <p:nvSpPr>
                  <p:cNvPr id="22" name="TextBox 21">
                    <a:extLst>
                      <a:ext uri="{FF2B5EF4-FFF2-40B4-BE49-F238E27FC236}">
                        <a16:creationId xmlns:a16="http://schemas.microsoft.com/office/drawing/2014/main" id="{2B5DCB1D-50B9-044D-B300-4C0D2716E772}"/>
                      </a:ext>
                    </a:extLst>
                  </p:cNvPr>
                  <p:cNvSpPr txBox="1"/>
                  <p:nvPr/>
                </p:nvSpPr>
                <p:spPr>
                  <a:xfrm>
                    <a:off x="9015509" y="3494681"/>
                    <a:ext cx="581401"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3000</a:t>
                    </a:r>
                  </a:p>
                </p:txBody>
              </p:sp>
            </p:grpSp>
            <p:grpSp>
              <p:nvGrpSpPr>
                <p:cNvPr id="7" name="Group 6">
                  <a:extLst>
                    <a:ext uri="{FF2B5EF4-FFF2-40B4-BE49-F238E27FC236}">
                      <a16:creationId xmlns:a16="http://schemas.microsoft.com/office/drawing/2014/main" id="{5C86E5C0-E908-FE48-9194-8A509484D2D7}"/>
                    </a:ext>
                  </a:extLst>
                </p:cNvPr>
                <p:cNvGrpSpPr/>
                <p:nvPr/>
              </p:nvGrpSpPr>
              <p:grpSpPr>
                <a:xfrm>
                  <a:off x="5160677" y="1423504"/>
                  <a:ext cx="772795" cy="2213994"/>
                  <a:chOff x="5160677" y="1423504"/>
                  <a:chExt cx="772795" cy="2213994"/>
                </a:xfrm>
              </p:grpSpPr>
              <p:grpSp>
                <p:nvGrpSpPr>
                  <p:cNvPr id="6" name="Group 5">
                    <a:extLst>
                      <a:ext uri="{FF2B5EF4-FFF2-40B4-BE49-F238E27FC236}">
                        <a16:creationId xmlns:a16="http://schemas.microsoft.com/office/drawing/2014/main" id="{CB081407-0938-6C4D-AFD6-68DAB7E4E0C8}"/>
                      </a:ext>
                    </a:extLst>
                  </p:cNvPr>
                  <p:cNvGrpSpPr/>
                  <p:nvPr/>
                </p:nvGrpSpPr>
                <p:grpSpPr>
                  <a:xfrm>
                    <a:off x="5265375" y="1482373"/>
                    <a:ext cx="668097" cy="2155125"/>
                    <a:chOff x="5265375" y="1482373"/>
                    <a:chExt cx="668097" cy="2155125"/>
                  </a:xfrm>
                </p:grpSpPr>
                <p:sp>
                  <p:nvSpPr>
                    <p:cNvPr id="37" name="TextBox 36">
                      <a:extLst>
                        <a:ext uri="{FF2B5EF4-FFF2-40B4-BE49-F238E27FC236}">
                          <a16:creationId xmlns:a16="http://schemas.microsoft.com/office/drawing/2014/main" id="{282C0E48-3E65-CA43-8147-4BA3F6B59225}"/>
                        </a:ext>
                      </a:extLst>
                    </p:cNvPr>
                    <p:cNvSpPr txBox="1"/>
                    <p:nvPr/>
                  </p:nvSpPr>
                  <p:spPr>
                    <a:xfrm>
                      <a:off x="5346577" y="3000699"/>
                      <a:ext cx="516194"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20</a:t>
                      </a:r>
                    </a:p>
                  </p:txBody>
                </p:sp>
                <p:sp>
                  <p:nvSpPr>
                    <p:cNvPr id="38" name="TextBox 37">
                      <a:extLst>
                        <a:ext uri="{FF2B5EF4-FFF2-40B4-BE49-F238E27FC236}">
                          <a16:creationId xmlns:a16="http://schemas.microsoft.com/office/drawing/2014/main" id="{98121E32-4E9E-0241-B1FE-0E886ACDAFAD}"/>
                        </a:ext>
                      </a:extLst>
                    </p:cNvPr>
                    <p:cNvSpPr txBox="1"/>
                    <p:nvPr/>
                  </p:nvSpPr>
                  <p:spPr>
                    <a:xfrm>
                      <a:off x="5346577" y="2627103"/>
                      <a:ext cx="516194"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40</a:t>
                      </a:r>
                    </a:p>
                  </p:txBody>
                </p:sp>
                <p:sp>
                  <p:nvSpPr>
                    <p:cNvPr id="39" name="TextBox 38">
                      <a:extLst>
                        <a:ext uri="{FF2B5EF4-FFF2-40B4-BE49-F238E27FC236}">
                          <a16:creationId xmlns:a16="http://schemas.microsoft.com/office/drawing/2014/main" id="{A84A6084-DA20-6C46-9A5A-D2AFD39068E8}"/>
                        </a:ext>
                      </a:extLst>
                    </p:cNvPr>
                    <p:cNvSpPr txBox="1"/>
                    <p:nvPr/>
                  </p:nvSpPr>
                  <p:spPr>
                    <a:xfrm>
                      <a:off x="5346577" y="2251066"/>
                      <a:ext cx="516194"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60</a:t>
                      </a:r>
                    </a:p>
                  </p:txBody>
                </p:sp>
                <p:sp>
                  <p:nvSpPr>
                    <p:cNvPr id="40" name="TextBox 39">
                      <a:extLst>
                        <a:ext uri="{FF2B5EF4-FFF2-40B4-BE49-F238E27FC236}">
                          <a16:creationId xmlns:a16="http://schemas.microsoft.com/office/drawing/2014/main" id="{34D97827-AD9B-024D-8F16-A1EACAD92F2A}"/>
                        </a:ext>
                      </a:extLst>
                    </p:cNvPr>
                    <p:cNvSpPr txBox="1"/>
                    <p:nvPr/>
                  </p:nvSpPr>
                  <p:spPr>
                    <a:xfrm>
                      <a:off x="5346577" y="1862105"/>
                      <a:ext cx="516194"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80</a:t>
                      </a:r>
                    </a:p>
                  </p:txBody>
                </p:sp>
                <p:sp>
                  <p:nvSpPr>
                    <p:cNvPr id="41" name="TextBox 40">
                      <a:extLst>
                        <a:ext uri="{FF2B5EF4-FFF2-40B4-BE49-F238E27FC236}">
                          <a16:creationId xmlns:a16="http://schemas.microsoft.com/office/drawing/2014/main" id="{B8EB4D11-FACC-1849-A3F9-9219F4F58B4E}"/>
                        </a:ext>
                      </a:extLst>
                    </p:cNvPr>
                    <p:cNvSpPr txBox="1"/>
                    <p:nvPr/>
                  </p:nvSpPr>
                  <p:spPr>
                    <a:xfrm>
                      <a:off x="5265375" y="1482373"/>
                      <a:ext cx="516194"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100</a:t>
                      </a:r>
                    </a:p>
                  </p:txBody>
                </p:sp>
                <p:sp>
                  <p:nvSpPr>
                    <p:cNvPr id="42" name="TextBox 41">
                      <a:extLst>
                        <a:ext uri="{FF2B5EF4-FFF2-40B4-BE49-F238E27FC236}">
                          <a16:creationId xmlns:a16="http://schemas.microsoft.com/office/drawing/2014/main" id="{E8FC11A9-1622-4E47-B4AF-6CB2099A7EE6}"/>
                        </a:ext>
                      </a:extLst>
                    </p:cNvPr>
                    <p:cNvSpPr txBox="1"/>
                    <p:nvPr/>
                  </p:nvSpPr>
                  <p:spPr>
                    <a:xfrm>
                      <a:off x="5417278" y="3383582"/>
                      <a:ext cx="516194"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0</a:t>
                      </a:r>
                    </a:p>
                  </p:txBody>
                </p:sp>
              </p:grpSp>
              <p:sp>
                <p:nvSpPr>
                  <p:cNvPr id="50" name="TextBox 49">
                    <a:extLst>
                      <a:ext uri="{FF2B5EF4-FFF2-40B4-BE49-F238E27FC236}">
                        <a16:creationId xmlns:a16="http://schemas.microsoft.com/office/drawing/2014/main" id="{1758AAE0-ECD9-DE49-B098-7FE0F78B67EF}"/>
                      </a:ext>
                    </a:extLst>
                  </p:cNvPr>
                  <p:cNvSpPr txBox="1"/>
                  <p:nvPr/>
                </p:nvSpPr>
                <p:spPr>
                  <a:xfrm rot="16200000">
                    <a:off x="4421788" y="2162393"/>
                    <a:ext cx="1731694"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 Gene Retention</a:t>
                    </a:r>
                  </a:p>
                </p:txBody>
              </p:sp>
            </p:grpSp>
            <p:grpSp>
              <p:nvGrpSpPr>
                <p:cNvPr id="8" name="Group 7">
                  <a:extLst>
                    <a:ext uri="{FF2B5EF4-FFF2-40B4-BE49-F238E27FC236}">
                      <a16:creationId xmlns:a16="http://schemas.microsoft.com/office/drawing/2014/main" id="{A4BF560B-AF3B-2E4B-8634-693B9FDCC996}"/>
                    </a:ext>
                  </a:extLst>
                </p:cNvPr>
                <p:cNvGrpSpPr/>
                <p:nvPr/>
              </p:nvGrpSpPr>
              <p:grpSpPr>
                <a:xfrm>
                  <a:off x="6923087" y="2806150"/>
                  <a:ext cx="975101" cy="645420"/>
                  <a:chOff x="6923087" y="2806150"/>
                  <a:chExt cx="975101" cy="645420"/>
                </a:xfrm>
              </p:grpSpPr>
              <p:sp>
                <p:nvSpPr>
                  <p:cNvPr id="61" name="TextBox 60">
                    <a:extLst>
                      <a:ext uri="{FF2B5EF4-FFF2-40B4-BE49-F238E27FC236}">
                        <a16:creationId xmlns:a16="http://schemas.microsoft.com/office/drawing/2014/main" id="{10DFECA6-2881-7146-A8A1-21CFF53037FC}"/>
                      </a:ext>
                    </a:extLst>
                  </p:cNvPr>
                  <p:cNvSpPr txBox="1"/>
                  <p:nvPr/>
                </p:nvSpPr>
                <p:spPr>
                  <a:xfrm>
                    <a:off x="7324295" y="3197654"/>
                    <a:ext cx="573892" cy="253916"/>
                  </a:xfrm>
                  <a:prstGeom prst="rect">
                    <a:avLst/>
                  </a:prstGeom>
                  <a:solidFill>
                    <a:schemeClr val="bg1"/>
                  </a:solid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Pa5B</a:t>
                    </a:r>
                    <a:endParaRPr lang="en-US" sz="1050" baseline="-2500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endParaRPr>
                  </a:p>
                </p:txBody>
              </p:sp>
              <p:sp>
                <p:nvSpPr>
                  <p:cNvPr id="60" name="TextBox 59">
                    <a:extLst>
                      <a:ext uri="{FF2B5EF4-FFF2-40B4-BE49-F238E27FC236}">
                        <a16:creationId xmlns:a16="http://schemas.microsoft.com/office/drawing/2014/main" id="{96855B4E-FBB9-5848-AB1E-051F45A904A7}"/>
                      </a:ext>
                    </a:extLst>
                  </p:cNvPr>
                  <p:cNvSpPr txBox="1"/>
                  <p:nvPr/>
                </p:nvSpPr>
                <p:spPr>
                  <a:xfrm>
                    <a:off x="7324296" y="3000719"/>
                    <a:ext cx="573892" cy="253916"/>
                  </a:xfrm>
                  <a:prstGeom prst="rect">
                    <a:avLst/>
                  </a:prstGeom>
                  <a:solidFill>
                    <a:schemeClr val="bg1"/>
                  </a:solid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Pa5A</a:t>
                    </a:r>
                    <a:endParaRPr lang="en-US" sz="1050" baseline="-2500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endParaRPr>
                  </a:p>
                </p:txBody>
              </p:sp>
              <p:sp>
                <p:nvSpPr>
                  <p:cNvPr id="62" name="TextBox 61">
                    <a:extLst>
                      <a:ext uri="{FF2B5EF4-FFF2-40B4-BE49-F238E27FC236}">
                        <a16:creationId xmlns:a16="http://schemas.microsoft.com/office/drawing/2014/main" id="{3AE2E195-6EBA-1841-8BEA-F01D805CE9C8}"/>
                      </a:ext>
                    </a:extLst>
                  </p:cNvPr>
                  <p:cNvSpPr txBox="1"/>
                  <p:nvPr/>
                </p:nvSpPr>
                <p:spPr>
                  <a:xfrm>
                    <a:off x="6923087" y="2806150"/>
                    <a:ext cx="975101" cy="253916"/>
                  </a:xfrm>
                  <a:prstGeom prst="rect">
                    <a:avLst/>
                  </a:prstGeom>
                  <a:solidFill>
                    <a:schemeClr val="bg1"/>
                  </a:solidFill>
                </p:spPr>
                <p:txBody>
                  <a:bodyPr wrap="square" rtlCol="0">
                    <a:spAutoFit/>
                  </a:bodyPr>
                  <a:lstStyle/>
                  <a:p>
                    <a:r>
                      <a:rPr lang="en-US" sz="1050" i="1"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Query Chr.</a:t>
                    </a:r>
                    <a:endParaRPr lang="en-US" sz="1050" i="1" baseline="-2500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endParaRPr>
                  </a:p>
                </p:txBody>
              </p:sp>
            </p:grpSp>
          </p:grpSp>
          <p:sp>
            <p:nvSpPr>
              <p:cNvPr id="69" name="TextBox 68">
                <a:extLst>
                  <a:ext uri="{FF2B5EF4-FFF2-40B4-BE49-F238E27FC236}">
                    <a16:creationId xmlns:a16="http://schemas.microsoft.com/office/drawing/2014/main" id="{E162BD66-7A65-8740-BE22-7F6CE5306929}"/>
                  </a:ext>
                </a:extLst>
              </p:cNvPr>
              <p:cNvSpPr txBox="1"/>
              <p:nvPr/>
            </p:nvSpPr>
            <p:spPr>
              <a:xfrm>
                <a:off x="7978322" y="3651004"/>
                <a:ext cx="1836961"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Window Iteration</a:t>
                </a:r>
              </a:p>
            </p:txBody>
          </p:sp>
        </p:grpSp>
        <p:sp>
          <p:nvSpPr>
            <p:cNvPr id="73" name="TextBox 72">
              <a:extLst>
                <a:ext uri="{FF2B5EF4-FFF2-40B4-BE49-F238E27FC236}">
                  <a16:creationId xmlns:a16="http://schemas.microsoft.com/office/drawing/2014/main" id="{8B801BAD-3557-3F44-912D-FB7B8766FB83}"/>
                </a:ext>
              </a:extLst>
            </p:cNvPr>
            <p:cNvSpPr txBox="1"/>
            <p:nvPr/>
          </p:nvSpPr>
          <p:spPr>
            <a:xfrm>
              <a:off x="7436645" y="6402346"/>
              <a:ext cx="581401"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4000</a:t>
              </a:r>
            </a:p>
          </p:txBody>
        </p:sp>
        <p:sp>
          <p:nvSpPr>
            <p:cNvPr id="74" name="TextBox 73">
              <a:extLst>
                <a:ext uri="{FF2B5EF4-FFF2-40B4-BE49-F238E27FC236}">
                  <a16:creationId xmlns:a16="http://schemas.microsoft.com/office/drawing/2014/main" id="{38DB420F-162F-7246-A4F8-2F32AEE0D851}"/>
                </a:ext>
              </a:extLst>
            </p:cNvPr>
            <p:cNvSpPr txBox="1"/>
            <p:nvPr/>
          </p:nvSpPr>
          <p:spPr>
            <a:xfrm>
              <a:off x="8655424" y="6400497"/>
              <a:ext cx="581401"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5000</a:t>
              </a:r>
            </a:p>
          </p:txBody>
        </p:sp>
      </p:grpSp>
      <p:sp>
        <p:nvSpPr>
          <p:cNvPr id="66" name="TextBox 65">
            <a:extLst>
              <a:ext uri="{FF2B5EF4-FFF2-40B4-BE49-F238E27FC236}">
                <a16:creationId xmlns:a16="http://schemas.microsoft.com/office/drawing/2014/main" id="{33A36A5E-6BE3-1244-BBBD-7B93A509FD72}"/>
              </a:ext>
            </a:extLst>
          </p:cNvPr>
          <p:cNvSpPr txBox="1"/>
          <p:nvPr/>
        </p:nvSpPr>
        <p:spPr>
          <a:xfrm>
            <a:off x="794369" y="238688"/>
            <a:ext cx="609777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kern="1200" dirty="0">
                <a:solidFill>
                  <a:schemeClr val="tx1"/>
                </a:solidFill>
                <a:effectLst/>
                <a:latin typeface="+mn-lt"/>
                <a:ea typeface="+mn-ea"/>
                <a:cs typeface="+mn-cs"/>
              </a:rPr>
              <a:t>Supplementary Fig. 7 | Continued.</a:t>
            </a:r>
            <a:endParaRPr lang="en-US" dirty="0"/>
          </a:p>
        </p:txBody>
      </p:sp>
    </p:spTree>
    <p:extLst>
      <p:ext uri="{BB962C8B-B14F-4D97-AF65-F5344CB8AC3E}">
        <p14:creationId xmlns:p14="http://schemas.microsoft.com/office/powerpoint/2010/main" val="33890888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BE333C14-55BB-A94C-95EC-263141E9FA1D}"/>
              </a:ext>
            </a:extLst>
          </p:cNvPr>
          <p:cNvGrpSpPr/>
          <p:nvPr/>
        </p:nvGrpSpPr>
        <p:grpSpPr>
          <a:xfrm>
            <a:off x="2311226" y="828136"/>
            <a:ext cx="6722963" cy="2599205"/>
            <a:chOff x="2311224" y="828134"/>
            <a:chExt cx="6722963" cy="2599205"/>
          </a:xfrm>
        </p:grpSpPr>
        <p:pic>
          <p:nvPicPr>
            <p:cNvPr id="66" name="Picture 65" descr="Chart, line chart&#10;&#10;Description automatically generated">
              <a:extLst>
                <a:ext uri="{FF2B5EF4-FFF2-40B4-BE49-F238E27FC236}">
                  <a16:creationId xmlns:a16="http://schemas.microsoft.com/office/drawing/2014/main" id="{DD7BCFCC-D806-C842-8373-33D12AEAF436}"/>
                </a:ext>
              </a:extLst>
            </p:cNvPr>
            <p:cNvPicPr>
              <a:picLocks/>
            </p:cNvPicPr>
            <p:nvPr/>
          </p:nvPicPr>
          <p:blipFill rotWithShape="1">
            <a:blip r:embed="rId3"/>
            <a:srcRect l="9884" t="19915" r="14215" b="16270"/>
            <a:stretch/>
          </p:blipFill>
          <p:spPr>
            <a:xfrm>
              <a:off x="2807123" y="1032727"/>
              <a:ext cx="6227064" cy="2020824"/>
            </a:xfrm>
            <a:prstGeom prst="rect">
              <a:avLst/>
            </a:prstGeom>
            <a:ln>
              <a:solidFill>
                <a:schemeClr val="bg2">
                  <a:lumMod val="75000"/>
                </a:schemeClr>
              </a:solidFill>
            </a:ln>
          </p:spPr>
        </p:pic>
        <p:pic>
          <p:nvPicPr>
            <p:cNvPr id="11" name="Picture 10">
              <a:extLst>
                <a:ext uri="{FF2B5EF4-FFF2-40B4-BE49-F238E27FC236}">
                  <a16:creationId xmlns:a16="http://schemas.microsoft.com/office/drawing/2014/main" id="{803BE342-6FB6-0E4A-AB1B-B3D236652E90}"/>
                </a:ext>
              </a:extLst>
            </p:cNvPr>
            <p:cNvPicPr>
              <a:picLocks noChangeAspect="1"/>
            </p:cNvPicPr>
            <p:nvPr/>
          </p:nvPicPr>
          <p:blipFill rotWithShape="1">
            <a:blip r:embed="rId4"/>
            <a:srcRect r="16459" b="8184"/>
            <a:stretch/>
          </p:blipFill>
          <p:spPr>
            <a:xfrm>
              <a:off x="7986814" y="2221094"/>
              <a:ext cx="939579" cy="727670"/>
            </a:xfrm>
            <a:prstGeom prst="rect">
              <a:avLst/>
            </a:prstGeom>
            <a:ln>
              <a:solidFill>
                <a:schemeClr val="bg2">
                  <a:lumMod val="75000"/>
                </a:schemeClr>
              </a:solidFill>
            </a:ln>
          </p:spPr>
        </p:pic>
        <p:grpSp>
          <p:nvGrpSpPr>
            <p:cNvPr id="10" name="Group 9">
              <a:extLst>
                <a:ext uri="{FF2B5EF4-FFF2-40B4-BE49-F238E27FC236}">
                  <a16:creationId xmlns:a16="http://schemas.microsoft.com/office/drawing/2014/main" id="{89140F26-EF2A-DE4F-89EC-6E11F1EC69F3}"/>
                </a:ext>
              </a:extLst>
            </p:cNvPr>
            <p:cNvGrpSpPr/>
            <p:nvPr/>
          </p:nvGrpSpPr>
          <p:grpSpPr>
            <a:xfrm>
              <a:off x="2311224" y="828134"/>
              <a:ext cx="6621564" cy="2599205"/>
              <a:chOff x="2311224" y="828134"/>
              <a:chExt cx="6621564" cy="2599205"/>
            </a:xfrm>
          </p:grpSpPr>
          <p:grpSp>
            <p:nvGrpSpPr>
              <p:cNvPr id="27" name="Group 26">
                <a:extLst>
                  <a:ext uri="{FF2B5EF4-FFF2-40B4-BE49-F238E27FC236}">
                    <a16:creationId xmlns:a16="http://schemas.microsoft.com/office/drawing/2014/main" id="{544FD577-F59D-B54D-AB36-79FD27FD8EC0}"/>
                  </a:ext>
                </a:extLst>
              </p:cNvPr>
              <p:cNvGrpSpPr/>
              <p:nvPr/>
            </p:nvGrpSpPr>
            <p:grpSpPr>
              <a:xfrm>
                <a:off x="2311224" y="828134"/>
                <a:ext cx="6615170" cy="2599205"/>
                <a:chOff x="207287" y="4828411"/>
                <a:chExt cx="6615170" cy="2599205"/>
              </a:xfrm>
            </p:grpSpPr>
            <p:sp>
              <p:nvSpPr>
                <p:cNvPr id="20" name="TextBox 19">
                  <a:extLst>
                    <a:ext uri="{FF2B5EF4-FFF2-40B4-BE49-F238E27FC236}">
                      <a16:creationId xmlns:a16="http://schemas.microsoft.com/office/drawing/2014/main" id="{8AA683F8-F5D5-5343-828B-77CAD5EDCB2B}"/>
                    </a:ext>
                  </a:extLst>
                </p:cNvPr>
                <p:cNvSpPr txBox="1"/>
                <p:nvPr/>
              </p:nvSpPr>
              <p:spPr>
                <a:xfrm>
                  <a:off x="3558400" y="4828411"/>
                  <a:ext cx="1040130"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Pi6A</a:t>
                  </a:r>
                </a:p>
              </p:txBody>
            </p:sp>
            <p:grpSp>
              <p:nvGrpSpPr>
                <p:cNvPr id="29" name="Group 28">
                  <a:extLst>
                    <a:ext uri="{FF2B5EF4-FFF2-40B4-BE49-F238E27FC236}">
                      <a16:creationId xmlns:a16="http://schemas.microsoft.com/office/drawing/2014/main" id="{EA5770FD-ABCB-704B-8212-2BC18E59CB1D}"/>
                    </a:ext>
                  </a:extLst>
                </p:cNvPr>
                <p:cNvGrpSpPr/>
                <p:nvPr/>
              </p:nvGrpSpPr>
              <p:grpSpPr>
                <a:xfrm>
                  <a:off x="1891461" y="7009440"/>
                  <a:ext cx="3487232" cy="253918"/>
                  <a:chOff x="6793074" y="3466922"/>
                  <a:chExt cx="3487232" cy="253918"/>
                </a:xfrm>
              </p:grpSpPr>
              <p:sp>
                <p:nvSpPr>
                  <p:cNvPr id="30" name="TextBox 29">
                    <a:extLst>
                      <a:ext uri="{FF2B5EF4-FFF2-40B4-BE49-F238E27FC236}">
                        <a16:creationId xmlns:a16="http://schemas.microsoft.com/office/drawing/2014/main" id="{80C35468-C1D1-7D44-B605-DF15FEB41CBB}"/>
                      </a:ext>
                    </a:extLst>
                  </p:cNvPr>
                  <p:cNvSpPr txBox="1"/>
                  <p:nvPr/>
                </p:nvSpPr>
                <p:spPr>
                  <a:xfrm>
                    <a:off x="6793074" y="3466924"/>
                    <a:ext cx="562513"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1000</a:t>
                    </a:r>
                  </a:p>
                </p:txBody>
              </p:sp>
              <p:sp>
                <p:nvSpPr>
                  <p:cNvPr id="31" name="TextBox 30">
                    <a:extLst>
                      <a:ext uri="{FF2B5EF4-FFF2-40B4-BE49-F238E27FC236}">
                        <a16:creationId xmlns:a16="http://schemas.microsoft.com/office/drawing/2014/main" id="{44B67BC9-EA9E-4243-BC54-3B7BBCBE7233}"/>
                      </a:ext>
                    </a:extLst>
                  </p:cNvPr>
                  <p:cNvSpPr txBox="1"/>
                  <p:nvPr/>
                </p:nvSpPr>
                <p:spPr>
                  <a:xfrm>
                    <a:off x="8248435" y="3466923"/>
                    <a:ext cx="562513"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2000</a:t>
                    </a:r>
                  </a:p>
                </p:txBody>
              </p:sp>
              <p:sp>
                <p:nvSpPr>
                  <p:cNvPr id="32" name="TextBox 31">
                    <a:extLst>
                      <a:ext uri="{FF2B5EF4-FFF2-40B4-BE49-F238E27FC236}">
                        <a16:creationId xmlns:a16="http://schemas.microsoft.com/office/drawing/2014/main" id="{04795ED4-3CE0-EA41-960F-E267F1074A62}"/>
                      </a:ext>
                    </a:extLst>
                  </p:cNvPr>
                  <p:cNvSpPr txBox="1"/>
                  <p:nvPr/>
                </p:nvSpPr>
                <p:spPr>
                  <a:xfrm>
                    <a:off x="9717793" y="3466922"/>
                    <a:ext cx="562513"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3000</a:t>
                    </a:r>
                  </a:p>
                </p:txBody>
              </p:sp>
            </p:grpSp>
            <p:grpSp>
              <p:nvGrpSpPr>
                <p:cNvPr id="51" name="Group 50">
                  <a:extLst>
                    <a:ext uri="{FF2B5EF4-FFF2-40B4-BE49-F238E27FC236}">
                      <a16:creationId xmlns:a16="http://schemas.microsoft.com/office/drawing/2014/main" id="{7C34CFC6-1EDA-D840-B399-F7237590C750}"/>
                    </a:ext>
                  </a:extLst>
                </p:cNvPr>
                <p:cNvGrpSpPr/>
                <p:nvPr/>
              </p:nvGrpSpPr>
              <p:grpSpPr>
                <a:xfrm>
                  <a:off x="207287" y="4957935"/>
                  <a:ext cx="811909" cy="2220141"/>
                  <a:chOff x="5123063" y="1423505"/>
                  <a:chExt cx="811909" cy="2220141"/>
                </a:xfrm>
              </p:grpSpPr>
              <p:grpSp>
                <p:nvGrpSpPr>
                  <p:cNvPr id="52" name="Group 51">
                    <a:extLst>
                      <a:ext uri="{FF2B5EF4-FFF2-40B4-BE49-F238E27FC236}">
                        <a16:creationId xmlns:a16="http://schemas.microsoft.com/office/drawing/2014/main" id="{42D46DB4-ACA1-E54E-B30D-FF9D51874E37}"/>
                      </a:ext>
                    </a:extLst>
                  </p:cNvPr>
                  <p:cNvGrpSpPr/>
                  <p:nvPr/>
                </p:nvGrpSpPr>
                <p:grpSpPr>
                  <a:xfrm>
                    <a:off x="5254087" y="1495319"/>
                    <a:ext cx="680885" cy="2148327"/>
                    <a:chOff x="5254087" y="1495319"/>
                    <a:chExt cx="680885" cy="2148327"/>
                  </a:xfrm>
                </p:grpSpPr>
                <p:sp>
                  <p:nvSpPr>
                    <p:cNvPr id="54" name="TextBox 53">
                      <a:extLst>
                        <a:ext uri="{FF2B5EF4-FFF2-40B4-BE49-F238E27FC236}">
                          <a16:creationId xmlns:a16="http://schemas.microsoft.com/office/drawing/2014/main" id="{9D3D2870-AC83-804B-BA90-84F37239B2B4}"/>
                        </a:ext>
                      </a:extLst>
                    </p:cNvPr>
                    <p:cNvSpPr txBox="1"/>
                    <p:nvPr/>
                  </p:nvSpPr>
                  <p:spPr>
                    <a:xfrm>
                      <a:off x="5335289" y="3182362"/>
                      <a:ext cx="516194"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20</a:t>
                      </a:r>
                    </a:p>
                  </p:txBody>
                </p:sp>
                <p:sp>
                  <p:nvSpPr>
                    <p:cNvPr id="55" name="TextBox 54">
                      <a:extLst>
                        <a:ext uri="{FF2B5EF4-FFF2-40B4-BE49-F238E27FC236}">
                          <a16:creationId xmlns:a16="http://schemas.microsoft.com/office/drawing/2014/main" id="{980C5A05-76DA-A14F-B50F-6FBD5A607BB8}"/>
                        </a:ext>
                      </a:extLst>
                    </p:cNvPr>
                    <p:cNvSpPr txBox="1"/>
                    <p:nvPr/>
                  </p:nvSpPr>
                  <p:spPr>
                    <a:xfrm>
                      <a:off x="5335289" y="2756813"/>
                      <a:ext cx="516194"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40</a:t>
                      </a:r>
                    </a:p>
                  </p:txBody>
                </p:sp>
                <p:sp>
                  <p:nvSpPr>
                    <p:cNvPr id="56" name="TextBox 55">
                      <a:extLst>
                        <a:ext uri="{FF2B5EF4-FFF2-40B4-BE49-F238E27FC236}">
                          <a16:creationId xmlns:a16="http://schemas.microsoft.com/office/drawing/2014/main" id="{3D0BB38C-F011-9546-A72D-EE835C19FE92}"/>
                        </a:ext>
                      </a:extLst>
                    </p:cNvPr>
                    <p:cNvSpPr txBox="1"/>
                    <p:nvPr/>
                  </p:nvSpPr>
                  <p:spPr>
                    <a:xfrm>
                      <a:off x="5335289" y="2321637"/>
                      <a:ext cx="516194"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60</a:t>
                      </a:r>
                    </a:p>
                  </p:txBody>
                </p:sp>
                <p:sp>
                  <p:nvSpPr>
                    <p:cNvPr id="57" name="TextBox 56">
                      <a:extLst>
                        <a:ext uri="{FF2B5EF4-FFF2-40B4-BE49-F238E27FC236}">
                          <a16:creationId xmlns:a16="http://schemas.microsoft.com/office/drawing/2014/main" id="{F3102C28-874F-A744-AE49-6E39E19877BC}"/>
                        </a:ext>
                      </a:extLst>
                    </p:cNvPr>
                    <p:cNvSpPr txBox="1"/>
                    <p:nvPr/>
                  </p:nvSpPr>
                  <p:spPr>
                    <a:xfrm>
                      <a:off x="5335289" y="1904102"/>
                      <a:ext cx="516194"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80</a:t>
                      </a:r>
                    </a:p>
                  </p:txBody>
                </p:sp>
                <p:sp>
                  <p:nvSpPr>
                    <p:cNvPr id="58" name="TextBox 57">
                      <a:extLst>
                        <a:ext uri="{FF2B5EF4-FFF2-40B4-BE49-F238E27FC236}">
                          <a16:creationId xmlns:a16="http://schemas.microsoft.com/office/drawing/2014/main" id="{B500EA86-27AA-6A47-869A-AB14E258D96B}"/>
                        </a:ext>
                      </a:extLst>
                    </p:cNvPr>
                    <p:cNvSpPr txBox="1"/>
                    <p:nvPr/>
                  </p:nvSpPr>
                  <p:spPr>
                    <a:xfrm>
                      <a:off x="5254087" y="1495319"/>
                      <a:ext cx="516194"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100</a:t>
                      </a:r>
                    </a:p>
                  </p:txBody>
                </p:sp>
                <p:sp>
                  <p:nvSpPr>
                    <p:cNvPr id="59" name="TextBox 58">
                      <a:extLst>
                        <a:ext uri="{FF2B5EF4-FFF2-40B4-BE49-F238E27FC236}">
                          <a16:creationId xmlns:a16="http://schemas.microsoft.com/office/drawing/2014/main" id="{EF0246C5-BC8C-8343-B6B4-D69637756A9A}"/>
                        </a:ext>
                      </a:extLst>
                    </p:cNvPr>
                    <p:cNvSpPr txBox="1"/>
                    <p:nvPr/>
                  </p:nvSpPr>
                  <p:spPr>
                    <a:xfrm>
                      <a:off x="5418778" y="3389730"/>
                      <a:ext cx="516194"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0</a:t>
                      </a:r>
                    </a:p>
                  </p:txBody>
                </p:sp>
              </p:grpSp>
              <p:sp>
                <p:nvSpPr>
                  <p:cNvPr id="53" name="TextBox 52">
                    <a:extLst>
                      <a:ext uri="{FF2B5EF4-FFF2-40B4-BE49-F238E27FC236}">
                        <a16:creationId xmlns:a16="http://schemas.microsoft.com/office/drawing/2014/main" id="{96B0593E-A7BC-D249-AB58-22207357C505}"/>
                      </a:ext>
                    </a:extLst>
                  </p:cNvPr>
                  <p:cNvSpPr txBox="1"/>
                  <p:nvPr/>
                </p:nvSpPr>
                <p:spPr>
                  <a:xfrm rot="16200000">
                    <a:off x="4384174" y="2162394"/>
                    <a:ext cx="1731694"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 Gene Retention</a:t>
                    </a:r>
                  </a:p>
                </p:txBody>
              </p:sp>
            </p:grpSp>
            <p:grpSp>
              <p:nvGrpSpPr>
                <p:cNvPr id="9" name="Group 8">
                  <a:extLst>
                    <a:ext uri="{FF2B5EF4-FFF2-40B4-BE49-F238E27FC236}">
                      <a16:creationId xmlns:a16="http://schemas.microsoft.com/office/drawing/2014/main" id="{2DE60D46-6F99-4047-9C72-776E4B6DE2B5}"/>
                    </a:ext>
                  </a:extLst>
                </p:cNvPr>
                <p:cNvGrpSpPr/>
                <p:nvPr/>
              </p:nvGrpSpPr>
              <p:grpSpPr>
                <a:xfrm>
                  <a:off x="5882877" y="6220785"/>
                  <a:ext cx="939580" cy="678772"/>
                  <a:chOff x="10795249" y="5450207"/>
                  <a:chExt cx="939580" cy="678772"/>
                </a:xfrm>
              </p:grpSpPr>
              <p:sp>
                <p:nvSpPr>
                  <p:cNvPr id="63" name="TextBox 62">
                    <a:extLst>
                      <a:ext uri="{FF2B5EF4-FFF2-40B4-BE49-F238E27FC236}">
                        <a16:creationId xmlns:a16="http://schemas.microsoft.com/office/drawing/2014/main" id="{9DCB8E5A-3A46-964C-8676-4D15A8372D76}"/>
                      </a:ext>
                    </a:extLst>
                  </p:cNvPr>
                  <p:cNvSpPr txBox="1"/>
                  <p:nvPr/>
                </p:nvSpPr>
                <p:spPr>
                  <a:xfrm>
                    <a:off x="11202480" y="5875063"/>
                    <a:ext cx="532349" cy="253916"/>
                  </a:xfrm>
                  <a:prstGeom prst="rect">
                    <a:avLst/>
                  </a:prstGeom>
                  <a:solidFill>
                    <a:schemeClr val="bg1"/>
                  </a:solid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Pa6B</a:t>
                    </a:r>
                    <a:endParaRPr lang="en-US" sz="1050" baseline="-2500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endParaRPr>
                  </a:p>
                </p:txBody>
              </p:sp>
              <p:sp>
                <p:nvSpPr>
                  <p:cNvPr id="65" name="TextBox 64">
                    <a:extLst>
                      <a:ext uri="{FF2B5EF4-FFF2-40B4-BE49-F238E27FC236}">
                        <a16:creationId xmlns:a16="http://schemas.microsoft.com/office/drawing/2014/main" id="{9295A543-5D62-0F4C-B181-665AB2572088}"/>
                      </a:ext>
                    </a:extLst>
                  </p:cNvPr>
                  <p:cNvSpPr txBox="1"/>
                  <p:nvPr/>
                </p:nvSpPr>
                <p:spPr>
                  <a:xfrm>
                    <a:off x="10795249" y="5450207"/>
                    <a:ext cx="920398" cy="253916"/>
                  </a:xfrm>
                  <a:prstGeom prst="rect">
                    <a:avLst/>
                  </a:prstGeom>
                  <a:solidFill>
                    <a:schemeClr val="bg1"/>
                  </a:solidFill>
                </p:spPr>
                <p:txBody>
                  <a:bodyPr wrap="square" rtlCol="0">
                    <a:spAutoFit/>
                  </a:bodyPr>
                  <a:lstStyle/>
                  <a:p>
                    <a:pPr algn="ctr"/>
                    <a:r>
                      <a:rPr lang="en-US" sz="1050" i="1"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Query Chr.</a:t>
                    </a:r>
                    <a:endParaRPr lang="en-US" sz="1050" i="1" baseline="-2500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endParaRPr>
                  </a:p>
                </p:txBody>
              </p:sp>
              <p:sp>
                <p:nvSpPr>
                  <p:cNvPr id="64" name="TextBox 63">
                    <a:extLst>
                      <a:ext uri="{FF2B5EF4-FFF2-40B4-BE49-F238E27FC236}">
                        <a16:creationId xmlns:a16="http://schemas.microsoft.com/office/drawing/2014/main" id="{94BC65CF-C83C-3D41-9169-B7B7E83366F9}"/>
                      </a:ext>
                    </a:extLst>
                  </p:cNvPr>
                  <p:cNvSpPr txBox="1"/>
                  <p:nvPr/>
                </p:nvSpPr>
                <p:spPr>
                  <a:xfrm>
                    <a:off x="11202480" y="5671411"/>
                    <a:ext cx="532349" cy="253916"/>
                  </a:xfrm>
                  <a:prstGeom prst="rect">
                    <a:avLst/>
                  </a:prstGeom>
                  <a:solidFill>
                    <a:schemeClr val="bg1"/>
                  </a:solid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Pa6A</a:t>
                    </a:r>
                    <a:endParaRPr lang="en-US" sz="1050" baseline="-2500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endParaRPr>
                  </a:p>
                </p:txBody>
              </p:sp>
            </p:grpSp>
            <p:sp>
              <p:nvSpPr>
                <p:cNvPr id="68" name="TextBox 67">
                  <a:extLst>
                    <a:ext uri="{FF2B5EF4-FFF2-40B4-BE49-F238E27FC236}">
                      <a16:creationId xmlns:a16="http://schemas.microsoft.com/office/drawing/2014/main" id="{D7E22080-E3A3-2848-B92F-FB664F836488}"/>
                    </a:ext>
                  </a:extLst>
                </p:cNvPr>
                <p:cNvSpPr txBox="1"/>
                <p:nvPr/>
              </p:nvSpPr>
              <p:spPr>
                <a:xfrm>
                  <a:off x="3302212" y="7173700"/>
                  <a:ext cx="1777284"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Window Iteration</a:t>
                  </a:r>
                </a:p>
              </p:txBody>
            </p:sp>
          </p:grpSp>
          <p:sp>
            <p:nvSpPr>
              <p:cNvPr id="48" name="TextBox 47">
                <a:extLst>
                  <a:ext uri="{FF2B5EF4-FFF2-40B4-BE49-F238E27FC236}">
                    <a16:creationId xmlns:a16="http://schemas.microsoft.com/office/drawing/2014/main" id="{DA9A3823-E470-E045-8740-F00C48C0E8D8}"/>
                  </a:ext>
                </a:extLst>
              </p:cNvPr>
              <p:cNvSpPr txBox="1"/>
              <p:nvPr/>
            </p:nvSpPr>
            <p:spPr>
              <a:xfrm>
                <a:off x="8370275" y="3004849"/>
                <a:ext cx="562513"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4000</a:t>
                </a:r>
              </a:p>
            </p:txBody>
          </p:sp>
        </p:grpSp>
      </p:grpSp>
      <p:grpSp>
        <p:nvGrpSpPr>
          <p:cNvPr id="17" name="Group 16">
            <a:extLst>
              <a:ext uri="{FF2B5EF4-FFF2-40B4-BE49-F238E27FC236}">
                <a16:creationId xmlns:a16="http://schemas.microsoft.com/office/drawing/2014/main" id="{83B2FAA8-DFF2-C44B-BB3A-2B4446AAD59C}"/>
              </a:ext>
            </a:extLst>
          </p:cNvPr>
          <p:cNvGrpSpPr/>
          <p:nvPr/>
        </p:nvGrpSpPr>
        <p:grpSpPr>
          <a:xfrm>
            <a:off x="2343194" y="4202799"/>
            <a:ext cx="6879868" cy="2587097"/>
            <a:chOff x="2343194" y="4202797"/>
            <a:chExt cx="6879868" cy="2587097"/>
          </a:xfrm>
        </p:grpSpPr>
        <p:pic>
          <p:nvPicPr>
            <p:cNvPr id="71" name="Picture 70" descr="Chart, line chart&#10;&#10;Description automatically generated">
              <a:extLst>
                <a:ext uri="{FF2B5EF4-FFF2-40B4-BE49-F238E27FC236}">
                  <a16:creationId xmlns:a16="http://schemas.microsoft.com/office/drawing/2014/main" id="{7A2B9236-98F2-164C-BD18-4E88D7441BF8}"/>
                </a:ext>
              </a:extLst>
            </p:cNvPr>
            <p:cNvPicPr>
              <a:picLocks/>
            </p:cNvPicPr>
            <p:nvPr/>
          </p:nvPicPr>
          <p:blipFill rotWithShape="1">
            <a:blip r:embed="rId5"/>
            <a:srcRect l="8227" t="20827" r="11883" b="18550"/>
            <a:stretch/>
          </p:blipFill>
          <p:spPr>
            <a:xfrm>
              <a:off x="2812451" y="4411943"/>
              <a:ext cx="6227064" cy="2020824"/>
            </a:xfrm>
            <a:prstGeom prst="rect">
              <a:avLst/>
            </a:prstGeom>
            <a:ln>
              <a:solidFill>
                <a:schemeClr val="bg2">
                  <a:lumMod val="75000"/>
                </a:schemeClr>
              </a:solidFill>
            </a:ln>
          </p:spPr>
        </p:pic>
        <p:pic>
          <p:nvPicPr>
            <p:cNvPr id="16" name="Picture 15">
              <a:extLst>
                <a:ext uri="{FF2B5EF4-FFF2-40B4-BE49-F238E27FC236}">
                  <a16:creationId xmlns:a16="http://schemas.microsoft.com/office/drawing/2014/main" id="{3FD9AF01-5DE2-5E41-94B4-BAB91BF049D1}"/>
                </a:ext>
              </a:extLst>
            </p:cNvPr>
            <p:cNvPicPr>
              <a:picLocks noChangeAspect="1"/>
            </p:cNvPicPr>
            <p:nvPr/>
          </p:nvPicPr>
          <p:blipFill rotWithShape="1">
            <a:blip r:embed="rId6"/>
            <a:srcRect r="10754" b="9878"/>
            <a:stretch/>
          </p:blipFill>
          <p:spPr>
            <a:xfrm>
              <a:off x="7923042" y="5607015"/>
              <a:ext cx="933209" cy="688626"/>
            </a:xfrm>
            <a:prstGeom prst="rect">
              <a:avLst/>
            </a:prstGeom>
            <a:ln>
              <a:solidFill>
                <a:schemeClr val="bg2">
                  <a:lumMod val="75000"/>
                </a:schemeClr>
              </a:solidFill>
            </a:ln>
          </p:spPr>
        </p:pic>
        <p:grpSp>
          <p:nvGrpSpPr>
            <p:cNvPr id="70" name="Group 69">
              <a:extLst>
                <a:ext uri="{FF2B5EF4-FFF2-40B4-BE49-F238E27FC236}">
                  <a16:creationId xmlns:a16="http://schemas.microsoft.com/office/drawing/2014/main" id="{EDBE715F-151F-5249-9402-61AF8E1FF309}"/>
                </a:ext>
              </a:extLst>
            </p:cNvPr>
            <p:cNvGrpSpPr/>
            <p:nvPr/>
          </p:nvGrpSpPr>
          <p:grpSpPr>
            <a:xfrm>
              <a:off x="2343194" y="4202797"/>
              <a:ext cx="6513057" cy="2587097"/>
              <a:chOff x="5155033" y="1292896"/>
              <a:chExt cx="6513057" cy="2587097"/>
            </a:xfrm>
          </p:grpSpPr>
          <p:grpSp>
            <p:nvGrpSpPr>
              <p:cNvPr id="67" name="Group 66">
                <a:extLst>
                  <a:ext uri="{FF2B5EF4-FFF2-40B4-BE49-F238E27FC236}">
                    <a16:creationId xmlns:a16="http://schemas.microsoft.com/office/drawing/2014/main" id="{174CB985-297A-3F48-91D6-9D7B5BEAA1DA}"/>
                  </a:ext>
                </a:extLst>
              </p:cNvPr>
              <p:cNvGrpSpPr/>
              <p:nvPr/>
            </p:nvGrpSpPr>
            <p:grpSpPr>
              <a:xfrm>
                <a:off x="5155033" y="1292896"/>
                <a:ext cx="6513057" cy="2439420"/>
                <a:chOff x="5155033" y="1292896"/>
                <a:chExt cx="6513057" cy="2439420"/>
              </a:xfrm>
            </p:grpSpPr>
            <p:sp>
              <p:nvSpPr>
                <p:cNvPr id="19" name="TextBox 18">
                  <a:extLst>
                    <a:ext uri="{FF2B5EF4-FFF2-40B4-BE49-F238E27FC236}">
                      <a16:creationId xmlns:a16="http://schemas.microsoft.com/office/drawing/2014/main" id="{84DCBCE1-9FDE-7F4F-AECE-23FB401C691B}"/>
                    </a:ext>
                  </a:extLst>
                </p:cNvPr>
                <p:cNvSpPr txBox="1"/>
                <p:nvPr/>
              </p:nvSpPr>
              <p:spPr>
                <a:xfrm>
                  <a:off x="8606284" y="1292896"/>
                  <a:ext cx="1040130"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Ps6B</a:t>
                  </a:r>
                </a:p>
              </p:txBody>
            </p:sp>
            <p:grpSp>
              <p:nvGrpSpPr>
                <p:cNvPr id="5" name="Group 4">
                  <a:extLst>
                    <a:ext uri="{FF2B5EF4-FFF2-40B4-BE49-F238E27FC236}">
                      <a16:creationId xmlns:a16="http://schemas.microsoft.com/office/drawing/2014/main" id="{4854AE1A-A919-8C49-8FA1-DE09C59347AB}"/>
                    </a:ext>
                  </a:extLst>
                </p:cNvPr>
                <p:cNvGrpSpPr/>
                <p:nvPr/>
              </p:nvGrpSpPr>
              <p:grpSpPr>
                <a:xfrm>
                  <a:off x="6878679" y="3478398"/>
                  <a:ext cx="3629632" cy="253918"/>
                  <a:chOff x="6878679" y="3478398"/>
                  <a:chExt cx="3629632" cy="253918"/>
                </a:xfrm>
              </p:grpSpPr>
              <p:sp>
                <p:nvSpPr>
                  <p:cNvPr id="3" name="TextBox 2">
                    <a:extLst>
                      <a:ext uri="{FF2B5EF4-FFF2-40B4-BE49-F238E27FC236}">
                        <a16:creationId xmlns:a16="http://schemas.microsoft.com/office/drawing/2014/main" id="{19A83CD8-3E26-CB40-BC37-BE56BD8C1443}"/>
                      </a:ext>
                    </a:extLst>
                  </p:cNvPr>
                  <p:cNvSpPr txBox="1"/>
                  <p:nvPr/>
                </p:nvSpPr>
                <p:spPr>
                  <a:xfrm>
                    <a:off x="6878679" y="3478400"/>
                    <a:ext cx="562554"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1000</a:t>
                    </a:r>
                  </a:p>
                </p:txBody>
              </p:sp>
              <p:sp>
                <p:nvSpPr>
                  <p:cNvPr id="21" name="TextBox 20">
                    <a:extLst>
                      <a:ext uri="{FF2B5EF4-FFF2-40B4-BE49-F238E27FC236}">
                        <a16:creationId xmlns:a16="http://schemas.microsoft.com/office/drawing/2014/main" id="{57061129-2558-F845-979D-012D71EE98BA}"/>
                      </a:ext>
                    </a:extLst>
                  </p:cNvPr>
                  <p:cNvSpPr txBox="1"/>
                  <p:nvPr/>
                </p:nvSpPr>
                <p:spPr>
                  <a:xfrm>
                    <a:off x="8402030" y="3478399"/>
                    <a:ext cx="562554"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2000</a:t>
                    </a:r>
                  </a:p>
                </p:txBody>
              </p:sp>
              <p:sp>
                <p:nvSpPr>
                  <p:cNvPr id="22" name="TextBox 21">
                    <a:extLst>
                      <a:ext uri="{FF2B5EF4-FFF2-40B4-BE49-F238E27FC236}">
                        <a16:creationId xmlns:a16="http://schemas.microsoft.com/office/drawing/2014/main" id="{2B5DCB1D-50B9-044D-B300-4C0D2716E772}"/>
                      </a:ext>
                    </a:extLst>
                  </p:cNvPr>
                  <p:cNvSpPr txBox="1"/>
                  <p:nvPr/>
                </p:nvSpPr>
                <p:spPr>
                  <a:xfrm>
                    <a:off x="9945757" y="3478398"/>
                    <a:ext cx="562554"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3000</a:t>
                    </a:r>
                  </a:p>
                </p:txBody>
              </p:sp>
            </p:grpSp>
            <p:grpSp>
              <p:nvGrpSpPr>
                <p:cNvPr id="7" name="Group 6">
                  <a:extLst>
                    <a:ext uri="{FF2B5EF4-FFF2-40B4-BE49-F238E27FC236}">
                      <a16:creationId xmlns:a16="http://schemas.microsoft.com/office/drawing/2014/main" id="{5C86E5C0-E908-FE48-9194-8A509484D2D7}"/>
                    </a:ext>
                  </a:extLst>
                </p:cNvPr>
                <p:cNvGrpSpPr/>
                <p:nvPr/>
              </p:nvGrpSpPr>
              <p:grpSpPr>
                <a:xfrm>
                  <a:off x="5155033" y="1423505"/>
                  <a:ext cx="786333" cy="2206849"/>
                  <a:chOff x="5155033" y="1423505"/>
                  <a:chExt cx="786333" cy="2206849"/>
                </a:xfrm>
              </p:grpSpPr>
              <p:grpSp>
                <p:nvGrpSpPr>
                  <p:cNvPr id="6" name="Group 5">
                    <a:extLst>
                      <a:ext uri="{FF2B5EF4-FFF2-40B4-BE49-F238E27FC236}">
                        <a16:creationId xmlns:a16="http://schemas.microsoft.com/office/drawing/2014/main" id="{CB081407-0938-6C4D-AFD6-68DAB7E4E0C8}"/>
                      </a:ext>
                    </a:extLst>
                  </p:cNvPr>
                  <p:cNvGrpSpPr/>
                  <p:nvPr/>
                </p:nvGrpSpPr>
                <p:grpSpPr>
                  <a:xfrm>
                    <a:off x="5254087" y="1466762"/>
                    <a:ext cx="687279" cy="2163592"/>
                    <a:chOff x="5254087" y="1466762"/>
                    <a:chExt cx="687279" cy="2163592"/>
                  </a:xfrm>
                </p:grpSpPr>
                <p:sp>
                  <p:nvSpPr>
                    <p:cNvPr id="37" name="TextBox 36">
                      <a:extLst>
                        <a:ext uri="{FF2B5EF4-FFF2-40B4-BE49-F238E27FC236}">
                          <a16:creationId xmlns:a16="http://schemas.microsoft.com/office/drawing/2014/main" id="{282C0E48-3E65-CA43-8147-4BA3F6B59225}"/>
                        </a:ext>
                      </a:extLst>
                    </p:cNvPr>
                    <p:cNvSpPr txBox="1"/>
                    <p:nvPr/>
                  </p:nvSpPr>
                  <p:spPr>
                    <a:xfrm>
                      <a:off x="5335289" y="2993555"/>
                      <a:ext cx="516194"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20</a:t>
                      </a:r>
                    </a:p>
                  </p:txBody>
                </p:sp>
                <p:sp>
                  <p:nvSpPr>
                    <p:cNvPr id="38" name="TextBox 37">
                      <a:extLst>
                        <a:ext uri="{FF2B5EF4-FFF2-40B4-BE49-F238E27FC236}">
                          <a16:creationId xmlns:a16="http://schemas.microsoft.com/office/drawing/2014/main" id="{98121E32-4E9E-0241-B1FE-0E886ACDAFAD}"/>
                        </a:ext>
                      </a:extLst>
                    </p:cNvPr>
                    <p:cNvSpPr txBox="1"/>
                    <p:nvPr/>
                  </p:nvSpPr>
                  <p:spPr>
                    <a:xfrm>
                      <a:off x="5335289" y="2611492"/>
                      <a:ext cx="516194"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40</a:t>
                      </a:r>
                    </a:p>
                  </p:txBody>
                </p:sp>
                <p:sp>
                  <p:nvSpPr>
                    <p:cNvPr id="39" name="TextBox 38">
                      <a:extLst>
                        <a:ext uri="{FF2B5EF4-FFF2-40B4-BE49-F238E27FC236}">
                          <a16:creationId xmlns:a16="http://schemas.microsoft.com/office/drawing/2014/main" id="{A84A6084-DA20-6C46-9A5A-D2AFD39068E8}"/>
                        </a:ext>
                      </a:extLst>
                    </p:cNvPr>
                    <p:cNvSpPr txBox="1"/>
                    <p:nvPr/>
                  </p:nvSpPr>
                  <p:spPr>
                    <a:xfrm>
                      <a:off x="5335289" y="2226988"/>
                      <a:ext cx="516194"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60</a:t>
                      </a:r>
                    </a:p>
                  </p:txBody>
                </p:sp>
                <p:sp>
                  <p:nvSpPr>
                    <p:cNvPr id="40" name="TextBox 39">
                      <a:extLst>
                        <a:ext uri="{FF2B5EF4-FFF2-40B4-BE49-F238E27FC236}">
                          <a16:creationId xmlns:a16="http://schemas.microsoft.com/office/drawing/2014/main" id="{34D97827-AD9B-024D-8F16-A1EACAD92F2A}"/>
                        </a:ext>
                      </a:extLst>
                    </p:cNvPr>
                    <p:cNvSpPr txBox="1"/>
                    <p:nvPr/>
                  </p:nvSpPr>
                  <p:spPr>
                    <a:xfrm>
                      <a:off x="5335289" y="1846494"/>
                      <a:ext cx="516194"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80</a:t>
                      </a:r>
                    </a:p>
                  </p:txBody>
                </p:sp>
                <p:sp>
                  <p:nvSpPr>
                    <p:cNvPr id="41" name="TextBox 40">
                      <a:extLst>
                        <a:ext uri="{FF2B5EF4-FFF2-40B4-BE49-F238E27FC236}">
                          <a16:creationId xmlns:a16="http://schemas.microsoft.com/office/drawing/2014/main" id="{B8EB4D11-FACC-1849-A3F9-9219F4F58B4E}"/>
                        </a:ext>
                      </a:extLst>
                    </p:cNvPr>
                    <p:cNvSpPr txBox="1"/>
                    <p:nvPr/>
                  </p:nvSpPr>
                  <p:spPr>
                    <a:xfrm>
                      <a:off x="5254087" y="1466762"/>
                      <a:ext cx="516194"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100</a:t>
                      </a:r>
                    </a:p>
                  </p:txBody>
                </p:sp>
                <p:sp>
                  <p:nvSpPr>
                    <p:cNvPr id="42" name="TextBox 41">
                      <a:extLst>
                        <a:ext uri="{FF2B5EF4-FFF2-40B4-BE49-F238E27FC236}">
                          <a16:creationId xmlns:a16="http://schemas.microsoft.com/office/drawing/2014/main" id="{E8FC11A9-1622-4E47-B4AF-6CB2099A7EE6}"/>
                        </a:ext>
                      </a:extLst>
                    </p:cNvPr>
                    <p:cNvSpPr txBox="1"/>
                    <p:nvPr/>
                  </p:nvSpPr>
                  <p:spPr>
                    <a:xfrm>
                      <a:off x="5425172" y="3376438"/>
                      <a:ext cx="516194"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0</a:t>
                      </a:r>
                    </a:p>
                  </p:txBody>
                </p:sp>
              </p:grpSp>
              <p:sp>
                <p:nvSpPr>
                  <p:cNvPr id="50" name="TextBox 49">
                    <a:extLst>
                      <a:ext uri="{FF2B5EF4-FFF2-40B4-BE49-F238E27FC236}">
                        <a16:creationId xmlns:a16="http://schemas.microsoft.com/office/drawing/2014/main" id="{1758AAE0-ECD9-DE49-B098-7FE0F78B67EF}"/>
                      </a:ext>
                    </a:extLst>
                  </p:cNvPr>
                  <p:cNvSpPr txBox="1"/>
                  <p:nvPr/>
                </p:nvSpPr>
                <p:spPr>
                  <a:xfrm rot="16200000">
                    <a:off x="4416144" y="2162394"/>
                    <a:ext cx="1731694"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 Gene Retention</a:t>
                    </a:r>
                  </a:p>
                </p:txBody>
              </p:sp>
            </p:grpSp>
            <p:grpSp>
              <p:nvGrpSpPr>
                <p:cNvPr id="8" name="Group 7">
                  <a:extLst>
                    <a:ext uri="{FF2B5EF4-FFF2-40B4-BE49-F238E27FC236}">
                      <a16:creationId xmlns:a16="http://schemas.microsoft.com/office/drawing/2014/main" id="{A4BF560B-AF3B-2E4B-8634-693B9FDCC996}"/>
                    </a:ext>
                  </a:extLst>
                </p:cNvPr>
                <p:cNvGrpSpPr/>
                <p:nvPr/>
              </p:nvGrpSpPr>
              <p:grpSpPr>
                <a:xfrm>
                  <a:off x="10738241" y="2707303"/>
                  <a:ext cx="929849" cy="654158"/>
                  <a:chOff x="10738241" y="2707303"/>
                  <a:chExt cx="929849" cy="654158"/>
                </a:xfrm>
              </p:grpSpPr>
              <p:sp>
                <p:nvSpPr>
                  <p:cNvPr id="61" name="TextBox 60">
                    <a:extLst>
                      <a:ext uri="{FF2B5EF4-FFF2-40B4-BE49-F238E27FC236}">
                        <a16:creationId xmlns:a16="http://schemas.microsoft.com/office/drawing/2014/main" id="{10DFECA6-2881-7146-A8A1-21CFF53037FC}"/>
                      </a:ext>
                    </a:extLst>
                  </p:cNvPr>
                  <p:cNvSpPr txBox="1"/>
                  <p:nvPr/>
                </p:nvSpPr>
                <p:spPr>
                  <a:xfrm>
                    <a:off x="11075028" y="3107545"/>
                    <a:ext cx="593062" cy="253916"/>
                  </a:xfrm>
                  <a:prstGeom prst="rect">
                    <a:avLst/>
                  </a:prstGeom>
                  <a:solidFill>
                    <a:schemeClr val="bg1"/>
                  </a:solid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Pa6B</a:t>
                    </a:r>
                    <a:endParaRPr lang="en-US" sz="1050" baseline="-2500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endParaRPr>
                  </a:p>
                </p:txBody>
              </p:sp>
              <p:sp>
                <p:nvSpPr>
                  <p:cNvPr id="60" name="TextBox 59">
                    <a:extLst>
                      <a:ext uri="{FF2B5EF4-FFF2-40B4-BE49-F238E27FC236}">
                        <a16:creationId xmlns:a16="http://schemas.microsoft.com/office/drawing/2014/main" id="{96855B4E-FBB9-5848-AB1E-051F45A904A7}"/>
                      </a:ext>
                    </a:extLst>
                  </p:cNvPr>
                  <p:cNvSpPr txBox="1"/>
                  <p:nvPr/>
                </p:nvSpPr>
                <p:spPr>
                  <a:xfrm>
                    <a:off x="11075030" y="2918105"/>
                    <a:ext cx="593060" cy="253916"/>
                  </a:xfrm>
                  <a:prstGeom prst="rect">
                    <a:avLst/>
                  </a:prstGeom>
                  <a:solidFill>
                    <a:schemeClr val="bg1"/>
                  </a:solid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Pa6A</a:t>
                    </a:r>
                    <a:endParaRPr lang="en-US" sz="1050" baseline="-2500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endParaRPr>
                  </a:p>
                </p:txBody>
              </p:sp>
              <p:sp>
                <p:nvSpPr>
                  <p:cNvPr id="62" name="TextBox 61">
                    <a:extLst>
                      <a:ext uri="{FF2B5EF4-FFF2-40B4-BE49-F238E27FC236}">
                        <a16:creationId xmlns:a16="http://schemas.microsoft.com/office/drawing/2014/main" id="{3AE2E195-6EBA-1841-8BEA-F01D805CE9C8}"/>
                      </a:ext>
                    </a:extLst>
                  </p:cNvPr>
                  <p:cNvSpPr txBox="1"/>
                  <p:nvPr/>
                </p:nvSpPr>
                <p:spPr>
                  <a:xfrm>
                    <a:off x="10738241" y="2707303"/>
                    <a:ext cx="929849" cy="253916"/>
                  </a:xfrm>
                  <a:prstGeom prst="rect">
                    <a:avLst/>
                  </a:prstGeom>
                  <a:solidFill>
                    <a:schemeClr val="bg1"/>
                  </a:solidFill>
                </p:spPr>
                <p:txBody>
                  <a:bodyPr wrap="square" rtlCol="0">
                    <a:spAutoFit/>
                  </a:bodyPr>
                  <a:lstStyle/>
                  <a:p>
                    <a:r>
                      <a:rPr lang="en-US" sz="1050" i="1"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Query Chr.</a:t>
                    </a:r>
                    <a:endParaRPr lang="en-US" sz="1050" i="1" baseline="-2500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endParaRPr>
                  </a:p>
                </p:txBody>
              </p:sp>
            </p:grpSp>
          </p:grpSp>
          <p:sp>
            <p:nvSpPr>
              <p:cNvPr id="69" name="TextBox 68">
                <a:extLst>
                  <a:ext uri="{FF2B5EF4-FFF2-40B4-BE49-F238E27FC236}">
                    <a16:creationId xmlns:a16="http://schemas.microsoft.com/office/drawing/2014/main" id="{E162BD66-7A65-8740-BE22-7F6CE5306929}"/>
                  </a:ext>
                </a:extLst>
              </p:cNvPr>
              <p:cNvSpPr txBox="1"/>
              <p:nvPr/>
            </p:nvSpPr>
            <p:spPr>
              <a:xfrm>
                <a:off x="8057873" y="3626077"/>
                <a:ext cx="1777413"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Window Iteration</a:t>
                </a:r>
              </a:p>
            </p:txBody>
          </p:sp>
        </p:grpSp>
        <p:sp>
          <p:nvSpPr>
            <p:cNvPr id="73" name="TextBox 72">
              <a:extLst>
                <a:ext uri="{FF2B5EF4-FFF2-40B4-BE49-F238E27FC236}">
                  <a16:creationId xmlns:a16="http://schemas.microsoft.com/office/drawing/2014/main" id="{8B801BAD-3557-3F44-912D-FB7B8766FB83}"/>
                </a:ext>
              </a:extLst>
            </p:cNvPr>
            <p:cNvSpPr txBox="1"/>
            <p:nvPr/>
          </p:nvSpPr>
          <p:spPr>
            <a:xfrm>
              <a:off x="8660508" y="6386063"/>
              <a:ext cx="562554"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4000</a:t>
              </a:r>
            </a:p>
          </p:txBody>
        </p:sp>
      </p:grpSp>
      <p:sp>
        <p:nvSpPr>
          <p:cNvPr id="72" name="TextBox 71">
            <a:extLst>
              <a:ext uri="{FF2B5EF4-FFF2-40B4-BE49-F238E27FC236}">
                <a16:creationId xmlns:a16="http://schemas.microsoft.com/office/drawing/2014/main" id="{8CFA18A2-5D48-404B-91D0-1529F15AFAE2}"/>
              </a:ext>
            </a:extLst>
          </p:cNvPr>
          <p:cNvSpPr txBox="1"/>
          <p:nvPr/>
        </p:nvSpPr>
        <p:spPr>
          <a:xfrm>
            <a:off x="794369" y="238688"/>
            <a:ext cx="609777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kern="1200" dirty="0">
                <a:solidFill>
                  <a:schemeClr val="tx1"/>
                </a:solidFill>
                <a:effectLst/>
                <a:latin typeface="+mn-lt"/>
                <a:ea typeface="+mn-ea"/>
                <a:cs typeface="+mn-cs"/>
              </a:rPr>
              <a:t>Supplementary Fig. 7 | Continued.</a:t>
            </a:r>
            <a:endParaRPr lang="en-US" dirty="0"/>
          </a:p>
        </p:txBody>
      </p:sp>
    </p:spTree>
    <p:extLst>
      <p:ext uri="{BB962C8B-B14F-4D97-AF65-F5344CB8AC3E}">
        <p14:creationId xmlns:p14="http://schemas.microsoft.com/office/powerpoint/2010/main" val="22740741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0" name="Group 69">
            <a:extLst>
              <a:ext uri="{FF2B5EF4-FFF2-40B4-BE49-F238E27FC236}">
                <a16:creationId xmlns:a16="http://schemas.microsoft.com/office/drawing/2014/main" id="{EDBE715F-151F-5249-9402-61AF8E1FF309}"/>
              </a:ext>
            </a:extLst>
          </p:cNvPr>
          <p:cNvGrpSpPr/>
          <p:nvPr/>
        </p:nvGrpSpPr>
        <p:grpSpPr>
          <a:xfrm>
            <a:off x="2640049" y="4029578"/>
            <a:ext cx="6710717" cy="2576013"/>
            <a:chOff x="5157605" y="1230185"/>
            <a:chExt cx="6710717" cy="2576013"/>
          </a:xfrm>
        </p:grpSpPr>
        <p:grpSp>
          <p:nvGrpSpPr>
            <p:cNvPr id="67" name="Group 66">
              <a:extLst>
                <a:ext uri="{FF2B5EF4-FFF2-40B4-BE49-F238E27FC236}">
                  <a16:creationId xmlns:a16="http://schemas.microsoft.com/office/drawing/2014/main" id="{174CB985-297A-3F48-91D6-9D7B5BEAA1DA}"/>
                </a:ext>
              </a:extLst>
            </p:cNvPr>
            <p:cNvGrpSpPr/>
            <p:nvPr/>
          </p:nvGrpSpPr>
          <p:grpSpPr>
            <a:xfrm>
              <a:off x="5157605" y="1230185"/>
              <a:ext cx="6710717" cy="2430908"/>
              <a:chOff x="5157605" y="1230185"/>
              <a:chExt cx="6710717" cy="2430908"/>
            </a:xfrm>
          </p:grpSpPr>
          <p:pic>
            <p:nvPicPr>
              <p:cNvPr id="12" name="Picture 11" descr="Chart, line chart&#10;&#10;Description automatically generated">
                <a:extLst>
                  <a:ext uri="{FF2B5EF4-FFF2-40B4-BE49-F238E27FC236}">
                    <a16:creationId xmlns:a16="http://schemas.microsoft.com/office/drawing/2014/main" id="{AD899DD2-93D4-3248-9EAB-4EA0A577039B}"/>
                  </a:ext>
                </a:extLst>
              </p:cNvPr>
              <p:cNvPicPr>
                <a:picLocks/>
              </p:cNvPicPr>
              <p:nvPr/>
            </p:nvPicPr>
            <p:blipFill rotWithShape="1">
              <a:blip r:embed="rId3"/>
              <a:srcRect l="7721" t="21278" r="12788" b="21317"/>
              <a:stretch/>
            </p:blipFill>
            <p:spPr>
              <a:xfrm>
                <a:off x="5641258" y="1440180"/>
                <a:ext cx="6227064" cy="2020824"/>
              </a:xfrm>
              <a:prstGeom prst="rect">
                <a:avLst/>
              </a:prstGeom>
              <a:ln>
                <a:solidFill>
                  <a:schemeClr val="bg2">
                    <a:lumMod val="75000"/>
                  </a:schemeClr>
                </a:solidFill>
              </a:ln>
            </p:spPr>
          </p:pic>
          <p:sp>
            <p:nvSpPr>
              <p:cNvPr id="19" name="TextBox 18">
                <a:extLst>
                  <a:ext uri="{FF2B5EF4-FFF2-40B4-BE49-F238E27FC236}">
                    <a16:creationId xmlns:a16="http://schemas.microsoft.com/office/drawing/2014/main" id="{84DCBCE1-9FDE-7F4F-AECE-23FB401C691B}"/>
                  </a:ext>
                </a:extLst>
              </p:cNvPr>
              <p:cNvSpPr txBox="1"/>
              <p:nvPr/>
            </p:nvSpPr>
            <p:spPr>
              <a:xfrm>
                <a:off x="8750507" y="1230185"/>
                <a:ext cx="1040130"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Ps7B</a:t>
                </a:r>
              </a:p>
            </p:txBody>
          </p:sp>
          <p:grpSp>
            <p:nvGrpSpPr>
              <p:cNvPr id="5" name="Group 4">
                <a:extLst>
                  <a:ext uri="{FF2B5EF4-FFF2-40B4-BE49-F238E27FC236}">
                    <a16:creationId xmlns:a16="http://schemas.microsoft.com/office/drawing/2014/main" id="{4854AE1A-A919-8C49-8FA1-DE09C59347AB}"/>
                  </a:ext>
                </a:extLst>
              </p:cNvPr>
              <p:cNvGrpSpPr/>
              <p:nvPr/>
            </p:nvGrpSpPr>
            <p:grpSpPr>
              <a:xfrm>
                <a:off x="6184276" y="3407171"/>
                <a:ext cx="5403052" cy="253922"/>
                <a:chOff x="6184276" y="3407171"/>
                <a:chExt cx="5403052" cy="253922"/>
              </a:xfrm>
            </p:grpSpPr>
            <p:sp>
              <p:nvSpPr>
                <p:cNvPr id="3" name="TextBox 2">
                  <a:extLst>
                    <a:ext uri="{FF2B5EF4-FFF2-40B4-BE49-F238E27FC236}">
                      <a16:creationId xmlns:a16="http://schemas.microsoft.com/office/drawing/2014/main" id="{19A83CD8-3E26-CB40-BC37-BE56BD8C1443}"/>
                    </a:ext>
                  </a:extLst>
                </p:cNvPr>
                <p:cNvSpPr txBox="1"/>
                <p:nvPr/>
              </p:nvSpPr>
              <p:spPr>
                <a:xfrm>
                  <a:off x="6184276" y="3407177"/>
                  <a:ext cx="539568" cy="253916"/>
                </a:xfrm>
                <a:prstGeom prst="rect">
                  <a:avLst/>
                </a:prstGeom>
                <a:noFill/>
              </p:spPr>
              <p:txBody>
                <a:bodyPr wrap="square" rtlCol="0">
                  <a:spAutoFit/>
                </a:bodyPr>
                <a:lstStyle/>
                <a:p>
                  <a:pPr algn="ctr"/>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500</a:t>
                  </a:r>
                </a:p>
              </p:txBody>
            </p:sp>
            <p:sp>
              <p:nvSpPr>
                <p:cNvPr id="21" name="TextBox 20">
                  <a:extLst>
                    <a:ext uri="{FF2B5EF4-FFF2-40B4-BE49-F238E27FC236}">
                      <a16:creationId xmlns:a16="http://schemas.microsoft.com/office/drawing/2014/main" id="{57061129-2558-F845-979D-012D71EE98BA}"/>
                    </a:ext>
                  </a:extLst>
                </p:cNvPr>
                <p:cNvSpPr txBox="1"/>
                <p:nvPr/>
              </p:nvSpPr>
              <p:spPr>
                <a:xfrm>
                  <a:off x="6997140" y="3407176"/>
                  <a:ext cx="539568" cy="253916"/>
                </a:xfrm>
                <a:prstGeom prst="rect">
                  <a:avLst/>
                </a:prstGeom>
                <a:noFill/>
              </p:spPr>
              <p:txBody>
                <a:bodyPr wrap="square" rtlCol="0">
                  <a:spAutoFit/>
                </a:bodyPr>
                <a:lstStyle/>
                <a:p>
                  <a:pPr algn="ctr"/>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1000</a:t>
                  </a:r>
                </a:p>
              </p:txBody>
            </p:sp>
            <p:sp>
              <p:nvSpPr>
                <p:cNvPr id="22" name="TextBox 21">
                  <a:extLst>
                    <a:ext uri="{FF2B5EF4-FFF2-40B4-BE49-F238E27FC236}">
                      <a16:creationId xmlns:a16="http://schemas.microsoft.com/office/drawing/2014/main" id="{2B5DCB1D-50B9-044D-B300-4C0D2716E772}"/>
                    </a:ext>
                  </a:extLst>
                </p:cNvPr>
                <p:cNvSpPr txBox="1"/>
                <p:nvPr/>
              </p:nvSpPr>
              <p:spPr>
                <a:xfrm>
                  <a:off x="7799120" y="3407175"/>
                  <a:ext cx="539568" cy="253916"/>
                </a:xfrm>
                <a:prstGeom prst="rect">
                  <a:avLst/>
                </a:prstGeom>
                <a:noFill/>
              </p:spPr>
              <p:txBody>
                <a:bodyPr wrap="square" rtlCol="0">
                  <a:spAutoFit/>
                </a:bodyPr>
                <a:lstStyle/>
                <a:p>
                  <a:pPr algn="ctr"/>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1500</a:t>
                  </a:r>
                </a:p>
              </p:txBody>
            </p:sp>
            <p:sp>
              <p:nvSpPr>
                <p:cNvPr id="23" name="TextBox 22">
                  <a:extLst>
                    <a:ext uri="{FF2B5EF4-FFF2-40B4-BE49-F238E27FC236}">
                      <a16:creationId xmlns:a16="http://schemas.microsoft.com/office/drawing/2014/main" id="{6D7E3EE5-F649-594E-AB1D-3B9D6E06A66A}"/>
                    </a:ext>
                  </a:extLst>
                </p:cNvPr>
                <p:cNvSpPr txBox="1"/>
                <p:nvPr/>
              </p:nvSpPr>
              <p:spPr>
                <a:xfrm>
                  <a:off x="8613558" y="3407174"/>
                  <a:ext cx="539568" cy="253916"/>
                </a:xfrm>
                <a:prstGeom prst="rect">
                  <a:avLst/>
                </a:prstGeom>
                <a:noFill/>
              </p:spPr>
              <p:txBody>
                <a:bodyPr wrap="square" rtlCol="0">
                  <a:spAutoFit/>
                </a:bodyPr>
                <a:lstStyle/>
                <a:p>
                  <a:pPr algn="ctr"/>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2000</a:t>
                  </a:r>
                </a:p>
              </p:txBody>
            </p:sp>
            <p:sp>
              <p:nvSpPr>
                <p:cNvPr id="24" name="TextBox 23">
                  <a:extLst>
                    <a:ext uri="{FF2B5EF4-FFF2-40B4-BE49-F238E27FC236}">
                      <a16:creationId xmlns:a16="http://schemas.microsoft.com/office/drawing/2014/main" id="{A3BD8D8A-EAE2-8045-ACC2-960D3D0EA53E}"/>
                    </a:ext>
                  </a:extLst>
                </p:cNvPr>
                <p:cNvSpPr txBox="1"/>
                <p:nvPr/>
              </p:nvSpPr>
              <p:spPr>
                <a:xfrm>
                  <a:off x="9415051" y="3407173"/>
                  <a:ext cx="539568" cy="253916"/>
                </a:xfrm>
                <a:prstGeom prst="rect">
                  <a:avLst/>
                </a:prstGeom>
                <a:noFill/>
              </p:spPr>
              <p:txBody>
                <a:bodyPr wrap="square" rtlCol="0">
                  <a:spAutoFit/>
                </a:bodyPr>
                <a:lstStyle/>
                <a:p>
                  <a:pPr algn="ctr"/>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2500</a:t>
                  </a:r>
                </a:p>
              </p:txBody>
            </p:sp>
            <p:sp>
              <p:nvSpPr>
                <p:cNvPr id="26" name="TextBox 25">
                  <a:extLst>
                    <a:ext uri="{FF2B5EF4-FFF2-40B4-BE49-F238E27FC236}">
                      <a16:creationId xmlns:a16="http://schemas.microsoft.com/office/drawing/2014/main" id="{18804BB0-85D7-764B-AD36-2FD7949947FD}"/>
                    </a:ext>
                  </a:extLst>
                </p:cNvPr>
                <p:cNvSpPr txBox="1"/>
                <p:nvPr/>
              </p:nvSpPr>
              <p:spPr>
                <a:xfrm>
                  <a:off x="10240410" y="3407172"/>
                  <a:ext cx="539568" cy="253916"/>
                </a:xfrm>
                <a:prstGeom prst="rect">
                  <a:avLst/>
                </a:prstGeom>
                <a:noFill/>
              </p:spPr>
              <p:txBody>
                <a:bodyPr wrap="square" rtlCol="0">
                  <a:spAutoFit/>
                </a:bodyPr>
                <a:lstStyle/>
                <a:p>
                  <a:pPr algn="ctr"/>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3000</a:t>
                  </a:r>
                </a:p>
              </p:txBody>
            </p:sp>
            <p:sp>
              <p:nvSpPr>
                <p:cNvPr id="28" name="TextBox 27">
                  <a:extLst>
                    <a:ext uri="{FF2B5EF4-FFF2-40B4-BE49-F238E27FC236}">
                      <a16:creationId xmlns:a16="http://schemas.microsoft.com/office/drawing/2014/main" id="{FCEB112C-7C39-9C45-B1CD-492A7811E0E1}"/>
                    </a:ext>
                  </a:extLst>
                </p:cNvPr>
                <p:cNvSpPr txBox="1"/>
                <p:nvPr/>
              </p:nvSpPr>
              <p:spPr>
                <a:xfrm>
                  <a:off x="11047760" y="3407171"/>
                  <a:ext cx="539568" cy="253916"/>
                </a:xfrm>
                <a:prstGeom prst="rect">
                  <a:avLst/>
                </a:prstGeom>
                <a:noFill/>
              </p:spPr>
              <p:txBody>
                <a:bodyPr wrap="square" rtlCol="0">
                  <a:spAutoFit/>
                </a:bodyPr>
                <a:lstStyle/>
                <a:p>
                  <a:pPr algn="ctr"/>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3500</a:t>
                  </a:r>
                </a:p>
              </p:txBody>
            </p:sp>
          </p:grpSp>
          <p:grpSp>
            <p:nvGrpSpPr>
              <p:cNvPr id="7" name="Group 6">
                <a:extLst>
                  <a:ext uri="{FF2B5EF4-FFF2-40B4-BE49-F238E27FC236}">
                    <a16:creationId xmlns:a16="http://schemas.microsoft.com/office/drawing/2014/main" id="{5C86E5C0-E908-FE48-9194-8A509484D2D7}"/>
                  </a:ext>
                </a:extLst>
              </p:cNvPr>
              <p:cNvGrpSpPr/>
              <p:nvPr/>
            </p:nvGrpSpPr>
            <p:grpSpPr>
              <a:xfrm>
                <a:off x="5157605" y="1362811"/>
                <a:ext cx="795263" cy="2216211"/>
                <a:chOff x="5157605" y="1362811"/>
                <a:chExt cx="795263" cy="2216211"/>
              </a:xfrm>
            </p:grpSpPr>
            <p:grpSp>
              <p:nvGrpSpPr>
                <p:cNvPr id="6" name="Group 5">
                  <a:extLst>
                    <a:ext uri="{FF2B5EF4-FFF2-40B4-BE49-F238E27FC236}">
                      <a16:creationId xmlns:a16="http://schemas.microsoft.com/office/drawing/2014/main" id="{CB081407-0938-6C4D-AFD6-68DAB7E4E0C8}"/>
                    </a:ext>
                  </a:extLst>
                </p:cNvPr>
                <p:cNvGrpSpPr/>
                <p:nvPr/>
              </p:nvGrpSpPr>
              <p:grpSpPr>
                <a:xfrm>
                  <a:off x="5269447" y="1362811"/>
                  <a:ext cx="683421" cy="2216211"/>
                  <a:chOff x="5269447" y="1362811"/>
                  <a:chExt cx="683421" cy="2216211"/>
                </a:xfrm>
              </p:grpSpPr>
              <p:sp>
                <p:nvSpPr>
                  <p:cNvPr id="37" name="TextBox 36">
                    <a:extLst>
                      <a:ext uri="{FF2B5EF4-FFF2-40B4-BE49-F238E27FC236}">
                        <a16:creationId xmlns:a16="http://schemas.microsoft.com/office/drawing/2014/main" id="{282C0E48-3E65-CA43-8147-4BA3F6B59225}"/>
                      </a:ext>
                    </a:extLst>
                  </p:cNvPr>
                  <p:cNvSpPr txBox="1"/>
                  <p:nvPr/>
                </p:nvSpPr>
                <p:spPr>
                  <a:xfrm>
                    <a:off x="5360865" y="2925075"/>
                    <a:ext cx="516194"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20</a:t>
                    </a:r>
                  </a:p>
                </p:txBody>
              </p:sp>
              <p:sp>
                <p:nvSpPr>
                  <p:cNvPr id="38" name="TextBox 37">
                    <a:extLst>
                      <a:ext uri="{FF2B5EF4-FFF2-40B4-BE49-F238E27FC236}">
                        <a16:creationId xmlns:a16="http://schemas.microsoft.com/office/drawing/2014/main" id="{98121E32-4E9E-0241-B1FE-0E886ACDAFAD}"/>
                      </a:ext>
                    </a:extLst>
                  </p:cNvPr>
                  <p:cNvSpPr txBox="1"/>
                  <p:nvPr/>
                </p:nvSpPr>
                <p:spPr>
                  <a:xfrm>
                    <a:off x="5360865" y="2535544"/>
                    <a:ext cx="516194"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40</a:t>
                    </a:r>
                  </a:p>
                </p:txBody>
              </p:sp>
              <p:sp>
                <p:nvSpPr>
                  <p:cNvPr id="39" name="TextBox 38">
                    <a:extLst>
                      <a:ext uri="{FF2B5EF4-FFF2-40B4-BE49-F238E27FC236}">
                        <a16:creationId xmlns:a16="http://schemas.microsoft.com/office/drawing/2014/main" id="{A84A6084-DA20-6C46-9A5A-D2AFD39068E8}"/>
                      </a:ext>
                    </a:extLst>
                  </p:cNvPr>
                  <p:cNvSpPr txBox="1"/>
                  <p:nvPr/>
                </p:nvSpPr>
                <p:spPr>
                  <a:xfrm>
                    <a:off x="5360865" y="2138639"/>
                    <a:ext cx="516194"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60</a:t>
                    </a:r>
                  </a:p>
                </p:txBody>
              </p:sp>
              <p:sp>
                <p:nvSpPr>
                  <p:cNvPr id="40" name="TextBox 39">
                    <a:extLst>
                      <a:ext uri="{FF2B5EF4-FFF2-40B4-BE49-F238E27FC236}">
                        <a16:creationId xmlns:a16="http://schemas.microsoft.com/office/drawing/2014/main" id="{34D97827-AD9B-024D-8F16-A1EACAD92F2A}"/>
                      </a:ext>
                    </a:extLst>
                  </p:cNvPr>
                  <p:cNvSpPr txBox="1"/>
                  <p:nvPr/>
                </p:nvSpPr>
                <p:spPr>
                  <a:xfrm>
                    <a:off x="5360865" y="1752342"/>
                    <a:ext cx="516194"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80</a:t>
                    </a:r>
                  </a:p>
                </p:txBody>
              </p:sp>
              <p:sp>
                <p:nvSpPr>
                  <p:cNvPr id="41" name="TextBox 40">
                    <a:extLst>
                      <a:ext uri="{FF2B5EF4-FFF2-40B4-BE49-F238E27FC236}">
                        <a16:creationId xmlns:a16="http://schemas.microsoft.com/office/drawing/2014/main" id="{B8EB4D11-FACC-1849-A3F9-9219F4F58B4E}"/>
                      </a:ext>
                    </a:extLst>
                  </p:cNvPr>
                  <p:cNvSpPr txBox="1"/>
                  <p:nvPr/>
                </p:nvSpPr>
                <p:spPr>
                  <a:xfrm>
                    <a:off x="5269447" y="1362811"/>
                    <a:ext cx="516194"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100</a:t>
                    </a:r>
                  </a:p>
                </p:txBody>
              </p:sp>
              <p:sp>
                <p:nvSpPr>
                  <p:cNvPr id="42" name="TextBox 41">
                    <a:extLst>
                      <a:ext uri="{FF2B5EF4-FFF2-40B4-BE49-F238E27FC236}">
                        <a16:creationId xmlns:a16="http://schemas.microsoft.com/office/drawing/2014/main" id="{E8FC11A9-1622-4E47-B4AF-6CB2099A7EE6}"/>
                      </a:ext>
                    </a:extLst>
                  </p:cNvPr>
                  <p:cNvSpPr txBox="1"/>
                  <p:nvPr/>
                </p:nvSpPr>
                <p:spPr>
                  <a:xfrm>
                    <a:off x="5436674" y="3325106"/>
                    <a:ext cx="516194"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0</a:t>
                    </a:r>
                  </a:p>
                </p:txBody>
              </p:sp>
            </p:grpSp>
            <p:sp>
              <p:nvSpPr>
                <p:cNvPr id="50" name="TextBox 49">
                  <a:extLst>
                    <a:ext uri="{FF2B5EF4-FFF2-40B4-BE49-F238E27FC236}">
                      <a16:creationId xmlns:a16="http://schemas.microsoft.com/office/drawing/2014/main" id="{1758AAE0-ECD9-DE49-B098-7FE0F78B67EF}"/>
                    </a:ext>
                  </a:extLst>
                </p:cNvPr>
                <p:cNvSpPr txBox="1"/>
                <p:nvPr/>
              </p:nvSpPr>
              <p:spPr>
                <a:xfrm rot="16200000">
                  <a:off x="4418716" y="2162394"/>
                  <a:ext cx="1731694"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 Gene Retention</a:t>
                  </a:r>
                </a:p>
              </p:txBody>
            </p:sp>
          </p:grpSp>
          <p:grpSp>
            <p:nvGrpSpPr>
              <p:cNvPr id="8" name="Group 7">
                <a:extLst>
                  <a:ext uri="{FF2B5EF4-FFF2-40B4-BE49-F238E27FC236}">
                    <a16:creationId xmlns:a16="http://schemas.microsoft.com/office/drawing/2014/main" id="{A4BF560B-AF3B-2E4B-8634-693B9FDCC996}"/>
                  </a:ext>
                </a:extLst>
              </p:cNvPr>
              <p:cNvGrpSpPr/>
              <p:nvPr/>
            </p:nvGrpSpPr>
            <p:grpSpPr>
              <a:xfrm>
                <a:off x="10178111" y="2536986"/>
                <a:ext cx="992388" cy="754852"/>
                <a:chOff x="10178111" y="2536986"/>
                <a:chExt cx="992388" cy="754852"/>
              </a:xfrm>
            </p:grpSpPr>
            <p:pic>
              <p:nvPicPr>
                <p:cNvPr id="14" name="Picture 13" descr="Text&#10;&#10;Description automatically generated with medium confidence">
                  <a:extLst>
                    <a:ext uri="{FF2B5EF4-FFF2-40B4-BE49-F238E27FC236}">
                      <a16:creationId xmlns:a16="http://schemas.microsoft.com/office/drawing/2014/main" id="{BCF12A4A-3F42-B047-8BA6-3818EEEC7A29}"/>
                    </a:ext>
                  </a:extLst>
                </p:cNvPr>
                <p:cNvPicPr>
                  <a:picLocks noChangeAspect="1"/>
                </p:cNvPicPr>
                <p:nvPr/>
              </p:nvPicPr>
              <p:blipFill rotWithShape="1">
                <a:blip r:embed="rId4"/>
                <a:srcRect r="26411"/>
                <a:stretch/>
              </p:blipFill>
              <p:spPr>
                <a:xfrm>
                  <a:off x="10178111" y="2536986"/>
                  <a:ext cx="992386" cy="754852"/>
                </a:xfrm>
                <a:prstGeom prst="rect">
                  <a:avLst/>
                </a:prstGeom>
                <a:ln>
                  <a:solidFill>
                    <a:schemeClr val="bg2">
                      <a:lumMod val="75000"/>
                    </a:schemeClr>
                  </a:solidFill>
                </a:ln>
              </p:spPr>
            </p:pic>
            <p:sp>
              <p:nvSpPr>
                <p:cNvPr id="61" name="TextBox 60">
                  <a:extLst>
                    <a:ext uri="{FF2B5EF4-FFF2-40B4-BE49-F238E27FC236}">
                      <a16:creationId xmlns:a16="http://schemas.microsoft.com/office/drawing/2014/main" id="{10DFECA6-2881-7146-A8A1-21CFF53037FC}"/>
                    </a:ext>
                  </a:extLst>
                </p:cNvPr>
                <p:cNvSpPr txBox="1"/>
                <p:nvPr/>
              </p:nvSpPr>
              <p:spPr>
                <a:xfrm>
                  <a:off x="10599667" y="2973958"/>
                  <a:ext cx="570830" cy="253916"/>
                </a:xfrm>
                <a:prstGeom prst="rect">
                  <a:avLst/>
                </a:prstGeom>
                <a:solidFill>
                  <a:schemeClr val="bg1"/>
                </a:solid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Pa7A</a:t>
                  </a:r>
                  <a:endParaRPr lang="en-US" sz="1050" baseline="-2500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endParaRPr>
                </a:p>
              </p:txBody>
            </p:sp>
            <p:sp>
              <p:nvSpPr>
                <p:cNvPr id="60" name="TextBox 59">
                  <a:extLst>
                    <a:ext uri="{FF2B5EF4-FFF2-40B4-BE49-F238E27FC236}">
                      <a16:creationId xmlns:a16="http://schemas.microsoft.com/office/drawing/2014/main" id="{96855B4E-FBB9-5848-AB1E-051F45A904A7}"/>
                    </a:ext>
                  </a:extLst>
                </p:cNvPr>
                <p:cNvSpPr txBox="1"/>
                <p:nvPr/>
              </p:nvSpPr>
              <p:spPr>
                <a:xfrm>
                  <a:off x="10599669" y="2769403"/>
                  <a:ext cx="570830" cy="253916"/>
                </a:xfrm>
                <a:prstGeom prst="rect">
                  <a:avLst/>
                </a:prstGeom>
                <a:solidFill>
                  <a:schemeClr val="bg1"/>
                </a:solid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Pa7B</a:t>
                  </a:r>
                  <a:endParaRPr lang="en-US" sz="1050" baseline="-2500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endParaRPr>
                </a:p>
              </p:txBody>
            </p:sp>
            <p:sp>
              <p:nvSpPr>
                <p:cNvPr id="62" name="TextBox 61">
                  <a:extLst>
                    <a:ext uri="{FF2B5EF4-FFF2-40B4-BE49-F238E27FC236}">
                      <a16:creationId xmlns:a16="http://schemas.microsoft.com/office/drawing/2014/main" id="{3AE2E195-6EBA-1841-8BEA-F01D805CE9C8}"/>
                    </a:ext>
                  </a:extLst>
                </p:cNvPr>
                <p:cNvSpPr txBox="1"/>
                <p:nvPr/>
              </p:nvSpPr>
              <p:spPr>
                <a:xfrm>
                  <a:off x="10181374" y="2553608"/>
                  <a:ext cx="920356" cy="253916"/>
                </a:xfrm>
                <a:prstGeom prst="rect">
                  <a:avLst/>
                </a:prstGeom>
                <a:solidFill>
                  <a:schemeClr val="bg1"/>
                </a:solidFill>
              </p:spPr>
              <p:txBody>
                <a:bodyPr wrap="square" rtlCol="0">
                  <a:spAutoFit/>
                </a:bodyPr>
                <a:lstStyle/>
                <a:p>
                  <a:r>
                    <a:rPr lang="en-US" sz="1050" i="1"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Query Chr.</a:t>
                  </a:r>
                  <a:endParaRPr lang="en-US" sz="1050" i="1" baseline="-2500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endParaRPr>
                </a:p>
              </p:txBody>
            </p:sp>
          </p:grpSp>
        </p:grpSp>
        <p:sp>
          <p:nvSpPr>
            <p:cNvPr id="69" name="TextBox 68">
              <a:extLst>
                <a:ext uri="{FF2B5EF4-FFF2-40B4-BE49-F238E27FC236}">
                  <a16:creationId xmlns:a16="http://schemas.microsoft.com/office/drawing/2014/main" id="{E162BD66-7A65-8740-BE22-7F6CE5306929}"/>
                </a:ext>
              </a:extLst>
            </p:cNvPr>
            <p:cNvSpPr txBox="1"/>
            <p:nvPr/>
          </p:nvSpPr>
          <p:spPr>
            <a:xfrm>
              <a:off x="8155636" y="3552282"/>
              <a:ext cx="1630937"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Window Iteration</a:t>
              </a:r>
            </a:p>
          </p:txBody>
        </p:sp>
      </p:grpSp>
      <p:grpSp>
        <p:nvGrpSpPr>
          <p:cNvPr id="27" name="Group 26">
            <a:extLst>
              <a:ext uri="{FF2B5EF4-FFF2-40B4-BE49-F238E27FC236}">
                <a16:creationId xmlns:a16="http://schemas.microsoft.com/office/drawing/2014/main" id="{544FD577-F59D-B54D-AB36-79FD27FD8EC0}"/>
              </a:ext>
            </a:extLst>
          </p:cNvPr>
          <p:cNvGrpSpPr/>
          <p:nvPr/>
        </p:nvGrpSpPr>
        <p:grpSpPr>
          <a:xfrm>
            <a:off x="2672897" y="330068"/>
            <a:ext cx="6701640" cy="2874356"/>
            <a:chOff x="246937" y="4501325"/>
            <a:chExt cx="6701640" cy="2874356"/>
          </a:xfrm>
        </p:grpSpPr>
        <p:pic>
          <p:nvPicPr>
            <p:cNvPr id="4" name="Picture 3" descr="Chart, line chart&#10;&#10;Description automatically generated">
              <a:extLst>
                <a:ext uri="{FF2B5EF4-FFF2-40B4-BE49-F238E27FC236}">
                  <a16:creationId xmlns:a16="http://schemas.microsoft.com/office/drawing/2014/main" id="{3A47BCFB-C833-B744-9EF8-84244313EE95}"/>
                </a:ext>
              </a:extLst>
            </p:cNvPr>
            <p:cNvPicPr>
              <a:picLocks/>
            </p:cNvPicPr>
            <p:nvPr/>
          </p:nvPicPr>
          <p:blipFill rotWithShape="1">
            <a:blip r:embed="rId5"/>
            <a:srcRect l="8933" t="20648" r="15039" b="21006"/>
            <a:stretch/>
          </p:blipFill>
          <p:spPr>
            <a:xfrm>
              <a:off x="721513" y="4979949"/>
              <a:ext cx="6227064" cy="2020824"/>
            </a:xfrm>
            <a:prstGeom prst="rect">
              <a:avLst/>
            </a:prstGeom>
            <a:ln>
              <a:solidFill>
                <a:schemeClr val="bg2">
                  <a:lumMod val="75000"/>
                </a:schemeClr>
              </a:solidFill>
            </a:ln>
          </p:spPr>
        </p:pic>
        <p:sp>
          <p:nvSpPr>
            <p:cNvPr id="20" name="TextBox 19">
              <a:extLst>
                <a:ext uri="{FF2B5EF4-FFF2-40B4-BE49-F238E27FC236}">
                  <a16:creationId xmlns:a16="http://schemas.microsoft.com/office/drawing/2014/main" id="{8AA683F8-F5D5-5343-828B-77CAD5EDCB2B}"/>
                </a:ext>
              </a:extLst>
            </p:cNvPr>
            <p:cNvSpPr txBox="1"/>
            <p:nvPr/>
          </p:nvSpPr>
          <p:spPr>
            <a:xfrm>
              <a:off x="3693414" y="4771929"/>
              <a:ext cx="1040130"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Pi7A</a:t>
              </a:r>
            </a:p>
          </p:txBody>
        </p:sp>
        <p:grpSp>
          <p:nvGrpSpPr>
            <p:cNvPr id="29" name="Group 28">
              <a:extLst>
                <a:ext uri="{FF2B5EF4-FFF2-40B4-BE49-F238E27FC236}">
                  <a16:creationId xmlns:a16="http://schemas.microsoft.com/office/drawing/2014/main" id="{EA5770FD-ABCB-704B-8212-2BC18E59CB1D}"/>
                </a:ext>
              </a:extLst>
            </p:cNvPr>
            <p:cNvGrpSpPr/>
            <p:nvPr/>
          </p:nvGrpSpPr>
          <p:grpSpPr>
            <a:xfrm>
              <a:off x="1279607" y="6959905"/>
              <a:ext cx="5489998" cy="253922"/>
              <a:chOff x="6181220" y="3417387"/>
              <a:chExt cx="5489998" cy="253922"/>
            </a:xfrm>
          </p:grpSpPr>
          <p:sp>
            <p:nvSpPr>
              <p:cNvPr id="30" name="TextBox 29">
                <a:extLst>
                  <a:ext uri="{FF2B5EF4-FFF2-40B4-BE49-F238E27FC236}">
                    <a16:creationId xmlns:a16="http://schemas.microsoft.com/office/drawing/2014/main" id="{80C35468-C1D1-7D44-B605-DF15FEB41CBB}"/>
                  </a:ext>
                </a:extLst>
              </p:cNvPr>
              <p:cNvSpPr txBox="1"/>
              <p:nvPr/>
            </p:nvSpPr>
            <p:spPr>
              <a:xfrm>
                <a:off x="6181220" y="3417393"/>
                <a:ext cx="542624" cy="253916"/>
              </a:xfrm>
              <a:prstGeom prst="rect">
                <a:avLst/>
              </a:prstGeom>
              <a:noFill/>
            </p:spPr>
            <p:txBody>
              <a:bodyPr wrap="square" rtlCol="0">
                <a:spAutoFit/>
              </a:bodyPr>
              <a:lstStyle/>
              <a:p>
                <a:pPr algn="ctr"/>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500</a:t>
                </a:r>
              </a:p>
            </p:txBody>
          </p:sp>
          <p:sp>
            <p:nvSpPr>
              <p:cNvPr id="31" name="TextBox 30">
                <a:extLst>
                  <a:ext uri="{FF2B5EF4-FFF2-40B4-BE49-F238E27FC236}">
                    <a16:creationId xmlns:a16="http://schemas.microsoft.com/office/drawing/2014/main" id="{44B67BC9-EA9E-4243-BC54-3B7BBCBE7233}"/>
                  </a:ext>
                </a:extLst>
              </p:cNvPr>
              <p:cNvSpPr txBox="1"/>
              <p:nvPr/>
            </p:nvSpPr>
            <p:spPr>
              <a:xfrm>
                <a:off x="7002473" y="3417392"/>
                <a:ext cx="542624" cy="253916"/>
              </a:xfrm>
              <a:prstGeom prst="rect">
                <a:avLst/>
              </a:prstGeom>
              <a:noFill/>
            </p:spPr>
            <p:txBody>
              <a:bodyPr wrap="square" rtlCol="0">
                <a:spAutoFit/>
              </a:bodyPr>
              <a:lstStyle/>
              <a:p>
                <a:pPr algn="ctr"/>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1000</a:t>
                </a:r>
              </a:p>
            </p:txBody>
          </p:sp>
          <p:sp>
            <p:nvSpPr>
              <p:cNvPr id="32" name="TextBox 31">
                <a:extLst>
                  <a:ext uri="{FF2B5EF4-FFF2-40B4-BE49-F238E27FC236}">
                    <a16:creationId xmlns:a16="http://schemas.microsoft.com/office/drawing/2014/main" id="{04795ED4-3CE0-EA41-960F-E267F1074A62}"/>
                  </a:ext>
                </a:extLst>
              </p:cNvPr>
              <p:cNvSpPr txBox="1"/>
              <p:nvPr/>
            </p:nvSpPr>
            <p:spPr>
              <a:xfrm>
                <a:off x="7829620" y="3417391"/>
                <a:ext cx="542624" cy="253916"/>
              </a:xfrm>
              <a:prstGeom prst="rect">
                <a:avLst/>
              </a:prstGeom>
              <a:noFill/>
            </p:spPr>
            <p:txBody>
              <a:bodyPr wrap="square" rtlCol="0">
                <a:spAutoFit/>
              </a:bodyPr>
              <a:lstStyle/>
              <a:p>
                <a:pPr algn="ctr"/>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1500</a:t>
                </a:r>
              </a:p>
            </p:txBody>
          </p:sp>
          <p:sp>
            <p:nvSpPr>
              <p:cNvPr id="33" name="TextBox 32">
                <a:extLst>
                  <a:ext uri="{FF2B5EF4-FFF2-40B4-BE49-F238E27FC236}">
                    <a16:creationId xmlns:a16="http://schemas.microsoft.com/office/drawing/2014/main" id="{B01496F6-3E43-CF43-86B9-4287F4D2F67B}"/>
                  </a:ext>
                </a:extLst>
              </p:cNvPr>
              <p:cNvSpPr txBox="1"/>
              <p:nvPr/>
            </p:nvSpPr>
            <p:spPr>
              <a:xfrm>
                <a:off x="8660836" y="3417390"/>
                <a:ext cx="542624" cy="253916"/>
              </a:xfrm>
              <a:prstGeom prst="rect">
                <a:avLst/>
              </a:prstGeom>
              <a:noFill/>
            </p:spPr>
            <p:txBody>
              <a:bodyPr wrap="square" rtlCol="0">
                <a:spAutoFit/>
              </a:bodyPr>
              <a:lstStyle/>
              <a:p>
                <a:pPr algn="ctr"/>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2000</a:t>
                </a:r>
              </a:p>
            </p:txBody>
          </p:sp>
          <p:sp>
            <p:nvSpPr>
              <p:cNvPr id="34" name="TextBox 33">
                <a:extLst>
                  <a:ext uri="{FF2B5EF4-FFF2-40B4-BE49-F238E27FC236}">
                    <a16:creationId xmlns:a16="http://schemas.microsoft.com/office/drawing/2014/main" id="{2FE303CF-F369-F84D-B855-A51FE5EFE5E9}"/>
                  </a:ext>
                </a:extLst>
              </p:cNvPr>
              <p:cNvSpPr txBox="1"/>
              <p:nvPr/>
            </p:nvSpPr>
            <p:spPr>
              <a:xfrm>
                <a:off x="9479107" y="3417389"/>
                <a:ext cx="542624" cy="253916"/>
              </a:xfrm>
              <a:prstGeom prst="rect">
                <a:avLst/>
              </a:prstGeom>
              <a:noFill/>
            </p:spPr>
            <p:txBody>
              <a:bodyPr wrap="square" rtlCol="0">
                <a:spAutoFit/>
              </a:bodyPr>
              <a:lstStyle/>
              <a:p>
                <a:pPr algn="ctr"/>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2500</a:t>
                </a:r>
              </a:p>
            </p:txBody>
          </p:sp>
          <p:sp>
            <p:nvSpPr>
              <p:cNvPr id="35" name="TextBox 34">
                <a:extLst>
                  <a:ext uri="{FF2B5EF4-FFF2-40B4-BE49-F238E27FC236}">
                    <a16:creationId xmlns:a16="http://schemas.microsoft.com/office/drawing/2014/main" id="{1A20BC76-5DC8-DB4B-9E0E-835611A0844B}"/>
                  </a:ext>
                </a:extLst>
              </p:cNvPr>
              <p:cNvSpPr txBox="1"/>
              <p:nvPr/>
            </p:nvSpPr>
            <p:spPr>
              <a:xfrm>
                <a:off x="10304466" y="3417388"/>
                <a:ext cx="542624" cy="253916"/>
              </a:xfrm>
              <a:prstGeom prst="rect">
                <a:avLst/>
              </a:prstGeom>
              <a:noFill/>
            </p:spPr>
            <p:txBody>
              <a:bodyPr wrap="square" rtlCol="0">
                <a:spAutoFit/>
              </a:bodyPr>
              <a:lstStyle/>
              <a:p>
                <a:pPr algn="ctr"/>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3000</a:t>
                </a:r>
              </a:p>
            </p:txBody>
          </p:sp>
          <p:sp>
            <p:nvSpPr>
              <p:cNvPr id="36" name="TextBox 35">
                <a:extLst>
                  <a:ext uri="{FF2B5EF4-FFF2-40B4-BE49-F238E27FC236}">
                    <a16:creationId xmlns:a16="http://schemas.microsoft.com/office/drawing/2014/main" id="{C34AC956-C691-E44F-982E-10950D2A41A0}"/>
                  </a:ext>
                </a:extLst>
              </p:cNvPr>
              <p:cNvSpPr txBox="1"/>
              <p:nvPr/>
            </p:nvSpPr>
            <p:spPr>
              <a:xfrm>
                <a:off x="11128594" y="3417387"/>
                <a:ext cx="542624" cy="253916"/>
              </a:xfrm>
              <a:prstGeom prst="rect">
                <a:avLst/>
              </a:prstGeom>
              <a:noFill/>
            </p:spPr>
            <p:txBody>
              <a:bodyPr wrap="square" rtlCol="0">
                <a:spAutoFit/>
              </a:bodyPr>
              <a:lstStyle/>
              <a:p>
                <a:pPr algn="ctr"/>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3500</a:t>
                </a:r>
              </a:p>
            </p:txBody>
          </p:sp>
        </p:grpSp>
        <p:grpSp>
          <p:nvGrpSpPr>
            <p:cNvPr id="51" name="Group 50">
              <a:extLst>
                <a:ext uri="{FF2B5EF4-FFF2-40B4-BE49-F238E27FC236}">
                  <a16:creationId xmlns:a16="http://schemas.microsoft.com/office/drawing/2014/main" id="{7C34CFC6-1EDA-D840-B399-F7237590C750}"/>
                </a:ext>
              </a:extLst>
            </p:cNvPr>
            <p:cNvGrpSpPr/>
            <p:nvPr/>
          </p:nvGrpSpPr>
          <p:grpSpPr>
            <a:xfrm>
              <a:off x="246937" y="4887025"/>
              <a:ext cx="790155" cy="2221319"/>
              <a:chOff x="5162713" y="1352595"/>
              <a:chExt cx="790155" cy="2221319"/>
            </a:xfrm>
          </p:grpSpPr>
          <p:grpSp>
            <p:nvGrpSpPr>
              <p:cNvPr id="52" name="Group 51">
                <a:extLst>
                  <a:ext uri="{FF2B5EF4-FFF2-40B4-BE49-F238E27FC236}">
                    <a16:creationId xmlns:a16="http://schemas.microsoft.com/office/drawing/2014/main" id="{42D46DB4-ACA1-E54E-B30D-FF9D51874E37}"/>
                  </a:ext>
                </a:extLst>
              </p:cNvPr>
              <p:cNvGrpSpPr/>
              <p:nvPr/>
            </p:nvGrpSpPr>
            <p:grpSpPr>
              <a:xfrm>
                <a:off x="5274555" y="1352595"/>
                <a:ext cx="678313" cy="2221319"/>
                <a:chOff x="5274555" y="1352595"/>
                <a:chExt cx="678313" cy="2221319"/>
              </a:xfrm>
            </p:grpSpPr>
            <p:sp>
              <p:nvSpPr>
                <p:cNvPr id="54" name="TextBox 53">
                  <a:extLst>
                    <a:ext uri="{FF2B5EF4-FFF2-40B4-BE49-F238E27FC236}">
                      <a16:creationId xmlns:a16="http://schemas.microsoft.com/office/drawing/2014/main" id="{9D3D2870-AC83-804B-BA90-84F37239B2B4}"/>
                    </a:ext>
                  </a:extLst>
                </p:cNvPr>
                <p:cNvSpPr txBox="1"/>
                <p:nvPr/>
              </p:nvSpPr>
              <p:spPr>
                <a:xfrm>
                  <a:off x="5355757" y="2933464"/>
                  <a:ext cx="516194"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20</a:t>
                  </a:r>
                </a:p>
              </p:txBody>
            </p:sp>
            <p:sp>
              <p:nvSpPr>
                <p:cNvPr id="55" name="TextBox 54">
                  <a:extLst>
                    <a:ext uri="{FF2B5EF4-FFF2-40B4-BE49-F238E27FC236}">
                      <a16:creationId xmlns:a16="http://schemas.microsoft.com/office/drawing/2014/main" id="{980C5A05-76DA-A14F-B50F-6FBD5A607BB8}"/>
                    </a:ext>
                  </a:extLst>
                </p:cNvPr>
                <p:cNvSpPr txBox="1"/>
                <p:nvPr/>
              </p:nvSpPr>
              <p:spPr>
                <a:xfrm>
                  <a:off x="5355757" y="2543933"/>
                  <a:ext cx="516194"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40</a:t>
                  </a:r>
                </a:p>
              </p:txBody>
            </p:sp>
            <p:sp>
              <p:nvSpPr>
                <p:cNvPr id="56" name="TextBox 55">
                  <a:extLst>
                    <a:ext uri="{FF2B5EF4-FFF2-40B4-BE49-F238E27FC236}">
                      <a16:creationId xmlns:a16="http://schemas.microsoft.com/office/drawing/2014/main" id="{3D0BB38C-F011-9546-A72D-EE835C19FE92}"/>
                    </a:ext>
                  </a:extLst>
                </p:cNvPr>
                <p:cNvSpPr txBox="1"/>
                <p:nvPr/>
              </p:nvSpPr>
              <p:spPr>
                <a:xfrm>
                  <a:off x="5355757" y="2138639"/>
                  <a:ext cx="516194"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60</a:t>
                  </a:r>
                </a:p>
              </p:txBody>
            </p:sp>
            <p:sp>
              <p:nvSpPr>
                <p:cNvPr id="57" name="TextBox 56">
                  <a:extLst>
                    <a:ext uri="{FF2B5EF4-FFF2-40B4-BE49-F238E27FC236}">
                      <a16:creationId xmlns:a16="http://schemas.microsoft.com/office/drawing/2014/main" id="{F3102C28-874F-A744-AE49-6E39E19877BC}"/>
                    </a:ext>
                  </a:extLst>
                </p:cNvPr>
                <p:cNvSpPr txBox="1"/>
                <p:nvPr/>
              </p:nvSpPr>
              <p:spPr>
                <a:xfrm>
                  <a:off x="5355757" y="1752342"/>
                  <a:ext cx="516194"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80</a:t>
                  </a:r>
                </a:p>
              </p:txBody>
            </p:sp>
            <p:sp>
              <p:nvSpPr>
                <p:cNvPr id="58" name="TextBox 57">
                  <a:extLst>
                    <a:ext uri="{FF2B5EF4-FFF2-40B4-BE49-F238E27FC236}">
                      <a16:creationId xmlns:a16="http://schemas.microsoft.com/office/drawing/2014/main" id="{B500EA86-27AA-6A47-869A-AB14E258D96B}"/>
                    </a:ext>
                  </a:extLst>
                </p:cNvPr>
                <p:cNvSpPr txBox="1"/>
                <p:nvPr/>
              </p:nvSpPr>
              <p:spPr>
                <a:xfrm>
                  <a:off x="5274555" y="1352595"/>
                  <a:ext cx="516194"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100</a:t>
                  </a:r>
                </a:p>
              </p:txBody>
            </p:sp>
            <p:sp>
              <p:nvSpPr>
                <p:cNvPr id="59" name="TextBox 58">
                  <a:extLst>
                    <a:ext uri="{FF2B5EF4-FFF2-40B4-BE49-F238E27FC236}">
                      <a16:creationId xmlns:a16="http://schemas.microsoft.com/office/drawing/2014/main" id="{EF0246C5-BC8C-8343-B6B4-D69637756A9A}"/>
                    </a:ext>
                  </a:extLst>
                </p:cNvPr>
                <p:cNvSpPr txBox="1"/>
                <p:nvPr/>
              </p:nvSpPr>
              <p:spPr>
                <a:xfrm>
                  <a:off x="5436674" y="3319998"/>
                  <a:ext cx="516194"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0</a:t>
                  </a:r>
                </a:p>
              </p:txBody>
            </p:sp>
          </p:grpSp>
          <p:sp>
            <p:nvSpPr>
              <p:cNvPr id="53" name="TextBox 52">
                <a:extLst>
                  <a:ext uri="{FF2B5EF4-FFF2-40B4-BE49-F238E27FC236}">
                    <a16:creationId xmlns:a16="http://schemas.microsoft.com/office/drawing/2014/main" id="{96B0593E-A7BC-D249-AB58-22207357C505}"/>
                  </a:ext>
                </a:extLst>
              </p:cNvPr>
              <p:cNvSpPr txBox="1"/>
              <p:nvPr/>
            </p:nvSpPr>
            <p:spPr>
              <a:xfrm rot="16200000">
                <a:off x="4423824" y="2167502"/>
                <a:ext cx="1731694"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 Gene Retention</a:t>
                </a:r>
              </a:p>
            </p:txBody>
          </p:sp>
        </p:grpSp>
        <p:grpSp>
          <p:nvGrpSpPr>
            <p:cNvPr id="9" name="Group 8">
              <a:extLst>
                <a:ext uri="{FF2B5EF4-FFF2-40B4-BE49-F238E27FC236}">
                  <a16:creationId xmlns:a16="http://schemas.microsoft.com/office/drawing/2014/main" id="{2DE60D46-6F99-4047-9C72-776E4B6DE2B5}"/>
                </a:ext>
              </a:extLst>
            </p:cNvPr>
            <p:cNvGrpSpPr/>
            <p:nvPr/>
          </p:nvGrpSpPr>
          <p:grpSpPr>
            <a:xfrm>
              <a:off x="5227640" y="6011780"/>
              <a:ext cx="944702" cy="720323"/>
              <a:chOff x="10140012" y="5241202"/>
              <a:chExt cx="944702" cy="720323"/>
            </a:xfrm>
          </p:grpSpPr>
          <p:pic>
            <p:nvPicPr>
              <p:cNvPr id="10" name="Picture 9" descr="Text&#10;&#10;Description automatically generated">
                <a:extLst>
                  <a:ext uri="{FF2B5EF4-FFF2-40B4-BE49-F238E27FC236}">
                    <a16:creationId xmlns:a16="http://schemas.microsoft.com/office/drawing/2014/main" id="{86B9C7ED-A8D0-AD43-84B0-BA2AFF3F148D}"/>
                  </a:ext>
                </a:extLst>
              </p:cNvPr>
              <p:cNvPicPr>
                <a:picLocks noChangeAspect="1"/>
              </p:cNvPicPr>
              <p:nvPr/>
            </p:nvPicPr>
            <p:blipFill rotWithShape="1">
              <a:blip r:embed="rId6"/>
              <a:srcRect r="23010"/>
              <a:stretch/>
            </p:blipFill>
            <p:spPr>
              <a:xfrm>
                <a:off x="10140012" y="5241202"/>
                <a:ext cx="944702" cy="720323"/>
              </a:xfrm>
              <a:prstGeom prst="rect">
                <a:avLst/>
              </a:prstGeom>
              <a:ln>
                <a:solidFill>
                  <a:schemeClr val="bg2">
                    <a:lumMod val="75000"/>
                  </a:schemeClr>
                </a:solidFill>
              </a:ln>
            </p:spPr>
          </p:pic>
          <p:sp>
            <p:nvSpPr>
              <p:cNvPr id="63" name="TextBox 62">
                <a:extLst>
                  <a:ext uri="{FF2B5EF4-FFF2-40B4-BE49-F238E27FC236}">
                    <a16:creationId xmlns:a16="http://schemas.microsoft.com/office/drawing/2014/main" id="{9DCB8E5A-3A46-964C-8676-4D15A8372D76}"/>
                  </a:ext>
                </a:extLst>
              </p:cNvPr>
              <p:cNvSpPr txBox="1"/>
              <p:nvPr/>
            </p:nvSpPr>
            <p:spPr>
              <a:xfrm>
                <a:off x="10542090" y="5671779"/>
                <a:ext cx="542623" cy="253916"/>
              </a:xfrm>
              <a:prstGeom prst="rect">
                <a:avLst/>
              </a:prstGeom>
              <a:solidFill>
                <a:schemeClr val="bg1"/>
              </a:solid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Pa7A</a:t>
                </a:r>
                <a:endParaRPr lang="en-US" sz="1050" baseline="-2500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endParaRPr>
              </a:p>
            </p:txBody>
          </p:sp>
          <p:sp>
            <p:nvSpPr>
              <p:cNvPr id="64" name="TextBox 63">
                <a:extLst>
                  <a:ext uri="{FF2B5EF4-FFF2-40B4-BE49-F238E27FC236}">
                    <a16:creationId xmlns:a16="http://schemas.microsoft.com/office/drawing/2014/main" id="{94BC65CF-C83C-3D41-9169-B7B7E83366F9}"/>
                  </a:ext>
                </a:extLst>
              </p:cNvPr>
              <p:cNvSpPr txBox="1"/>
              <p:nvPr/>
            </p:nvSpPr>
            <p:spPr>
              <a:xfrm>
                <a:off x="10542090" y="5472452"/>
                <a:ext cx="542624" cy="253916"/>
              </a:xfrm>
              <a:prstGeom prst="rect">
                <a:avLst/>
              </a:prstGeom>
              <a:solidFill>
                <a:schemeClr val="bg1"/>
              </a:solid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Pa7B</a:t>
                </a:r>
                <a:endParaRPr lang="en-US" sz="1050" baseline="-2500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endParaRPr>
              </a:p>
            </p:txBody>
          </p:sp>
          <p:sp>
            <p:nvSpPr>
              <p:cNvPr id="65" name="TextBox 64">
                <a:extLst>
                  <a:ext uri="{FF2B5EF4-FFF2-40B4-BE49-F238E27FC236}">
                    <a16:creationId xmlns:a16="http://schemas.microsoft.com/office/drawing/2014/main" id="{9295A543-5D62-0F4C-B181-665AB2572088}"/>
                  </a:ext>
                </a:extLst>
              </p:cNvPr>
              <p:cNvSpPr txBox="1"/>
              <p:nvPr/>
            </p:nvSpPr>
            <p:spPr>
              <a:xfrm>
                <a:off x="10140012" y="5256656"/>
                <a:ext cx="920356" cy="253916"/>
              </a:xfrm>
              <a:prstGeom prst="rect">
                <a:avLst/>
              </a:prstGeom>
              <a:solidFill>
                <a:schemeClr val="bg1"/>
              </a:solidFill>
            </p:spPr>
            <p:txBody>
              <a:bodyPr wrap="square" rtlCol="0">
                <a:spAutoFit/>
              </a:bodyPr>
              <a:lstStyle/>
              <a:p>
                <a:r>
                  <a:rPr lang="en-US" sz="1050" i="1"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Query Chr.</a:t>
                </a:r>
                <a:endParaRPr lang="en-US" sz="1050" i="1" baseline="-2500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endParaRPr>
              </a:p>
            </p:txBody>
          </p:sp>
        </p:grpSp>
        <p:sp>
          <p:nvSpPr>
            <p:cNvPr id="68" name="TextBox 67">
              <a:extLst>
                <a:ext uri="{FF2B5EF4-FFF2-40B4-BE49-F238E27FC236}">
                  <a16:creationId xmlns:a16="http://schemas.microsoft.com/office/drawing/2014/main" id="{D7E22080-E3A3-2848-B92F-FB664F836488}"/>
                </a:ext>
              </a:extLst>
            </p:cNvPr>
            <p:cNvSpPr txBox="1"/>
            <p:nvPr/>
          </p:nvSpPr>
          <p:spPr>
            <a:xfrm>
              <a:off x="3428090" y="7121765"/>
              <a:ext cx="1630937" cy="253916"/>
            </a:xfrm>
            <a:prstGeom prst="rect">
              <a:avLst/>
            </a:prstGeom>
            <a:noFill/>
          </p:spPr>
          <p:txBody>
            <a:bodyPr wrap="square" rtlCol="0">
              <a:spAutoFit/>
            </a:bodyPr>
            <a:lstStyle/>
            <a:p>
              <a:r>
                <a:rPr lang="en-US" sz="105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Window Iteration</a:t>
              </a:r>
            </a:p>
          </p:txBody>
        </p:sp>
        <p:cxnSp>
          <p:nvCxnSpPr>
            <p:cNvPr id="13" name="Straight Arrow Connector 12">
              <a:extLst>
                <a:ext uri="{FF2B5EF4-FFF2-40B4-BE49-F238E27FC236}">
                  <a16:creationId xmlns:a16="http://schemas.microsoft.com/office/drawing/2014/main" id="{1F39579B-29CC-7E4D-9279-8370C3A1D33D}"/>
                </a:ext>
              </a:extLst>
            </p:cNvPr>
            <p:cNvCxnSpPr>
              <a:cxnSpLocks/>
            </p:cNvCxnSpPr>
            <p:nvPr/>
          </p:nvCxnSpPr>
          <p:spPr>
            <a:xfrm>
              <a:off x="2044012" y="4501325"/>
              <a:ext cx="0" cy="413958"/>
            </a:xfrm>
            <a:prstGeom prst="straightConnector1">
              <a:avLst/>
            </a:prstGeom>
            <a:ln w="41275">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
        <p:nvSpPr>
          <p:cNvPr id="66" name="TextBox 65">
            <a:extLst>
              <a:ext uri="{FF2B5EF4-FFF2-40B4-BE49-F238E27FC236}">
                <a16:creationId xmlns:a16="http://schemas.microsoft.com/office/drawing/2014/main" id="{C607B2CC-3FAE-8C48-A2B6-DD518887FA1D}"/>
              </a:ext>
            </a:extLst>
          </p:cNvPr>
          <p:cNvSpPr txBox="1"/>
          <p:nvPr/>
        </p:nvSpPr>
        <p:spPr>
          <a:xfrm>
            <a:off x="794369" y="238688"/>
            <a:ext cx="609777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kern="1200" dirty="0">
                <a:solidFill>
                  <a:schemeClr val="tx1"/>
                </a:solidFill>
                <a:effectLst/>
                <a:latin typeface="+mn-lt"/>
                <a:ea typeface="+mn-ea"/>
                <a:cs typeface="+mn-cs"/>
              </a:rPr>
              <a:t>Supplementary Fig. 7 | Continued.</a:t>
            </a:r>
            <a:endParaRPr lang="en-US" dirty="0"/>
          </a:p>
        </p:txBody>
      </p:sp>
    </p:spTree>
    <p:extLst>
      <p:ext uri="{BB962C8B-B14F-4D97-AF65-F5344CB8AC3E}">
        <p14:creationId xmlns:p14="http://schemas.microsoft.com/office/powerpoint/2010/main" val="26679970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Content Placeholder 4" descr="Chart, scatter chart&#10;&#10;Description automatically generated">
            <a:extLst>
              <a:ext uri="{FF2B5EF4-FFF2-40B4-BE49-F238E27FC236}">
                <a16:creationId xmlns:a16="http://schemas.microsoft.com/office/drawing/2014/main" id="{3122FFE4-E0B8-6243-B43A-BBBD01E14EC5}"/>
              </a:ext>
            </a:extLst>
          </p:cNvPr>
          <p:cNvPicPr>
            <a:picLocks noGrp="1" noChangeAspect="1"/>
          </p:cNvPicPr>
          <p:nvPr>
            <p:ph idx="1"/>
          </p:nvPr>
        </p:nvPicPr>
        <p:blipFill>
          <a:blip r:embed="rId3"/>
          <a:stretch>
            <a:fillRect/>
          </a:stretch>
        </p:blipFill>
        <p:spPr>
          <a:xfrm>
            <a:off x="5789990" y="1774153"/>
            <a:ext cx="3852553" cy="3309693"/>
          </a:xfrm>
        </p:spPr>
      </p:pic>
      <p:pic>
        <p:nvPicPr>
          <p:cNvPr id="30" name="Picture 29" descr="Icon&#10;&#10;Description automatically generated">
            <a:extLst>
              <a:ext uri="{FF2B5EF4-FFF2-40B4-BE49-F238E27FC236}">
                <a16:creationId xmlns:a16="http://schemas.microsoft.com/office/drawing/2014/main" id="{924A6A77-4719-724F-8623-F491F5687F33}"/>
              </a:ext>
            </a:extLst>
          </p:cNvPr>
          <p:cNvPicPr>
            <a:picLocks noChangeAspect="1"/>
          </p:cNvPicPr>
          <p:nvPr/>
        </p:nvPicPr>
        <p:blipFill>
          <a:blip r:embed="rId4"/>
          <a:stretch>
            <a:fillRect/>
          </a:stretch>
        </p:blipFill>
        <p:spPr>
          <a:xfrm>
            <a:off x="6309356" y="841188"/>
            <a:ext cx="198408" cy="954412"/>
          </a:xfrm>
          <a:prstGeom prst="rect">
            <a:avLst/>
          </a:prstGeom>
        </p:spPr>
      </p:pic>
      <p:pic>
        <p:nvPicPr>
          <p:cNvPr id="31" name="Picture 30" descr="Text&#10;&#10;Description automatically generated with low confidence">
            <a:extLst>
              <a:ext uri="{FF2B5EF4-FFF2-40B4-BE49-F238E27FC236}">
                <a16:creationId xmlns:a16="http://schemas.microsoft.com/office/drawing/2014/main" id="{B3D5ED7F-774A-3C44-AB14-3A124C606EED}"/>
              </a:ext>
            </a:extLst>
          </p:cNvPr>
          <p:cNvPicPr>
            <a:picLocks noChangeAspect="1"/>
          </p:cNvPicPr>
          <p:nvPr/>
        </p:nvPicPr>
        <p:blipFill>
          <a:blip r:embed="rId5"/>
          <a:stretch>
            <a:fillRect/>
          </a:stretch>
        </p:blipFill>
        <p:spPr>
          <a:xfrm>
            <a:off x="8363956" y="869505"/>
            <a:ext cx="182390" cy="887777"/>
          </a:xfrm>
          <a:prstGeom prst="rect">
            <a:avLst/>
          </a:prstGeom>
        </p:spPr>
      </p:pic>
      <p:sp>
        <p:nvSpPr>
          <p:cNvPr id="32" name="Rectangle 31">
            <a:extLst>
              <a:ext uri="{FF2B5EF4-FFF2-40B4-BE49-F238E27FC236}">
                <a16:creationId xmlns:a16="http://schemas.microsoft.com/office/drawing/2014/main" id="{CF6CA5DE-B184-1C4E-A617-B583F382F8AD}"/>
              </a:ext>
            </a:extLst>
          </p:cNvPr>
          <p:cNvSpPr/>
          <p:nvPr/>
        </p:nvSpPr>
        <p:spPr>
          <a:xfrm>
            <a:off x="8509377" y="800572"/>
            <a:ext cx="1287532" cy="276999"/>
          </a:xfrm>
          <a:prstGeom prst="rect">
            <a:avLst/>
          </a:prstGeom>
        </p:spPr>
        <p:txBody>
          <a:bodyPr wrap="none">
            <a:spAutoFit/>
          </a:bodyPr>
          <a:lstStyle/>
          <a:p>
            <a:pPr algn="ctr"/>
            <a:r>
              <a:rPr lang="en-US" sz="1200" dirty="0">
                <a:latin typeface="Verdana" panose="020B0604030504040204" pitchFamily="34" charset="0"/>
                <a:ea typeface="Verdana" panose="020B0604030504040204" pitchFamily="34" charset="0"/>
                <a:cs typeface="Verdana" panose="020B0604030504040204" pitchFamily="34" charset="0"/>
              </a:rPr>
              <a:t>Wild mowed B</a:t>
            </a:r>
          </a:p>
        </p:txBody>
      </p:sp>
      <p:sp>
        <p:nvSpPr>
          <p:cNvPr id="33" name="Rectangle 32">
            <a:extLst>
              <a:ext uri="{FF2B5EF4-FFF2-40B4-BE49-F238E27FC236}">
                <a16:creationId xmlns:a16="http://schemas.microsoft.com/office/drawing/2014/main" id="{B44BBDA8-BEB8-CB4A-A349-527D3D627461}"/>
              </a:ext>
            </a:extLst>
          </p:cNvPr>
          <p:cNvSpPr/>
          <p:nvPr/>
        </p:nvSpPr>
        <p:spPr>
          <a:xfrm>
            <a:off x="8519206" y="1048793"/>
            <a:ext cx="1483098" cy="276999"/>
          </a:xfrm>
          <a:prstGeom prst="rect">
            <a:avLst/>
          </a:prstGeom>
        </p:spPr>
        <p:txBody>
          <a:bodyPr wrap="none">
            <a:spAutoFit/>
          </a:bodyPr>
          <a:lstStyle/>
          <a:p>
            <a:pPr algn="ctr"/>
            <a:r>
              <a:rPr lang="en-US" sz="1200" dirty="0">
                <a:latin typeface="Verdana" panose="020B0604030504040204" pitchFamily="34" charset="0"/>
                <a:ea typeface="Verdana" panose="020B0604030504040204" pitchFamily="34" charset="0"/>
                <a:cs typeface="Verdana" panose="020B0604030504040204" pitchFamily="34" charset="0"/>
              </a:rPr>
              <a:t>Wild unmowed B</a:t>
            </a:r>
          </a:p>
        </p:txBody>
      </p:sp>
      <p:sp>
        <p:nvSpPr>
          <p:cNvPr id="34" name="Rectangle 33">
            <a:extLst>
              <a:ext uri="{FF2B5EF4-FFF2-40B4-BE49-F238E27FC236}">
                <a16:creationId xmlns:a16="http://schemas.microsoft.com/office/drawing/2014/main" id="{247B8597-D487-5A49-AD81-49E59FED2189}"/>
              </a:ext>
            </a:extLst>
          </p:cNvPr>
          <p:cNvSpPr/>
          <p:nvPr/>
        </p:nvSpPr>
        <p:spPr>
          <a:xfrm>
            <a:off x="8538496" y="1308116"/>
            <a:ext cx="1412694" cy="276999"/>
          </a:xfrm>
          <a:prstGeom prst="rect">
            <a:avLst/>
          </a:prstGeom>
        </p:spPr>
        <p:txBody>
          <a:bodyPr wrap="none">
            <a:spAutoFit/>
          </a:bodyPr>
          <a:lstStyle/>
          <a:p>
            <a:pPr algn="ctr"/>
            <a:r>
              <a:rPr lang="en-US" sz="1200" dirty="0">
                <a:latin typeface="Verdana" panose="020B0604030504040204" pitchFamily="34" charset="0"/>
                <a:ea typeface="Verdana" panose="020B0604030504040204" pitchFamily="34" charset="0"/>
                <a:cs typeface="Verdana" panose="020B0604030504040204" pitchFamily="34" charset="0"/>
              </a:rPr>
              <a:t>Dwarf mowed B</a:t>
            </a:r>
          </a:p>
        </p:txBody>
      </p:sp>
      <p:sp>
        <p:nvSpPr>
          <p:cNvPr id="35" name="Rectangle 34">
            <a:extLst>
              <a:ext uri="{FF2B5EF4-FFF2-40B4-BE49-F238E27FC236}">
                <a16:creationId xmlns:a16="http://schemas.microsoft.com/office/drawing/2014/main" id="{39BB8B44-260D-434E-B1A5-A9F912A55672}"/>
              </a:ext>
            </a:extLst>
          </p:cNvPr>
          <p:cNvSpPr/>
          <p:nvPr/>
        </p:nvSpPr>
        <p:spPr>
          <a:xfrm>
            <a:off x="8528310" y="1569238"/>
            <a:ext cx="1659557" cy="276999"/>
          </a:xfrm>
          <a:prstGeom prst="rect">
            <a:avLst/>
          </a:prstGeom>
        </p:spPr>
        <p:txBody>
          <a:bodyPr wrap="none">
            <a:spAutoFit/>
          </a:bodyPr>
          <a:lstStyle/>
          <a:p>
            <a:pPr algn="ctr"/>
            <a:r>
              <a:rPr lang="en-US" sz="1200" dirty="0">
                <a:latin typeface="Verdana" panose="020B0604030504040204" pitchFamily="34" charset="0"/>
                <a:ea typeface="Verdana" panose="020B0604030504040204" pitchFamily="34" charset="0"/>
                <a:cs typeface="Verdana" panose="020B0604030504040204" pitchFamily="34" charset="0"/>
              </a:rPr>
              <a:t>Dwarf ummowed B</a:t>
            </a:r>
          </a:p>
        </p:txBody>
      </p:sp>
      <p:sp>
        <p:nvSpPr>
          <p:cNvPr id="37" name="Rectangle 36">
            <a:extLst>
              <a:ext uri="{FF2B5EF4-FFF2-40B4-BE49-F238E27FC236}">
                <a16:creationId xmlns:a16="http://schemas.microsoft.com/office/drawing/2014/main" id="{FD8D3C69-A728-F746-B05E-68116213F25A}"/>
              </a:ext>
            </a:extLst>
          </p:cNvPr>
          <p:cNvSpPr/>
          <p:nvPr/>
        </p:nvSpPr>
        <p:spPr>
          <a:xfrm>
            <a:off x="6443434" y="800572"/>
            <a:ext cx="1287532" cy="276999"/>
          </a:xfrm>
          <a:prstGeom prst="rect">
            <a:avLst/>
          </a:prstGeom>
        </p:spPr>
        <p:txBody>
          <a:bodyPr wrap="none">
            <a:spAutoFit/>
          </a:bodyPr>
          <a:lstStyle/>
          <a:p>
            <a:pPr algn="ctr"/>
            <a:r>
              <a:rPr lang="en-US" sz="1200" dirty="0">
                <a:latin typeface="Verdana" panose="020B0604030504040204" pitchFamily="34" charset="0"/>
                <a:ea typeface="Verdana" panose="020B0604030504040204" pitchFamily="34" charset="0"/>
                <a:cs typeface="Verdana" panose="020B0604030504040204" pitchFamily="34" charset="0"/>
              </a:rPr>
              <a:t>Wild mowed A</a:t>
            </a:r>
          </a:p>
        </p:txBody>
      </p:sp>
      <p:sp>
        <p:nvSpPr>
          <p:cNvPr id="38" name="Rectangle 37">
            <a:extLst>
              <a:ext uri="{FF2B5EF4-FFF2-40B4-BE49-F238E27FC236}">
                <a16:creationId xmlns:a16="http://schemas.microsoft.com/office/drawing/2014/main" id="{757328F4-464E-B940-9239-1833ED177552}"/>
              </a:ext>
            </a:extLst>
          </p:cNvPr>
          <p:cNvSpPr/>
          <p:nvPr/>
        </p:nvSpPr>
        <p:spPr>
          <a:xfrm>
            <a:off x="6453263" y="1048793"/>
            <a:ext cx="1483098" cy="276999"/>
          </a:xfrm>
          <a:prstGeom prst="rect">
            <a:avLst/>
          </a:prstGeom>
        </p:spPr>
        <p:txBody>
          <a:bodyPr wrap="none">
            <a:spAutoFit/>
          </a:bodyPr>
          <a:lstStyle/>
          <a:p>
            <a:pPr algn="ctr"/>
            <a:r>
              <a:rPr lang="en-US" sz="1200" dirty="0">
                <a:latin typeface="Verdana" panose="020B0604030504040204" pitchFamily="34" charset="0"/>
                <a:ea typeface="Verdana" panose="020B0604030504040204" pitchFamily="34" charset="0"/>
                <a:cs typeface="Verdana" panose="020B0604030504040204" pitchFamily="34" charset="0"/>
              </a:rPr>
              <a:t>Wild unmowed A</a:t>
            </a:r>
          </a:p>
        </p:txBody>
      </p:sp>
      <p:sp>
        <p:nvSpPr>
          <p:cNvPr id="39" name="Rectangle 38">
            <a:extLst>
              <a:ext uri="{FF2B5EF4-FFF2-40B4-BE49-F238E27FC236}">
                <a16:creationId xmlns:a16="http://schemas.microsoft.com/office/drawing/2014/main" id="{1B7F206B-C2BA-D94C-9E85-5AB9127C0CD8}"/>
              </a:ext>
            </a:extLst>
          </p:cNvPr>
          <p:cNvSpPr/>
          <p:nvPr/>
        </p:nvSpPr>
        <p:spPr>
          <a:xfrm>
            <a:off x="6472553" y="1308116"/>
            <a:ext cx="1412694" cy="276999"/>
          </a:xfrm>
          <a:prstGeom prst="rect">
            <a:avLst/>
          </a:prstGeom>
        </p:spPr>
        <p:txBody>
          <a:bodyPr wrap="none">
            <a:spAutoFit/>
          </a:bodyPr>
          <a:lstStyle/>
          <a:p>
            <a:pPr algn="ctr"/>
            <a:r>
              <a:rPr lang="en-US" sz="1200" dirty="0">
                <a:latin typeface="Verdana" panose="020B0604030504040204" pitchFamily="34" charset="0"/>
                <a:ea typeface="Verdana" panose="020B0604030504040204" pitchFamily="34" charset="0"/>
                <a:cs typeface="Verdana" panose="020B0604030504040204" pitchFamily="34" charset="0"/>
              </a:rPr>
              <a:t>Dwarf mowed A</a:t>
            </a:r>
          </a:p>
        </p:txBody>
      </p:sp>
      <p:sp>
        <p:nvSpPr>
          <p:cNvPr id="40" name="Rectangle 39">
            <a:extLst>
              <a:ext uri="{FF2B5EF4-FFF2-40B4-BE49-F238E27FC236}">
                <a16:creationId xmlns:a16="http://schemas.microsoft.com/office/drawing/2014/main" id="{2E170E2A-F4E1-944D-8145-0D80AAA42FD2}"/>
              </a:ext>
            </a:extLst>
          </p:cNvPr>
          <p:cNvSpPr/>
          <p:nvPr/>
        </p:nvSpPr>
        <p:spPr>
          <a:xfrm>
            <a:off x="6462367" y="1569238"/>
            <a:ext cx="1659557" cy="276999"/>
          </a:xfrm>
          <a:prstGeom prst="rect">
            <a:avLst/>
          </a:prstGeom>
        </p:spPr>
        <p:txBody>
          <a:bodyPr wrap="none">
            <a:spAutoFit/>
          </a:bodyPr>
          <a:lstStyle/>
          <a:p>
            <a:pPr algn="ctr"/>
            <a:r>
              <a:rPr lang="en-US" sz="1200" dirty="0">
                <a:latin typeface="Verdana" panose="020B0604030504040204" pitchFamily="34" charset="0"/>
                <a:ea typeface="Verdana" panose="020B0604030504040204" pitchFamily="34" charset="0"/>
                <a:cs typeface="Verdana" panose="020B0604030504040204" pitchFamily="34" charset="0"/>
              </a:rPr>
              <a:t>Dwarf ummowed A</a:t>
            </a:r>
          </a:p>
        </p:txBody>
      </p:sp>
      <p:pic>
        <p:nvPicPr>
          <p:cNvPr id="41" name="Picture 40" descr="Chart, scatter chart&#10;&#10;Description automatically generated">
            <a:extLst>
              <a:ext uri="{FF2B5EF4-FFF2-40B4-BE49-F238E27FC236}">
                <a16:creationId xmlns:a16="http://schemas.microsoft.com/office/drawing/2014/main" id="{1C387C40-8D0F-2346-9951-B9E730345B65}"/>
              </a:ext>
            </a:extLst>
          </p:cNvPr>
          <p:cNvPicPr>
            <a:picLocks noChangeAspect="1"/>
          </p:cNvPicPr>
          <p:nvPr/>
        </p:nvPicPr>
        <p:blipFill>
          <a:blip r:embed="rId6"/>
          <a:stretch>
            <a:fillRect/>
          </a:stretch>
        </p:blipFill>
        <p:spPr>
          <a:xfrm>
            <a:off x="1863673" y="1848584"/>
            <a:ext cx="3547506" cy="3083698"/>
          </a:xfrm>
          <a:prstGeom prst="rect">
            <a:avLst/>
          </a:prstGeom>
        </p:spPr>
      </p:pic>
      <p:pic>
        <p:nvPicPr>
          <p:cNvPr id="42" name="Picture 41" descr="Icon&#10;&#10;Description automatically generated">
            <a:extLst>
              <a:ext uri="{FF2B5EF4-FFF2-40B4-BE49-F238E27FC236}">
                <a16:creationId xmlns:a16="http://schemas.microsoft.com/office/drawing/2014/main" id="{2BEEB991-4AC6-E648-9005-68D12B1EFCEE}"/>
              </a:ext>
            </a:extLst>
          </p:cNvPr>
          <p:cNvPicPr>
            <a:picLocks noChangeAspect="1"/>
          </p:cNvPicPr>
          <p:nvPr/>
        </p:nvPicPr>
        <p:blipFill>
          <a:blip r:embed="rId7"/>
          <a:stretch>
            <a:fillRect/>
          </a:stretch>
        </p:blipFill>
        <p:spPr>
          <a:xfrm>
            <a:off x="4029811" y="1552207"/>
            <a:ext cx="176706" cy="350608"/>
          </a:xfrm>
          <a:prstGeom prst="rect">
            <a:avLst/>
          </a:prstGeom>
        </p:spPr>
      </p:pic>
      <p:pic>
        <p:nvPicPr>
          <p:cNvPr id="43" name="Picture 42" descr="Icon&#10;&#10;Description automatically generated">
            <a:extLst>
              <a:ext uri="{FF2B5EF4-FFF2-40B4-BE49-F238E27FC236}">
                <a16:creationId xmlns:a16="http://schemas.microsoft.com/office/drawing/2014/main" id="{BE718FA1-D276-0143-AA3D-573F38F8FFE2}"/>
              </a:ext>
            </a:extLst>
          </p:cNvPr>
          <p:cNvPicPr>
            <a:picLocks noChangeAspect="1"/>
          </p:cNvPicPr>
          <p:nvPr/>
        </p:nvPicPr>
        <p:blipFill>
          <a:blip r:embed="rId8"/>
          <a:stretch>
            <a:fillRect/>
          </a:stretch>
        </p:blipFill>
        <p:spPr>
          <a:xfrm>
            <a:off x="2302384" y="1565900"/>
            <a:ext cx="157169" cy="350608"/>
          </a:xfrm>
          <a:prstGeom prst="rect">
            <a:avLst/>
          </a:prstGeom>
        </p:spPr>
      </p:pic>
      <p:sp>
        <p:nvSpPr>
          <p:cNvPr id="44" name="Rectangle 43">
            <a:extLst>
              <a:ext uri="{FF2B5EF4-FFF2-40B4-BE49-F238E27FC236}">
                <a16:creationId xmlns:a16="http://schemas.microsoft.com/office/drawing/2014/main" id="{03E0E33C-2A59-0142-8E6D-F251F1167B00}"/>
              </a:ext>
            </a:extLst>
          </p:cNvPr>
          <p:cNvSpPr/>
          <p:nvPr/>
        </p:nvSpPr>
        <p:spPr>
          <a:xfrm>
            <a:off x="2364334" y="1491776"/>
            <a:ext cx="1287532" cy="276999"/>
          </a:xfrm>
          <a:prstGeom prst="rect">
            <a:avLst/>
          </a:prstGeom>
        </p:spPr>
        <p:txBody>
          <a:bodyPr wrap="none">
            <a:spAutoFit/>
          </a:bodyPr>
          <a:lstStyle/>
          <a:p>
            <a:pPr algn="ctr"/>
            <a:r>
              <a:rPr lang="en-US" sz="1200" dirty="0">
                <a:latin typeface="Verdana" panose="020B0604030504040204" pitchFamily="34" charset="0"/>
                <a:ea typeface="Verdana" panose="020B0604030504040204" pitchFamily="34" charset="0"/>
                <a:cs typeface="Verdana" panose="020B0604030504040204" pitchFamily="34" charset="0"/>
              </a:rPr>
              <a:t>Wild mowed A</a:t>
            </a:r>
          </a:p>
        </p:txBody>
      </p:sp>
      <p:sp>
        <p:nvSpPr>
          <p:cNvPr id="45" name="Rectangle 44">
            <a:extLst>
              <a:ext uri="{FF2B5EF4-FFF2-40B4-BE49-F238E27FC236}">
                <a16:creationId xmlns:a16="http://schemas.microsoft.com/office/drawing/2014/main" id="{743ADA10-03E0-8943-94EC-AADEAEADCDA1}"/>
              </a:ext>
            </a:extLst>
          </p:cNvPr>
          <p:cNvSpPr/>
          <p:nvPr/>
        </p:nvSpPr>
        <p:spPr>
          <a:xfrm>
            <a:off x="2374162" y="1711297"/>
            <a:ext cx="1483098" cy="276999"/>
          </a:xfrm>
          <a:prstGeom prst="rect">
            <a:avLst/>
          </a:prstGeom>
        </p:spPr>
        <p:txBody>
          <a:bodyPr wrap="none">
            <a:spAutoFit/>
          </a:bodyPr>
          <a:lstStyle/>
          <a:p>
            <a:pPr algn="ctr"/>
            <a:r>
              <a:rPr lang="en-US" sz="1200" dirty="0">
                <a:latin typeface="Verdana" panose="020B0604030504040204" pitchFamily="34" charset="0"/>
                <a:ea typeface="Verdana" panose="020B0604030504040204" pitchFamily="34" charset="0"/>
                <a:cs typeface="Verdana" panose="020B0604030504040204" pitchFamily="34" charset="0"/>
              </a:rPr>
              <a:t>Wild unmowed A</a:t>
            </a:r>
          </a:p>
        </p:txBody>
      </p:sp>
      <p:sp>
        <p:nvSpPr>
          <p:cNvPr id="46" name="Rectangle 45">
            <a:extLst>
              <a:ext uri="{FF2B5EF4-FFF2-40B4-BE49-F238E27FC236}">
                <a16:creationId xmlns:a16="http://schemas.microsoft.com/office/drawing/2014/main" id="{DBA5CA1A-C5A6-5C4F-B065-8032EB479EDF}"/>
              </a:ext>
            </a:extLst>
          </p:cNvPr>
          <p:cNvSpPr/>
          <p:nvPr/>
        </p:nvSpPr>
        <p:spPr>
          <a:xfrm>
            <a:off x="4132442" y="1491776"/>
            <a:ext cx="1412694" cy="276999"/>
          </a:xfrm>
          <a:prstGeom prst="rect">
            <a:avLst/>
          </a:prstGeom>
        </p:spPr>
        <p:txBody>
          <a:bodyPr wrap="none">
            <a:spAutoFit/>
          </a:bodyPr>
          <a:lstStyle/>
          <a:p>
            <a:pPr algn="ctr"/>
            <a:r>
              <a:rPr lang="en-US" sz="1200" dirty="0">
                <a:latin typeface="Verdana" panose="020B0604030504040204" pitchFamily="34" charset="0"/>
                <a:ea typeface="Verdana" panose="020B0604030504040204" pitchFamily="34" charset="0"/>
                <a:cs typeface="Verdana" panose="020B0604030504040204" pitchFamily="34" charset="0"/>
              </a:rPr>
              <a:t>Dwarf mowed A</a:t>
            </a:r>
          </a:p>
        </p:txBody>
      </p:sp>
      <p:sp>
        <p:nvSpPr>
          <p:cNvPr id="47" name="Rectangle 46">
            <a:extLst>
              <a:ext uri="{FF2B5EF4-FFF2-40B4-BE49-F238E27FC236}">
                <a16:creationId xmlns:a16="http://schemas.microsoft.com/office/drawing/2014/main" id="{986252D1-20BB-0847-95B9-8FE94556EADA}"/>
              </a:ext>
            </a:extLst>
          </p:cNvPr>
          <p:cNvSpPr/>
          <p:nvPr/>
        </p:nvSpPr>
        <p:spPr>
          <a:xfrm>
            <a:off x="4122256" y="1711898"/>
            <a:ext cx="1659557" cy="276999"/>
          </a:xfrm>
          <a:prstGeom prst="rect">
            <a:avLst/>
          </a:prstGeom>
        </p:spPr>
        <p:txBody>
          <a:bodyPr wrap="none">
            <a:spAutoFit/>
          </a:bodyPr>
          <a:lstStyle/>
          <a:p>
            <a:pPr algn="ctr"/>
            <a:r>
              <a:rPr lang="en-US" sz="1200" dirty="0">
                <a:latin typeface="Verdana" panose="020B0604030504040204" pitchFamily="34" charset="0"/>
                <a:ea typeface="Verdana" panose="020B0604030504040204" pitchFamily="34" charset="0"/>
                <a:cs typeface="Verdana" panose="020B0604030504040204" pitchFamily="34" charset="0"/>
              </a:rPr>
              <a:t>Dwarf ummowed A</a:t>
            </a:r>
          </a:p>
        </p:txBody>
      </p:sp>
      <p:sp>
        <p:nvSpPr>
          <p:cNvPr id="49" name="Oval 48">
            <a:extLst>
              <a:ext uri="{FF2B5EF4-FFF2-40B4-BE49-F238E27FC236}">
                <a16:creationId xmlns:a16="http://schemas.microsoft.com/office/drawing/2014/main" id="{48137969-BB26-564B-A6BB-5AB91B11B74E}"/>
              </a:ext>
            </a:extLst>
          </p:cNvPr>
          <p:cNvSpPr/>
          <p:nvPr/>
        </p:nvSpPr>
        <p:spPr>
          <a:xfrm>
            <a:off x="6388101" y="1848585"/>
            <a:ext cx="949980" cy="2436453"/>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0" name="Straight Arrow Connector 49">
            <a:extLst>
              <a:ext uri="{FF2B5EF4-FFF2-40B4-BE49-F238E27FC236}">
                <a16:creationId xmlns:a16="http://schemas.microsoft.com/office/drawing/2014/main" id="{7A619CA9-BB45-9641-B744-EB0419650DF0}"/>
              </a:ext>
            </a:extLst>
          </p:cNvPr>
          <p:cNvCxnSpPr>
            <a:cxnSpLocks/>
          </p:cNvCxnSpPr>
          <p:nvPr/>
        </p:nvCxnSpPr>
        <p:spPr>
          <a:xfrm flipH="1">
            <a:off x="5411179" y="3705443"/>
            <a:ext cx="1062406" cy="22033"/>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D295B5C7-88BB-CE48-95F6-9FC40709E74D}"/>
              </a:ext>
            </a:extLst>
          </p:cNvPr>
          <p:cNvSpPr txBox="1"/>
          <p:nvPr/>
        </p:nvSpPr>
        <p:spPr>
          <a:xfrm>
            <a:off x="1602248" y="5772564"/>
            <a:ext cx="9811032" cy="738664"/>
          </a:xfrm>
          <a:prstGeom prst="rect">
            <a:avLst/>
          </a:prstGeom>
          <a:noFill/>
        </p:spPr>
        <p:txBody>
          <a:bodyPr wrap="square">
            <a:spAutoFit/>
          </a:bodyPr>
          <a:lstStyle/>
          <a:p>
            <a:pPr marL="0" marR="60960">
              <a:spcBef>
                <a:spcPts val="0"/>
              </a:spcBef>
              <a:spcAft>
                <a:spcPts val="0"/>
              </a:spcAft>
            </a:pPr>
            <a:r>
              <a:rPr lang="en-US" sz="1400" b="1" dirty="0">
                <a:effectLst/>
                <a:latin typeface="Times New Roman" panose="02020603050405020304" pitchFamily="18" charset="0"/>
                <a:ea typeface="Times New Roman" panose="02020603050405020304" pitchFamily="18" charset="0"/>
              </a:rPr>
              <a:t>Supplementary Fig. 8 | Principal component analysis compares the gene expression profiles of 30 </a:t>
            </a:r>
            <a:r>
              <a:rPr lang="en-US" sz="1400" b="1" i="1" dirty="0">
                <a:effectLst/>
                <a:latin typeface="Times New Roman" panose="02020603050405020304" pitchFamily="18" charset="0"/>
                <a:ea typeface="Times New Roman" panose="02020603050405020304" pitchFamily="18" charset="0"/>
              </a:rPr>
              <a:t>Poa annua </a:t>
            </a:r>
            <a:r>
              <a:rPr lang="en-US" sz="1400" b="1" dirty="0">
                <a:effectLst/>
                <a:latin typeface="Times New Roman" panose="02020603050405020304" pitchFamily="18" charset="0"/>
                <a:ea typeface="Times New Roman" panose="02020603050405020304" pitchFamily="18" charset="0"/>
              </a:rPr>
              <a:t>samples</a:t>
            </a:r>
            <a:r>
              <a:rPr lang="en-US" sz="1400" dirty="0">
                <a:effectLst/>
                <a:latin typeface="Times New Roman" panose="02020603050405020304" pitchFamily="18" charset="0"/>
                <a:ea typeface="Times New Roman" panose="02020603050405020304" pitchFamily="18" charset="0"/>
              </a:rPr>
              <a:t>. On the right, a PCA including all samples, with variables being </a:t>
            </a:r>
            <a:r>
              <a:rPr lang="en-US" sz="1400" dirty="0" err="1">
                <a:effectLst/>
                <a:latin typeface="Times New Roman" panose="02020603050405020304" pitchFamily="18" charset="0"/>
                <a:ea typeface="Times New Roman" panose="02020603050405020304" pitchFamily="18" charset="0"/>
              </a:rPr>
              <a:t>subgenome</a:t>
            </a:r>
            <a:r>
              <a:rPr lang="en-US" sz="1400" dirty="0">
                <a:effectLst/>
                <a:latin typeface="Times New Roman" panose="02020603050405020304" pitchFamily="18" charset="0"/>
                <a:ea typeface="Times New Roman" panose="02020603050405020304" pitchFamily="18" charset="0"/>
              </a:rPr>
              <a:t> (A or B), treatment (mowed or </a:t>
            </a:r>
            <a:r>
              <a:rPr lang="en-US" sz="1400" dirty="0" err="1">
                <a:effectLst/>
                <a:latin typeface="Times New Roman" panose="02020603050405020304" pitchFamily="18" charset="0"/>
                <a:ea typeface="Times New Roman" panose="02020603050405020304" pitchFamily="18" charset="0"/>
              </a:rPr>
              <a:t>unmowed</a:t>
            </a:r>
            <a:r>
              <a:rPr lang="en-US" sz="1400" dirty="0">
                <a:effectLst/>
                <a:latin typeface="Times New Roman" panose="02020603050405020304" pitchFamily="18" charset="0"/>
                <a:ea typeface="Times New Roman" panose="02020603050405020304" pitchFamily="18" charset="0"/>
              </a:rPr>
              <a:t>), and biotype (dwarf-type or wild-type). On the left, a PCA of the A </a:t>
            </a:r>
            <a:r>
              <a:rPr lang="en-US" sz="1400" dirty="0" err="1">
                <a:effectLst/>
                <a:latin typeface="Times New Roman" panose="02020603050405020304" pitchFamily="18" charset="0"/>
                <a:ea typeface="Times New Roman" panose="02020603050405020304" pitchFamily="18" charset="0"/>
              </a:rPr>
              <a:t>subgenome</a:t>
            </a:r>
            <a:r>
              <a:rPr lang="en-US" sz="1400" dirty="0">
                <a:effectLst/>
                <a:latin typeface="Times New Roman" panose="02020603050405020304" pitchFamily="18" charset="0"/>
                <a:ea typeface="Times New Roman" panose="02020603050405020304" pitchFamily="18" charset="0"/>
              </a:rPr>
              <a:t> illustrates that sample treatments separate but biotypes nested. </a:t>
            </a:r>
          </a:p>
        </p:txBody>
      </p:sp>
    </p:spTree>
    <p:extLst>
      <p:ext uri="{BB962C8B-B14F-4D97-AF65-F5344CB8AC3E}">
        <p14:creationId xmlns:p14="http://schemas.microsoft.com/office/powerpoint/2010/main" val="8501086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9"/>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5" grpId="0"/>
      <p:bldP spid="46" grpId="0"/>
      <p:bldP spid="47" grpId="0"/>
      <p:bldP spid="4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 name="Group 43">
            <a:extLst>
              <a:ext uri="{FF2B5EF4-FFF2-40B4-BE49-F238E27FC236}">
                <a16:creationId xmlns:a16="http://schemas.microsoft.com/office/drawing/2014/main" id="{AF370979-2088-1D49-A1B6-3A2E86000759}"/>
              </a:ext>
            </a:extLst>
          </p:cNvPr>
          <p:cNvGrpSpPr/>
          <p:nvPr/>
        </p:nvGrpSpPr>
        <p:grpSpPr>
          <a:xfrm>
            <a:off x="1385244" y="199734"/>
            <a:ext cx="3120840" cy="3053008"/>
            <a:chOff x="7561072" y="2520467"/>
            <a:chExt cx="4101628" cy="3689824"/>
          </a:xfrm>
        </p:grpSpPr>
        <p:pic>
          <p:nvPicPr>
            <p:cNvPr id="5" name="Picture 4" descr="Chart, scatter chart&#10;&#10;Description automatically generated">
              <a:extLst>
                <a:ext uri="{FF2B5EF4-FFF2-40B4-BE49-F238E27FC236}">
                  <a16:creationId xmlns:a16="http://schemas.microsoft.com/office/drawing/2014/main" id="{03F629CF-43A3-D840-BE2C-E537218DF767}"/>
                </a:ext>
              </a:extLst>
            </p:cNvPr>
            <p:cNvPicPr>
              <a:picLocks noChangeAspect="1"/>
            </p:cNvPicPr>
            <p:nvPr/>
          </p:nvPicPr>
          <p:blipFill>
            <a:blip r:embed="rId3"/>
            <a:stretch>
              <a:fillRect/>
            </a:stretch>
          </p:blipFill>
          <p:spPr>
            <a:xfrm>
              <a:off x="7561072" y="2997467"/>
              <a:ext cx="4101628" cy="3212824"/>
            </a:xfrm>
            <a:prstGeom prst="rect">
              <a:avLst/>
            </a:prstGeom>
          </p:spPr>
        </p:pic>
        <p:pic>
          <p:nvPicPr>
            <p:cNvPr id="7" name="Picture 6" descr="Icon&#10;&#10;Description automatically generated">
              <a:extLst>
                <a:ext uri="{FF2B5EF4-FFF2-40B4-BE49-F238E27FC236}">
                  <a16:creationId xmlns:a16="http://schemas.microsoft.com/office/drawing/2014/main" id="{831575F1-0C26-9547-AEA2-59DB05C8EE62}"/>
                </a:ext>
              </a:extLst>
            </p:cNvPr>
            <p:cNvPicPr>
              <a:picLocks noChangeAspect="1"/>
            </p:cNvPicPr>
            <p:nvPr/>
          </p:nvPicPr>
          <p:blipFill>
            <a:blip r:embed="rId4"/>
            <a:stretch>
              <a:fillRect/>
            </a:stretch>
          </p:blipFill>
          <p:spPr>
            <a:xfrm>
              <a:off x="8544302" y="2609924"/>
              <a:ext cx="175132" cy="370197"/>
            </a:xfrm>
            <a:prstGeom prst="rect">
              <a:avLst/>
            </a:prstGeom>
          </p:spPr>
        </p:pic>
        <p:pic>
          <p:nvPicPr>
            <p:cNvPr id="9" name="Picture 8" descr="Icon&#10;&#10;Description automatically generated">
              <a:extLst>
                <a:ext uri="{FF2B5EF4-FFF2-40B4-BE49-F238E27FC236}">
                  <a16:creationId xmlns:a16="http://schemas.microsoft.com/office/drawing/2014/main" id="{CD168D07-141E-F84E-BA64-8B4685A22423}"/>
                </a:ext>
              </a:extLst>
            </p:cNvPr>
            <p:cNvPicPr>
              <a:picLocks noChangeAspect="1"/>
            </p:cNvPicPr>
            <p:nvPr/>
          </p:nvPicPr>
          <p:blipFill>
            <a:blip r:embed="rId5"/>
            <a:stretch>
              <a:fillRect/>
            </a:stretch>
          </p:blipFill>
          <p:spPr>
            <a:xfrm>
              <a:off x="10150243" y="2632192"/>
              <a:ext cx="161123" cy="353231"/>
            </a:xfrm>
            <a:prstGeom prst="rect">
              <a:avLst/>
            </a:prstGeom>
          </p:spPr>
        </p:pic>
        <p:sp>
          <p:nvSpPr>
            <p:cNvPr id="10" name="Rectangle 9">
              <a:extLst>
                <a:ext uri="{FF2B5EF4-FFF2-40B4-BE49-F238E27FC236}">
                  <a16:creationId xmlns:a16="http://schemas.microsoft.com/office/drawing/2014/main" id="{56E2FD90-9C06-354C-9F1C-3814399CF0C2}"/>
                </a:ext>
              </a:extLst>
            </p:cNvPr>
            <p:cNvSpPr/>
            <p:nvPr/>
          </p:nvSpPr>
          <p:spPr>
            <a:xfrm>
              <a:off x="8624091" y="2531535"/>
              <a:ext cx="1079092" cy="316178"/>
            </a:xfrm>
            <a:prstGeom prst="rect">
              <a:avLst/>
            </a:prstGeom>
          </p:spPr>
          <p:txBody>
            <a:bodyPr wrap="none">
              <a:spAutoFit/>
            </a:bodyPr>
            <a:lstStyle/>
            <a:p>
              <a:pPr algn="ctr"/>
              <a:r>
                <a:rPr lang="en-US" sz="1100" dirty="0">
                  <a:latin typeface="Verdana" panose="020B0604030504040204" pitchFamily="34" charset="0"/>
                  <a:ea typeface="Verdana" panose="020B0604030504040204" pitchFamily="34" charset="0"/>
                  <a:cs typeface="Verdana" panose="020B0604030504040204" pitchFamily="34" charset="0"/>
                </a:rPr>
                <a:t>Mowed A</a:t>
              </a:r>
            </a:p>
          </p:txBody>
        </p:sp>
        <p:sp>
          <p:nvSpPr>
            <p:cNvPr id="11" name="Rectangle 10">
              <a:extLst>
                <a:ext uri="{FF2B5EF4-FFF2-40B4-BE49-F238E27FC236}">
                  <a16:creationId xmlns:a16="http://schemas.microsoft.com/office/drawing/2014/main" id="{335588D8-FD2C-3344-932B-93C0432CDB86}"/>
                </a:ext>
              </a:extLst>
            </p:cNvPr>
            <p:cNvSpPr/>
            <p:nvPr/>
          </p:nvSpPr>
          <p:spPr>
            <a:xfrm>
              <a:off x="8601121" y="2741804"/>
              <a:ext cx="1357187" cy="316178"/>
            </a:xfrm>
            <a:prstGeom prst="rect">
              <a:avLst/>
            </a:prstGeom>
          </p:spPr>
          <p:txBody>
            <a:bodyPr wrap="none">
              <a:spAutoFit/>
            </a:bodyPr>
            <a:lstStyle/>
            <a:p>
              <a:pPr algn="ctr"/>
              <a:r>
                <a:rPr lang="en-US" sz="1100" dirty="0">
                  <a:latin typeface="Verdana" panose="020B0604030504040204" pitchFamily="34" charset="0"/>
                  <a:ea typeface="Verdana" panose="020B0604030504040204" pitchFamily="34" charset="0"/>
                  <a:cs typeface="Verdana" panose="020B0604030504040204" pitchFamily="34" charset="0"/>
                </a:rPr>
                <a:t>Unmowed A</a:t>
              </a:r>
            </a:p>
          </p:txBody>
        </p:sp>
        <p:sp>
          <p:nvSpPr>
            <p:cNvPr id="12" name="Rectangle 11">
              <a:extLst>
                <a:ext uri="{FF2B5EF4-FFF2-40B4-BE49-F238E27FC236}">
                  <a16:creationId xmlns:a16="http://schemas.microsoft.com/office/drawing/2014/main" id="{10321D50-B89C-3745-A5FB-EC65564BD1EE}"/>
                </a:ext>
              </a:extLst>
            </p:cNvPr>
            <p:cNvSpPr/>
            <p:nvPr/>
          </p:nvSpPr>
          <p:spPr>
            <a:xfrm>
              <a:off x="10239369" y="2520467"/>
              <a:ext cx="1079092" cy="316178"/>
            </a:xfrm>
            <a:prstGeom prst="rect">
              <a:avLst/>
            </a:prstGeom>
          </p:spPr>
          <p:txBody>
            <a:bodyPr wrap="none">
              <a:spAutoFit/>
            </a:bodyPr>
            <a:lstStyle/>
            <a:p>
              <a:pPr algn="ctr"/>
              <a:r>
                <a:rPr lang="en-US" sz="1100" dirty="0">
                  <a:latin typeface="Verdana" panose="020B0604030504040204" pitchFamily="34" charset="0"/>
                  <a:ea typeface="Verdana" panose="020B0604030504040204" pitchFamily="34" charset="0"/>
                  <a:cs typeface="Verdana" panose="020B0604030504040204" pitchFamily="34" charset="0"/>
                </a:rPr>
                <a:t>Mowed B</a:t>
              </a:r>
            </a:p>
          </p:txBody>
        </p:sp>
        <p:sp>
          <p:nvSpPr>
            <p:cNvPr id="13" name="Rectangle 12">
              <a:extLst>
                <a:ext uri="{FF2B5EF4-FFF2-40B4-BE49-F238E27FC236}">
                  <a16:creationId xmlns:a16="http://schemas.microsoft.com/office/drawing/2014/main" id="{25B8B39D-4B66-8B4B-ABC5-0E7C64BABC24}"/>
                </a:ext>
              </a:extLst>
            </p:cNvPr>
            <p:cNvSpPr/>
            <p:nvPr/>
          </p:nvSpPr>
          <p:spPr>
            <a:xfrm>
              <a:off x="10246825" y="2730740"/>
              <a:ext cx="1357187" cy="316178"/>
            </a:xfrm>
            <a:prstGeom prst="rect">
              <a:avLst/>
            </a:prstGeom>
          </p:spPr>
          <p:txBody>
            <a:bodyPr wrap="none">
              <a:spAutoFit/>
            </a:bodyPr>
            <a:lstStyle/>
            <a:p>
              <a:pPr algn="ctr"/>
              <a:r>
                <a:rPr lang="en-US" sz="1100" dirty="0">
                  <a:latin typeface="Verdana" panose="020B0604030504040204" pitchFamily="34" charset="0"/>
                  <a:ea typeface="Verdana" panose="020B0604030504040204" pitchFamily="34" charset="0"/>
                  <a:cs typeface="Verdana" panose="020B0604030504040204" pitchFamily="34" charset="0"/>
                </a:rPr>
                <a:t>Unmowed B</a:t>
              </a:r>
            </a:p>
          </p:txBody>
        </p:sp>
      </p:grpSp>
      <p:pic>
        <p:nvPicPr>
          <p:cNvPr id="17" name="Picture 16" descr="Treemap chart&#10;&#10;Description automatically generated">
            <a:extLst>
              <a:ext uri="{FF2B5EF4-FFF2-40B4-BE49-F238E27FC236}">
                <a16:creationId xmlns:a16="http://schemas.microsoft.com/office/drawing/2014/main" id="{89FB9EC0-C717-A040-BF22-3F03BD540877}"/>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659442" y="1010412"/>
            <a:ext cx="5348714" cy="4837176"/>
          </a:xfrm>
          <a:prstGeom prst="rect">
            <a:avLst/>
          </a:prstGeom>
        </p:spPr>
      </p:pic>
      <p:pic>
        <p:nvPicPr>
          <p:cNvPr id="35" name="Picture 34">
            <a:extLst>
              <a:ext uri="{FF2B5EF4-FFF2-40B4-BE49-F238E27FC236}">
                <a16:creationId xmlns:a16="http://schemas.microsoft.com/office/drawing/2014/main" id="{42269E48-5A13-3045-915F-B3BFB548DAD9}"/>
              </a:ext>
            </a:extLst>
          </p:cNvPr>
          <p:cNvPicPr>
            <a:picLocks noChangeAspect="1"/>
          </p:cNvPicPr>
          <p:nvPr/>
        </p:nvPicPr>
        <p:blipFill>
          <a:blip r:embed="rId7"/>
          <a:stretch>
            <a:fillRect/>
          </a:stretch>
        </p:blipFill>
        <p:spPr>
          <a:xfrm flipV="1">
            <a:off x="6659445" y="852322"/>
            <a:ext cx="5346791" cy="142065"/>
          </a:xfrm>
          <a:prstGeom prst="rect">
            <a:avLst/>
          </a:prstGeom>
        </p:spPr>
      </p:pic>
      <p:pic>
        <p:nvPicPr>
          <p:cNvPr id="37" name="Picture 36" descr="Diagram&#10;&#10;Description automatically generated with medium confidence">
            <a:extLst>
              <a:ext uri="{FF2B5EF4-FFF2-40B4-BE49-F238E27FC236}">
                <a16:creationId xmlns:a16="http://schemas.microsoft.com/office/drawing/2014/main" id="{B31803FC-94F9-F043-AD79-B575986C9499}"/>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a:off x="6639024" y="55296"/>
            <a:ext cx="5367210" cy="779064"/>
          </a:xfrm>
          <a:prstGeom prst="rect">
            <a:avLst/>
          </a:prstGeom>
        </p:spPr>
      </p:pic>
      <p:pic>
        <p:nvPicPr>
          <p:cNvPr id="39" name="Picture 38">
            <a:extLst>
              <a:ext uri="{FF2B5EF4-FFF2-40B4-BE49-F238E27FC236}">
                <a16:creationId xmlns:a16="http://schemas.microsoft.com/office/drawing/2014/main" id="{C706FB86-7D13-8845-A69A-F210D412B5AC}"/>
              </a:ext>
            </a:extLst>
          </p:cNvPr>
          <p:cNvPicPr>
            <a:picLocks noChangeAspect="1"/>
          </p:cNvPicPr>
          <p:nvPr/>
        </p:nvPicPr>
        <p:blipFill rotWithShape="1">
          <a:blip r:embed="rId9" cstate="email">
            <a:extLst>
              <a:ext uri="{28A0092B-C50C-407E-A947-70E740481C1C}">
                <a14:useLocalDpi xmlns:a14="http://schemas.microsoft.com/office/drawing/2010/main"/>
              </a:ext>
            </a:extLst>
          </a:blip>
          <a:srcRect t="27521" r="77066" b="17962"/>
          <a:stretch/>
        </p:blipFill>
        <p:spPr>
          <a:xfrm>
            <a:off x="5813813" y="919307"/>
            <a:ext cx="842685" cy="5005918"/>
          </a:xfrm>
          <a:prstGeom prst="rect">
            <a:avLst/>
          </a:prstGeom>
        </p:spPr>
      </p:pic>
      <p:grpSp>
        <p:nvGrpSpPr>
          <p:cNvPr id="82" name="Group 81">
            <a:extLst>
              <a:ext uri="{FF2B5EF4-FFF2-40B4-BE49-F238E27FC236}">
                <a16:creationId xmlns:a16="http://schemas.microsoft.com/office/drawing/2014/main" id="{B9C8B26F-BAD6-F942-91DC-879EC7B15AB3}"/>
              </a:ext>
            </a:extLst>
          </p:cNvPr>
          <p:cNvGrpSpPr/>
          <p:nvPr/>
        </p:nvGrpSpPr>
        <p:grpSpPr>
          <a:xfrm>
            <a:off x="385187" y="3720750"/>
            <a:ext cx="2244470" cy="2094877"/>
            <a:chOff x="385187" y="4713426"/>
            <a:chExt cx="2244470" cy="2094877"/>
          </a:xfrm>
        </p:grpSpPr>
        <p:pic>
          <p:nvPicPr>
            <p:cNvPr id="48" name="Picture 47" descr="Chart, histogram&#10;&#10;Description automatically generated">
              <a:extLst>
                <a:ext uri="{FF2B5EF4-FFF2-40B4-BE49-F238E27FC236}">
                  <a16:creationId xmlns:a16="http://schemas.microsoft.com/office/drawing/2014/main" id="{414705EA-85FC-874F-A1FA-21CC31BC3122}"/>
                </a:ext>
              </a:extLst>
            </p:cNvPr>
            <p:cNvPicPr>
              <a:picLocks noChangeAspect="1"/>
            </p:cNvPicPr>
            <p:nvPr/>
          </p:nvPicPr>
          <p:blipFill rotWithShape="1">
            <a:blip r:embed="rId10" cstate="email">
              <a:extLst>
                <a:ext uri="{28A0092B-C50C-407E-A947-70E740481C1C}">
                  <a14:useLocalDpi xmlns:a14="http://schemas.microsoft.com/office/drawing/2010/main"/>
                </a:ext>
              </a:extLst>
            </a:blip>
            <a:srcRect l="8160"/>
            <a:stretch/>
          </p:blipFill>
          <p:spPr>
            <a:xfrm>
              <a:off x="385187" y="4713426"/>
              <a:ext cx="2244470" cy="1696253"/>
            </a:xfrm>
            <a:prstGeom prst="rect">
              <a:avLst/>
            </a:prstGeom>
          </p:spPr>
        </p:pic>
        <p:pic>
          <p:nvPicPr>
            <p:cNvPr id="58" name="Picture 57">
              <a:extLst>
                <a:ext uri="{FF2B5EF4-FFF2-40B4-BE49-F238E27FC236}">
                  <a16:creationId xmlns:a16="http://schemas.microsoft.com/office/drawing/2014/main" id="{3B853173-AC10-A942-B743-360AE2D9F80C}"/>
                </a:ext>
              </a:extLst>
            </p:cNvPr>
            <p:cNvPicPr>
              <a:picLocks noChangeAspect="1"/>
            </p:cNvPicPr>
            <p:nvPr/>
          </p:nvPicPr>
          <p:blipFill>
            <a:blip r:embed="rId7"/>
            <a:stretch>
              <a:fillRect/>
            </a:stretch>
          </p:blipFill>
          <p:spPr>
            <a:xfrm rot="10800000" flipH="1" flipV="1">
              <a:off x="634230" y="6381164"/>
              <a:ext cx="1930760" cy="133345"/>
            </a:xfrm>
            <a:prstGeom prst="rect">
              <a:avLst/>
            </a:prstGeom>
          </p:spPr>
        </p:pic>
        <p:pic>
          <p:nvPicPr>
            <p:cNvPr id="59" name="Picture 58" descr="Diagram&#10;&#10;Description automatically generated with medium confidence">
              <a:extLst>
                <a:ext uri="{FF2B5EF4-FFF2-40B4-BE49-F238E27FC236}">
                  <a16:creationId xmlns:a16="http://schemas.microsoft.com/office/drawing/2014/main" id="{1D0EE02F-AEE3-AB4D-B0F2-8621EAE4FF25}"/>
                </a:ext>
              </a:extLst>
            </p:cNvPr>
            <p:cNvPicPr>
              <a:picLocks noChangeAspect="1"/>
            </p:cNvPicPr>
            <p:nvPr/>
          </p:nvPicPr>
          <p:blipFill rotWithShape="1">
            <a:blip r:embed="rId11"/>
            <a:srcRect l="10921" b="34723"/>
            <a:stretch/>
          </p:blipFill>
          <p:spPr>
            <a:xfrm rot="10800000" flipH="1">
              <a:off x="616224" y="6515296"/>
              <a:ext cx="1938133" cy="293007"/>
            </a:xfrm>
            <a:prstGeom prst="rect">
              <a:avLst/>
            </a:prstGeom>
          </p:spPr>
        </p:pic>
      </p:grpSp>
      <p:grpSp>
        <p:nvGrpSpPr>
          <p:cNvPr id="83" name="Group 82">
            <a:extLst>
              <a:ext uri="{FF2B5EF4-FFF2-40B4-BE49-F238E27FC236}">
                <a16:creationId xmlns:a16="http://schemas.microsoft.com/office/drawing/2014/main" id="{DF392C90-A1BD-DF43-87DA-099FEBBF35CB}"/>
              </a:ext>
            </a:extLst>
          </p:cNvPr>
          <p:cNvGrpSpPr/>
          <p:nvPr/>
        </p:nvGrpSpPr>
        <p:grpSpPr>
          <a:xfrm>
            <a:off x="3036306" y="3720751"/>
            <a:ext cx="2288505" cy="2101267"/>
            <a:chOff x="3036304" y="4713427"/>
            <a:chExt cx="2288505" cy="2101267"/>
          </a:xfrm>
        </p:grpSpPr>
        <p:pic>
          <p:nvPicPr>
            <p:cNvPr id="46" name="Picture 45" descr="Chart, histogram&#10;&#10;Description automatically generated">
              <a:extLst>
                <a:ext uri="{FF2B5EF4-FFF2-40B4-BE49-F238E27FC236}">
                  <a16:creationId xmlns:a16="http://schemas.microsoft.com/office/drawing/2014/main" id="{F0D80101-7C1D-5948-BDA3-1D5E81D3AC9E}"/>
                </a:ext>
              </a:extLst>
            </p:cNvPr>
            <p:cNvPicPr>
              <a:picLocks noChangeAspect="1"/>
            </p:cNvPicPr>
            <p:nvPr/>
          </p:nvPicPr>
          <p:blipFill rotWithShape="1">
            <a:blip r:embed="rId12" cstate="email">
              <a:extLst>
                <a:ext uri="{28A0092B-C50C-407E-A947-70E740481C1C}">
                  <a14:useLocalDpi xmlns:a14="http://schemas.microsoft.com/office/drawing/2010/main"/>
                </a:ext>
              </a:extLst>
            </a:blip>
            <a:srcRect l="6560"/>
            <a:stretch/>
          </p:blipFill>
          <p:spPr>
            <a:xfrm>
              <a:off x="3036304" y="4713427"/>
              <a:ext cx="2288505" cy="1696252"/>
            </a:xfrm>
            <a:prstGeom prst="rect">
              <a:avLst/>
            </a:prstGeom>
          </p:spPr>
        </p:pic>
        <p:pic>
          <p:nvPicPr>
            <p:cNvPr id="60" name="Picture 59">
              <a:extLst>
                <a:ext uri="{FF2B5EF4-FFF2-40B4-BE49-F238E27FC236}">
                  <a16:creationId xmlns:a16="http://schemas.microsoft.com/office/drawing/2014/main" id="{5318D7A6-962C-3F49-9499-EF4529D72F98}"/>
                </a:ext>
              </a:extLst>
            </p:cNvPr>
            <p:cNvPicPr>
              <a:picLocks noChangeAspect="1"/>
            </p:cNvPicPr>
            <p:nvPr/>
          </p:nvPicPr>
          <p:blipFill>
            <a:blip r:embed="rId7"/>
            <a:stretch>
              <a:fillRect/>
            </a:stretch>
          </p:blipFill>
          <p:spPr>
            <a:xfrm rot="10800000" flipH="1" flipV="1">
              <a:off x="3321436" y="6387555"/>
              <a:ext cx="1954903" cy="135012"/>
            </a:xfrm>
            <a:prstGeom prst="rect">
              <a:avLst/>
            </a:prstGeom>
          </p:spPr>
        </p:pic>
        <p:pic>
          <p:nvPicPr>
            <p:cNvPr id="61" name="Picture 60" descr="Diagram&#10;&#10;Description automatically generated with medium confidence">
              <a:extLst>
                <a:ext uri="{FF2B5EF4-FFF2-40B4-BE49-F238E27FC236}">
                  <a16:creationId xmlns:a16="http://schemas.microsoft.com/office/drawing/2014/main" id="{0EC1611F-A3FA-2348-B54C-62F815720DA8}"/>
                </a:ext>
              </a:extLst>
            </p:cNvPr>
            <p:cNvPicPr>
              <a:picLocks noChangeAspect="1"/>
            </p:cNvPicPr>
            <p:nvPr/>
          </p:nvPicPr>
          <p:blipFill rotWithShape="1">
            <a:blip r:embed="rId11"/>
            <a:srcRect l="10921" b="34723"/>
            <a:stretch/>
          </p:blipFill>
          <p:spPr>
            <a:xfrm rot="10800000" flipH="1">
              <a:off x="3322418" y="6521687"/>
              <a:ext cx="1938133" cy="293007"/>
            </a:xfrm>
            <a:prstGeom prst="rect">
              <a:avLst/>
            </a:prstGeom>
          </p:spPr>
        </p:pic>
      </p:grpSp>
      <p:sp>
        <p:nvSpPr>
          <p:cNvPr id="2" name="TextBox 1">
            <a:extLst>
              <a:ext uri="{FF2B5EF4-FFF2-40B4-BE49-F238E27FC236}">
                <a16:creationId xmlns:a16="http://schemas.microsoft.com/office/drawing/2014/main" id="{FD8B4418-2AAD-7347-993C-D8D46B37A046}"/>
              </a:ext>
            </a:extLst>
          </p:cNvPr>
          <p:cNvSpPr txBox="1"/>
          <p:nvPr/>
        </p:nvSpPr>
        <p:spPr>
          <a:xfrm rot="16200000">
            <a:off x="-73689" y="4784487"/>
            <a:ext cx="829533" cy="169277"/>
          </a:xfrm>
          <a:prstGeom prst="rect">
            <a:avLst/>
          </a:prstGeom>
          <a:noFill/>
        </p:spPr>
        <p:txBody>
          <a:bodyPr wrap="square" rtlCol="0">
            <a:spAutoFit/>
          </a:bodyPr>
          <a:lstStyle/>
          <a:p>
            <a:r>
              <a:rPr lang="en-US" sz="500" dirty="0">
                <a:solidFill>
                  <a:schemeClr val="bg2">
                    <a:lumMod val="50000"/>
                  </a:schemeClr>
                </a:solidFill>
              </a:rPr>
              <a:t>Centered log2(fpkm+1)</a:t>
            </a:r>
          </a:p>
        </p:txBody>
      </p:sp>
      <p:sp>
        <p:nvSpPr>
          <p:cNvPr id="78" name="TextBox 77">
            <a:extLst>
              <a:ext uri="{FF2B5EF4-FFF2-40B4-BE49-F238E27FC236}">
                <a16:creationId xmlns:a16="http://schemas.microsoft.com/office/drawing/2014/main" id="{2B9FF581-FDD8-E74D-AA02-A1C222179C08}"/>
              </a:ext>
            </a:extLst>
          </p:cNvPr>
          <p:cNvSpPr txBox="1"/>
          <p:nvPr/>
        </p:nvSpPr>
        <p:spPr>
          <a:xfrm rot="16200000">
            <a:off x="2591221" y="4794101"/>
            <a:ext cx="829533" cy="169277"/>
          </a:xfrm>
          <a:prstGeom prst="rect">
            <a:avLst/>
          </a:prstGeom>
          <a:noFill/>
        </p:spPr>
        <p:txBody>
          <a:bodyPr wrap="square" rtlCol="0">
            <a:spAutoFit/>
          </a:bodyPr>
          <a:lstStyle/>
          <a:p>
            <a:r>
              <a:rPr lang="en-US" sz="500" dirty="0">
                <a:solidFill>
                  <a:schemeClr val="bg2">
                    <a:lumMod val="50000"/>
                  </a:schemeClr>
                </a:solidFill>
              </a:rPr>
              <a:t>Centered log2(fpkm+1)</a:t>
            </a:r>
          </a:p>
        </p:txBody>
      </p:sp>
      <p:sp>
        <p:nvSpPr>
          <p:cNvPr id="47" name="TextBox 46">
            <a:extLst>
              <a:ext uri="{FF2B5EF4-FFF2-40B4-BE49-F238E27FC236}">
                <a16:creationId xmlns:a16="http://schemas.microsoft.com/office/drawing/2014/main" id="{AC1EA445-F60C-CF45-AA0C-ADACBFA755B5}"/>
              </a:ext>
            </a:extLst>
          </p:cNvPr>
          <p:cNvSpPr txBox="1"/>
          <p:nvPr/>
        </p:nvSpPr>
        <p:spPr>
          <a:xfrm>
            <a:off x="1313872" y="185362"/>
            <a:ext cx="284450" cy="338554"/>
          </a:xfrm>
          <a:prstGeom prst="rect">
            <a:avLst/>
          </a:prstGeom>
          <a:noFill/>
        </p:spPr>
        <p:txBody>
          <a:bodyPr wrap="square" rtlCol="0">
            <a:spAutoFit/>
          </a:bodyPr>
          <a:lstStyle/>
          <a:p>
            <a:r>
              <a:rPr lang="en-US" sz="1600" b="1" dirty="0">
                <a:latin typeface="Verdana" panose="020B0604030504040204" pitchFamily="34" charset="0"/>
                <a:ea typeface="Verdana" panose="020B0604030504040204" pitchFamily="34" charset="0"/>
                <a:cs typeface="Verdana" panose="020B0604030504040204" pitchFamily="34" charset="0"/>
              </a:rPr>
              <a:t>a</a:t>
            </a:r>
          </a:p>
        </p:txBody>
      </p:sp>
      <p:sp>
        <p:nvSpPr>
          <p:cNvPr id="49" name="TextBox 48">
            <a:extLst>
              <a:ext uri="{FF2B5EF4-FFF2-40B4-BE49-F238E27FC236}">
                <a16:creationId xmlns:a16="http://schemas.microsoft.com/office/drawing/2014/main" id="{8373613A-4BE1-6F4D-9F4F-A807E367AC35}"/>
              </a:ext>
            </a:extLst>
          </p:cNvPr>
          <p:cNvSpPr txBox="1"/>
          <p:nvPr/>
        </p:nvSpPr>
        <p:spPr>
          <a:xfrm>
            <a:off x="6306645" y="240197"/>
            <a:ext cx="284450" cy="338554"/>
          </a:xfrm>
          <a:prstGeom prst="rect">
            <a:avLst/>
          </a:prstGeom>
          <a:noFill/>
        </p:spPr>
        <p:txBody>
          <a:bodyPr wrap="square" rtlCol="0">
            <a:spAutoFit/>
          </a:bodyPr>
          <a:lstStyle/>
          <a:p>
            <a:r>
              <a:rPr lang="en-US" sz="1600" b="1" dirty="0">
                <a:latin typeface="Verdana" panose="020B0604030504040204" pitchFamily="34" charset="0"/>
                <a:ea typeface="Verdana" panose="020B0604030504040204" pitchFamily="34" charset="0"/>
                <a:cs typeface="Verdana" panose="020B0604030504040204" pitchFamily="34" charset="0"/>
              </a:rPr>
              <a:t>b</a:t>
            </a:r>
          </a:p>
        </p:txBody>
      </p:sp>
      <p:sp>
        <p:nvSpPr>
          <p:cNvPr id="50" name="TextBox 49">
            <a:extLst>
              <a:ext uri="{FF2B5EF4-FFF2-40B4-BE49-F238E27FC236}">
                <a16:creationId xmlns:a16="http://schemas.microsoft.com/office/drawing/2014/main" id="{8C9D3F2E-1FEB-4D48-A087-11BD5EBD94F4}"/>
              </a:ext>
            </a:extLst>
          </p:cNvPr>
          <p:cNvSpPr txBox="1"/>
          <p:nvPr/>
        </p:nvSpPr>
        <p:spPr>
          <a:xfrm>
            <a:off x="225725" y="3531807"/>
            <a:ext cx="284450" cy="338554"/>
          </a:xfrm>
          <a:prstGeom prst="rect">
            <a:avLst/>
          </a:prstGeom>
          <a:noFill/>
        </p:spPr>
        <p:txBody>
          <a:bodyPr wrap="square" rtlCol="0">
            <a:spAutoFit/>
          </a:bodyPr>
          <a:lstStyle/>
          <a:p>
            <a:r>
              <a:rPr lang="en-US" sz="1600" b="1" dirty="0">
                <a:latin typeface="Verdana" panose="020B0604030504040204" pitchFamily="34" charset="0"/>
                <a:ea typeface="Verdana" panose="020B0604030504040204" pitchFamily="34" charset="0"/>
                <a:cs typeface="Verdana" panose="020B0604030504040204" pitchFamily="34" charset="0"/>
              </a:rPr>
              <a:t>c</a:t>
            </a:r>
          </a:p>
        </p:txBody>
      </p:sp>
      <p:sp>
        <p:nvSpPr>
          <p:cNvPr id="29" name="TextBox 28">
            <a:extLst>
              <a:ext uri="{FF2B5EF4-FFF2-40B4-BE49-F238E27FC236}">
                <a16:creationId xmlns:a16="http://schemas.microsoft.com/office/drawing/2014/main" id="{1606A91A-568A-5E4A-B602-CB7507369E06}"/>
              </a:ext>
            </a:extLst>
          </p:cNvPr>
          <p:cNvSpPr txBox="1"/>
          <p:nvPr/>
        </p:nvSpPr>
        <p:spPr>
          <a:xfrm>
            <a:off x="0" y="6015312"/>
            <a:ext cx="12192000" cy="1015663"/>
          </a:xfrm>
          <a:prstGeom prst="rect">
            <a:avLst/>
          </a:prstGeom>
          <a:noFill/>
        </p:spPr>
        <p:txBody>
          <a:bodyPr wrap="square">
            <a:spAutoFit/>
          </a:bodyPr>
          <a:lstStyle/>
          <a:p>
            <a:pPr marL="0" marR="60960">
              <a:spcBef>
                <a:spcPts val="0"/>
              </a:spcBef>
              <a:spcAft>
                <a:spcPts val="0"/>
              </a:spcAft>
            </a:pPr>
            <a:r>
              <a:rPr lang="en-US" sz="1200" b="1" dirty="0">
                <a:effectLst/>
                <a:latin typeface="Times New Roman" panose="02020603050405020304" pitchFamily="18" charset="0"/>
                <a:ea typeface="Times New Roman" panose="02020603050405020304" pitchFamily="18" charset="0"/>
              </a:rPr>
              <a:t>Supplementary Fig. 9 | Differential gene expression analysis across the A and B </a:t>
            </a:r>
            <a:r>
              <a:rPr lang="en-US" sz="1200" b="1" dirty="0" err="1">
                <a:effectLst/>
                <a:latin typeface="Times New Roman" panose="02020603050405020304" pitchFamily="18" charset="0"/>
                <a:ea typeface="Times New Roman" panose="02020603050405020304" pitchFamily="18" charset="0"/>
              </a:rPr>
              <a:t>subgenomes</a:t>
            </a:r>
            <a:r>
              <a:rPr lang="en-US" sz="1200" b="1" dirty="0">
                <a:effectLst/>
                <a:latin typeface="Times New Roman" panose="02020603050405020304" pitchFamily="18" charset="0"/>
                <a:ea typeface="Times New Roman" panose="02020603050405020304" pitchFamily="18" charset="0"/>
              </a:rPr>
              <a:t> of </a:t>
            </a:r>
            <a:r>
              <a:rPr lang="en-US" sz="1200" b="1" i="1" dirty="0">
                <a:effectLst/>
                <a:latin typeface="Times New Roman" panose="02020603050405020304" pitchFamily="18" charset="0"/>
                <a:ea typeface="Times New Roman" panose="02020603050405020304" pitchFamily="18" charset="0"/>
              </a:rPr>
              <a:t>Poa annua. </a:t>
            </a:r>
            <a:r>
              <a:rPr lang="en-US" sz="1200" b="1" dirty="0">
                <a:effectLst/>
                <a:latin typeface="Times New Roman" panose="02020603050405020304" pitchFamily="18" charset="0"/>
                <a:ea typeface="Times New Roman" panose="02020603050405020304" pitchFamily="18" charset="0"/>
              </a:rPr>
              <a:t>(a) </a:t>
            </a:r>
            <a:r>
              <a:rPr lang="en-US" sz="1200" dirty="0">
                <a:effectLst/>
                <a:latin typeface="Times New Roman" panose="02020603050405020304" pitchFamily="18" charset="0"/>
                <a:ea typeface="Times New Roman" panose="02020603050405020304" pitchFamily="18" charset="0"/>
              </a:rPr>
              <a:t>Principal component analysis of the differential expression profiles of </a:t>
            </a:r>
            <a:r>
              <a:rPr lang="en-US" sz="1200" i="1" dirty="0">
                <a:effectLst/>
                <a:latin typeface="Times New Roman" panose="02020603050405020304" pitchFamily="18" charset="0"/>
                <a:ea typeface="Times New Roman" panose="02020603050405020304" pitchFamily="18" charset="0"/>
              </a:rPr>
              <a:t>Poa annua </a:t>
            </a:r>
            <a:r>
              <a:rPr lang="en-US" sz="1200" dirty="0">
                <a:effectLst/>
                <a:latin typeface="Times New Roman" panose="02020603050405020304" pitchFamily="18" charset="0"/>
                <a:ea typeface="Times New Roman" panose="02020603050405020304" pitchFamily="18" charset="0"/>
              </a:rPr>
              <a:t>samples with biotypes (dwarf-type or wild-type) removed from the analysis.</a:t>
            </a:r>
            <a:r>
              <a:rPr lang="en-US" sz="1200" b="1" dirty="0">
                <a:effectLst/>
                <a:latin typeface="Times New Roman" panose="02020603050405020304" pitchFamily="18" charset="0"/>
                <a:ea typeface="Times New Roman" panose="02020603050405020304" pitchFamily="18" charset="0"/>
              </a:rPr>
              <a:t> (b) </a:t>
            </a:r>
            <a:r>
              <a:rPr lang="en-US" sz="1200" dirty="0">
                <a:effectLst/>
                <a:latin typeface="Times New Roman" panose="02020603050405020304" pitchFamily="18" charset="0"/>
                <a:ea typeface="Times New Roman" panose="02020603050405020304" pitchFamily="18" charset="0"/>
              </a:rPr>
              <a:t>A heatmap of the DEGs across </a:t>
            </a:r>
            <a:r>
              <a:rPr lang="en-US" sz="1200" dirty="0" err="1">
                <a:effectLst/>
                <a:latin typeface="Times New Roman" panose="02020603050405020304" pitchFamily="18" charset="0"/>
                <a:ea typeface="Times New Roman" panose="02020603050405020304" pitchFamily="18" charset="0"/>
              </a:rPr>
              <a:t>subgenome</a:t>
            </a:r>
            <a:r>
              <a:rPr lang="en-US" sz="1200" dirty="0">
                <a:effectLst/>
                <a:latin typeface="Times New Roman" panose="02020603050405020304" pitchFamily="18" charset="0"/>
                <a:ea typeface="Times New Roman" panose="02020603050405020304" pitchFamily="18" charset="0"/>
              </a:rPr>
              <a:t> and treatment. Blue genes are upregulated and orange are downregulated. </a:t>
            </a:r>
            <a:r>
              <a:rPr lang="en-US" sz="1200" b="1" dirty="0">
                <a:effectLst/>
                <a:latin typeface="Times New Roman" panose="02020603050405020304" pitchFamily="18" charset="0"/>
                <a:ea typeface="Times New Roman" panose="02020603050405020304" pitchFamily="18" charset="0"/>
              </a:rPr>
              <a:t>(c)</a:t>
            </a:r>
            <a:r>
              <a:rPr lang="en-US" sz="1200" dirty="0">
                <a:effectLst/>
                <a:latin typeface="Times New Roman" panose="02020603050405020304" pitchFamily="18" charset="0"/>
                <a:ea typeface="Times New Roman" panose="02020603050405020304" pitchFamily="18" charset="0"/>
              </a:rPr>
              <a:t> Clusters of genes with similar expression profiles. On the left, a cluster of genes upregulated in the B </a:t>
            </a:r>
            <a:r>
              <a:rPr lang="en-US" sz="1200" dirty="0" err="1">
                <a:effectLst/>
                <a:latin typeface="Times New Roman" panose="02020603050405020304" pitchFamily="18" charset="0"/>
                <a:ea typeface="Times New Roman" panose="02020603050405020304" pitchFamily="18" charset="0"/>
              </a:rPr>
              <a:t>subgenome</a:t>
            </a:r>
            <a:r>
              <a:rPr lang="en-US" sz="1200" dirty="0">
                <a:effectLst/>
                <a:latin typeface="Times New Roman" panose="02020603050405020304" pitchFamily="18" charset="0"/>
                <a:ea typeface="Times New Roman" panose="02020603050405020304" pitchFamily="18" charset="0"/>
              </a:rPr>
              <a:t>. On the right, a cluster upregulated in </a:t>
            </a:r>
            <a:r>
              <a:rPr lang="en-US" sz="1200" dirty="0" err="1">
                <a:effectLst/>
                <a:latin typeface="Times New Roman" panose="02020603050405020304" pitchFamily="18" charset="0"/>
                <a:ea typeface="Times New Roman" panose="02020603050405020304" pitchFamily="18" charset="0"/>
              </a:rPr>
              <a:t>unmowed</a:t>
            </a:r>
            <a:r>
              <a:rPr lang="en-US" sz="1200" dirty="0">
                <a:effectLst/>
                <a:latin typeface="Times New Roman" panose="02020603050405020304" pitchFamily="18" charset="0"/>
                <a:ea typeface="Times New Roman" panose="02020603050405020304" pitchFamily="18" charset="0"/>
              </a:rPr>
              <a:t> plants. In the DEG hierarchal cluster and dendrogram, red=</a:t>
            </a:r>
            <a:r>
              <a:rPr lang="en-US" sz="1200" dirty="0" err="1">
                <a:effectLst/>
                <a:latin typeface="Times New Roman" panose="02020603050405020304" pitchFamily="18" charset="0"/>
                <a:ea typeface="Times New Roman" panose="02020603050405020304" pitchFamily="18" charset="0"/>
              </a:rPr>
              <a:t>B_mowed</a:t>
            </a:r>
            <a:r>
              <a:rPr lang="en-US" sz="1200" dirty="0">
                <a:effectLst/>
                <a:latin typeface="Times New Roman" panose="02020603050405020304" pitchFamily="18" charset="0"/>
                <a:ea typeface="Times New Roman" panose="02020603050405020304" pitchFamily="18" charset="0"/>
              </a:rPr>
              <a:t>, green=</a:t>
            </a:r>
            <a:r>
              <a:rPr lang="en-US" sz="1200" dirty="0" err="1">
                <a:effectLst/>
                <a:latin typeface="Times New Roman" panose="02020603050405020304" pitchFamily="18" charset="0"/>
                <a:ea typeface="Times New Roman" panose="02020603050405020304" pitchFamily="18" charset="0"/>
              </a:rPr>
              <a:t>B_unmowed</a:t>
            </a:r>
            <a:r>
              <a:rPr lang="en-US" sz="1200" dirty="0">
                <a:effectLst/>
                <a:latin typeface="Times New Roman" panose="02020603050405020304" pitchFamily="18" charset="0"/>
                <a:ea typeface="Times New Roman" panose="02020603050405020304" pitchFamily="18" charset="0"/>
              </a:rPr>
              <a:t>, purple=</a:t>
            </a:r>
            <a:r>
              <a:rPr lang="en-US" sz="1200" dirty="0" err="1">
                <a:effectLst/>
                <a:latin typeface="Times New Roman" panose="02020603050405020304" pitchFamily="18" charset="0"/>
                <a:ea typeface="Times New Roman" panose="02020603050405020304" pitchFamily="18" charset="0"/>
              </a:rPr>
              <a:t>A_unmowed</a:t>
            </a:r>
            <a:r>
              <a:rPr lang="en-US" sz="1200" dirty="0">
                <a:effectLst/>
                <a:latin typeface="Times New Roman" panose="02020603050405020304" pitchFamily="18" charset="0"/>
                <a:ea typeface="Times New Roman" panose="02020603050405020304" pitchFamily="18" charset="0"/>
              </a:rPr>
              <a:t>, blue=</a:t>
            </a:r>
            <a:r>
              <a:rPr lang="en-US" sz="1200" dirty="0" err="1">
                <a:effectLst/>
                <a:latin typeface="Times New Roman" panose="02020603050405020304" pitchFamily="18" charset="0"/>
                <a:ea typeface="Times New Roman" panose="02020603050405020304" pitchFamily="18" charset="0"/>
              </a:rPr>
              <a:t>A_mowed</a:t>
            </a:r>
            <a:r>
              <a:rPr lang="en-US" sz="1200" dirty="0">
                <a:effectLst/>
                <a:latin typeface="Times New Roman" panose="02020603050405020304" pitchFamily="18" charset="0"/>
                <a:ea typeface="Times New Roman" panose="02020603050405020304" pitchFamily="18" charset="0"/>
              </a:rPr>
              <a:t>.</a:t>
            </a:r>
          </a:p>
          <a:p>
            <a:pPr marL="0" marR="60960">
              <a:spcBef>
                <a:spcPts val="0"/>
              </a:spcBef>
              <a:spcAft>
                <a:spcPts val="0"/>
              </a:spcAft>
            </a:pPr>
            <a:r>
              <a:rPr lang="en-US" sz="1200" dirty="0">
                <a:effectLst/>
                <a:latin typeface="Times New Roman" panose="02020603050405020304" pitchFamily="18" charset="0"/>
                <a:ea typeface="Times New Roman" panose="02020603050405020304" pitchFamily="18" charset="0"/>
              </a:rPr>
              <a:t> </a:t>
            </a:r>
          </a:p>
        </p:txBody>
      </p:sp>
    </p:spTree>
    <p:extLst>
      <p:ext uri="{BB962C8B-B14F-4D97-AF65-F5344CB8AC3E}">
        <p14:creationId xmlns:p14="http://schemas.microsoft.com/office/powerpoint/2010/main" val="4153153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0C8F426-2D9D-E143-9031-78E48D2B84C6}"/>
              </a:ext>
            </a:extLst>
          </p:cNvPr>
          <p:cNvSpPr/>
          <p:nvPr/>
        </p:nvSpPr>
        <p:spPr>
          <a:xfrm>
            <a:off x="280591" y="243724"/>
            <a:ext cx="5617022" cy="6165648"/>
          </a:xfrm>
          <a:prstGeom prst="rect">
            <a:avLst/>
          </a:prstGeom>
          <a:noFill/>
          <a:ln w="28575">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DCEC495E-5BE1-3F49-8BC7-07C32623A6DE}"/>
              </a:ext>
            </a:extLst>
          </p:cNvPr>
          <p:cNvCxnSpPr>
            <a:cxnSpLocks/>
            <a:endCxn id="5" idx="3"/>
          </p:cNvCxnSpPr>
          <p:nvPr/>
        </p:nvCxnSpPr>
        <p:spPr>
          <a:xfrm flipV="1">
            <a:off x="280591" y="3326548"/>
            <a:ext cx="5617022" cy="9916"/>
          </a:xfrm>
          <a:prstGeom prst="line">
            <a:avLst/>
          </a:prstGeom>
          <a:ln w="2857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DA234AC2-CB68-B54E-A331-D06376222861}"/>
              </a:ext>
            </a:extLst>
          </p:cNvPr>
          <p:cNvCxnSpPr>
            <a:cxnSpLocks/>
          </p:cNvCxnSpPr>
          <p:nvPr/>
        </p:nvCxnSpPr>
        <p:spPr>
          <a:xfrm>
            <a:off x="5897613" y="244340"/>
            <a:ext cx="0" cy="6165649"/>
          </a:xfrm>
          <a:prstGeom prst="line">
            <a:avLst/>
          </a:prstGeom>
          <a:ln w="2857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9" name="Title 1">
            <a:extLst>
              <a:ext uri="{FF2B5EF4-FFF2-40B4-BE49-F238E27FC236}">
                <a16:creationId xmlns:a16="http://schemas.microsoft.com/office/drawing/2014/main" id="{4AB3EFEC-09E8-8E4D-86A4-30ACF4A7E1BA}"/>
              </a:ext>
            </a:extLst>
          </p:cNvPr>
          <p:cNvSpPr txBox="1">
            <a:spLocks/>
          </p:cNvSpPr>
          <p:nvPr/>
        </p:nvSpPr>
        <p:spPr>
          <a:xfrm>
            <a:off x="2610652" y="-64458"/>
            <a:ext cx="1366713" cy="34495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600" dirty="0">
                <a:latin typeface="Verdana" panose="020B0604030504040204" pitchFamily="34" charset="0"/>
                <a:ea typeface="Verdana" panose="020B0604030504040204" pitchFamily="34" charset="0"/>
                <a:cs typeface="Verdana" panose="020B0604030504040204" pitchFamily="34" charset="0"/>
              </a:rPr>
              <a:t>Unmowed</a:t>
            </a:r>
          </a:p>
        </p:txBody>
      </p:sp>
      <p:sp>
        <p:nvSpPr>
          <p:cNvPr id="10" name="Title 1">
            <a:extLst>
              <a:ext uri="{FF2B5EF4-FFF2-40B4-BE49-F238E27FC236}">
                <a16:creationId xmlns:a16="http://schemas.microsoft.com/office/drawing/2014/main" id="{CB900090-F27B-C34B-BE54-953ED63B6483}"/>
              </a:ext>
            </a:extLst>
          </p:cNvPr>
          <p:cNvSpPr txBox="1">
            <a:spLocks/>
          </p:cNvSpPr>
          <p:nvPr/>
        </p:nvSpPr>
        <p:spPr>
          <a:xfrm>
            <a:off x="8338188" y="-49559"/>
            <a:ext cx="973896" cy="34495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600" dirty="0">
                <a:latin typeface="Verdana" panose="020B0604030504040204" pitchFamily="34" charset="0"/>
                <a:ea typeface="Verdana" panose="020B0604030504040204" pitchFamily="34" charset="0"/>
                <a:cs typeface="Verdana" panose="020B0604030504040204" pitchFamily="34" charset="0"/>
              </a:rPr>
              <a:t>Mowed</a:t>
            </a:r>
          </a:p>
        </p:txBody>
      </p:sp>
      <p:sp>
        <p:nvSpPr>
          <p:cNvPr id="14" name="Title 1">
            <a:extLst>
              <a:ext uri="{FF2B5EF4-FFF2-40B4-BE49-F238E27FC236}">
                <a16:creationId xmlns:a16="http://schemas.microsoft.com/office/drawing/2014/main" id="{AE637B78-6EDA-FD4A-8313-E91CC71A1FB7}"/>
              </a:ext>
            </a:extLst>
          </p:cNvPr>
          <p:cNvSpPr txBox="1">
            <a:spLocks/>
          </p:cNvSpPr>
          <p:nvPr/>
        </p:nvSpPr>
        <p:spPr>
          <a:xfrm>
            <a:off x="-451670" y="1524409"/>
            <a:ext cx="1177209" cy="39404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1600" dirty="0">
                <a:latin typeface="Verdana" panose="020B0604030504040204" pitchFamily="34" charset="0"/>
                <a:ea typeface="Verdana" panose="020B0604030504040204" pitchFamily="34" charset="0"/>
                <a:cs typeface="Verdana" panose="020B0604030504040204" pitchFamily="34" charset="0"/>
              </a:rPr>
              <a:t>A</a:t>
            </a:r>
          </a:p>
        </p:txBody>
      </p:sp>
      <p:sp>
        <p:nvSpPr>
          <p:cNvPr id="17" name="Title 1">
            <a:extLst>
              <a:ext uri="{FF2B5EF4-FFF2-40B4-BE49-F238E27FC236}">
                <a16:creationId xmlns:a16="http://schemas.microsoft.com/office/drawing/2014/main" id="{5DA87F62-45C0-4841-9A9C-31C259C73407}"/>
              </a:ext>
            </a:extLst>
          </p:cNvPr>
          <p:cNvSpPr txBox="1">
            <a:spLocks/>
          </p:cNvSpPr>
          <p:nvPr/>
        </p:nvSpPr>
        <p:spPr>
          <a:xfrm>
            <a:off x="-293250" y="4781982"/>
            <a:ext cx="877732" cy="394044"/>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1600" dirty="0">
                <a:latin typeface="Verdana" panose="020B0604030504040204" pitchFamily="34" charset="0"/>
                <a:ea typeface="Verdana" panose="020B0604030504040204" pitchFamily="34" charset="0"/>
                <a:cs typeface="Verdana" panose="020B0604030504040204" pitchFamily="34" charset="0"/>
              </a:rPr>
              <a:t>B</a:t>
            </a:r>
          </a:p>
        </p:txBody>
      </p:sp>
      <p:sp>
        <p:nvSpPr>
          <p:cNvPr id="19" name="Rectangle 18">
            <a:extLst>
              <a:ext uri="{FF2B5EF4-FFF2-40B4-BE49-F238E27FC236}">
                <a16:creationId xmlns:a16="http://schemas.microsoft.com/office/drawing/2014/main" id="{E0D6636E-0154-9346-8CE5-A2F1FBBCB77D}"/>
              </a:ext>
            </a:extLst>
          </p:cNvPr>
          <p:cNvSpPr/>
          <p:nvPr/>
        </p:nvSpPr>
        <p:spPr>
          <a:xfrm>
            <a:off x="6401050" y="243725"/>
            <a:ext cx="5617020" cy="6165649"/>
          </a:xfrm>
          <a:prstGeom prst="rect">
            <a:avLst/>
          </a:prstGeom>
          <a:noFill/>
          <a:ln w="28575">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1" name="Straight Connector 20">
            <a:extLst>
              <a:ext uri="{FF2B5EF4-FFF2-40B4-BE49-F238E27FC236}">
                <a16:creationId xmlns:a16="http://schemas.microsoft.com/office/drawing/2014/main" id="{A5EBD088-EA56-F147-BC9B-485942DC705C}"/>
              </a:ext>
            </a:extLst>
          </p:cNvPr>
          <p:cNvCxnSpPr>
            <a:cxnSpLocks/>
          </p:cNvCxnSpPr>
          <p:nvPr/>
        </p:nvCxnSpPr>
        <p:spPr>
          <a:xfrm flipV="1">
            <a:off x="6398826" y="3316631"/>
            <a:ext cx="5617022" cy="9916"/>
          </a:xfrm>
          <a:prstGeom prst="line">
            <a:avLst/>
          </a:prstGeom>
          <a:ln w="2857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22" name="Title 1">
            <a:extLst>
              <a:ext uri="{FF2B5EF4-FFF2-40B4-BE49-F238E27FC236}">
                <a16:creationId xmlns:a16="http://schemas.microsoft.com/office/drawing/2014/main" id="{C2F8030B-1769-3D47-AB76-D9B07A71D971}"/>
              </a:ext>
            </a:extLst>
          </p:cNvPr>
          <p:cNvSpPr txBox="1">
            <a:spLocks/>
          </p:cNvSpPr>
          <p:nvPr/>
        </p:nvSpPr>
        <p:spPr>
          <a:xfrm>
            <a:off x="5679258" y="1524410"/>
            <a:ext cx="1177209" cy="39404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1600" dirty="0">
                <a:latin typeface="Verdana" panose="020B0604030504040204" pitchFamily="34" charset="0"/>
                <a:ea typeface="Verdana" panose="020B0604030504040204" pitchFamily="34" charset="0"/>
                <a:cs typeface="Verdana" panose="020B0604030504040204" pitchFamily="34" charset="0"/>
              </a:rPr>
              <a:t>A</a:t>
            </a:r>
          </a:p>
        </p:txBody>
      </p:sp>
      <p:sp>
        <p:nvSpPr>
          <p:cNvPr id="23" name="Title 1">
            <a:extLst>
              <a:ext uri="{FF2B5EF4-FFF2-40B4-BE49-F238E27FC236}">
                <a16:creationId xmlns:a16="http://schemas.microsoft.com/office/drawing/2014/main" id="{119E1D09-9C3A-554F-A4CB-ABC0A7FF01DA}"/>
              </a:ext>
            </a:extLst>
          </p:cNvPr>
          <p:cNvSpPr txBox="1">
            <a:spLocks/>
          </p:cNvSpPr>
          <p:nvPr/>
        </p:nvSpPr>
        <p:spPr>
          <a:xfrm>
            <a:off x="5837675" y="4781982"/>
            <a:ext cx="877732" cy="394044"/>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1600" dirty="0">
                <a:latin typeface="Verdana" panose="020B0604030504040204" pitchFamily="34" charset="0"/>
                <a:ea typeface="Verdana" panose="020B0604030504040204" pitchFamily="34" charset="0"/>
                <a:cs typeface="Verdana" panose="020B0604030504040204" pitchFamily="34" charset="0"/>
              </a:rPr>
              <a:t>B</a:t>
            </a:r>
          </a:p>
        </p:txBody>
      </p:sp>
      <p:pic>
        <p:nvPicPr>
          <p:cNvPr id="4" name="Picture 3">
            <a:extLst>
              <a:ext uri="{FF2B5EF4-FFF2-40B4-BE49-F238E27FC236}">
                <a16:creationId xmlns:a16="http://schemas.microsoft.com/office/drawing/2014/main" id="{23C994B1-EB27-C44A-AA6F-CAD916A15599}"/>
              </a:ext>
            </a:extLst>
          </p:cNvPr>
          <p:cNvPicPr>
            <a:picLocks noChangeAspect="1"/>
          </p:cNvPicPr>
          <p:nvPr/>
        </p:nvPicPr>
        <p:blipFill rotWithShape="1">
          <a:blip r:embed="rId3"/>
          <a:srcRect t="4445"/>
          <a:stretch/>
        </p:blipFill>
        <p:spPr>
          <a:xfrm>
            <a:off x="6372647" y="279239"/>
            <a:ext cx="5675941" cy="3050818"/>
          </a:xfrm>
          <a:prstGeom prst="rect">
            <a:avLst/>
          </a:prstGeom>
        </p:spPr>
      </p:pic>
      <p:pic>
        <p:nvPicPr>
          <p:cNvPr id="12" name="Picture 11">
            <a:extLst>
              <a:ext uri="{FF2B5EF4-FFF2-40B4-BE49-F238E27FC236}">
                <a16:creationId xmlns:a16="http://schemas.microsoft.com/office/drawing/2014/main" id="{62F1ADCF-1175-A349-B7AD-438E24F61D13}"/>
              </a:ext>
            </a:extLst>
          </p:cNvPr>
          <p:cNvPicPr>
            <a:picLocks noChangeAspect="1"/>
          </p:cNvPicPr>
          <p:nvPr/>
        </p:nvPicPr>
        <p:blipFill rotWithShape="1">
          <a:blip r:embed="rId4"/>
          <a:srcRect t="4568"/>
          <a:stretch/>
        </p:blipFill>
        <p:spPr>
          <a:xfrm>
            <a:off x="6379001" y="3362497"/>
            <a:ext cx="5675940" cy="3046877"/>
          </a:xfrm>
          <a:prstGeom prst="rect">
            <a:avLst/>
          </a:prstGeom>
        </p:spPr>
      </p:pic>
      <p:pic>
        <p:nvPicPr>
          <p:cNvPr id="16" name="Picture 15">
            <a:extLst>
              <a:ext uri="{FF2B5EF4-FFF2-40B4-BE49-F238E27FC236}">
                <a16:creationId xmlns:a16="http://schemas.microsoft.com/office/drawing/2014/main" id="{6E97A7C4-49D2-D641-9169-66AE5ACE9774}"/>
              </a:ext>
            </a:extLst>
          </p:cNvPr>
          <p:cNvPicPr>
            <a:picLocks noChangeAspect="1"/>
          </p:cNvPicPr>
          <p:nvPr/>
        </p:nvPicPr>
        <p:blipFill rotWithShape="1">
          <a:blip r:embed="rId5"/>
          <a:srcRect t="4568"/>
          <a:stretch/>
        </p:blipFill>
        <p:spPr>
          <a:xfrm>
            <a:off x="257443" y="264364"/>
            <a:ext cx="5683284" cy="3050818"/>
          </a:xfrm>
          <a:prstGeom prst="rect">
            <a:avLst/>
          </a:prstGeom>
        </p:spPr>
      </p:pic>
      <p:pic>
        <p:nvPicPr>
          <p:cNvPr id="24" name="Picture 23">
            <a:extLst>
              <a:ext uri="{FF2B5EF4-FFF2-40B4-BE49-F238E27FC236}">
                <a16:creationId xmlns:a16="http://schemas.microsoft.com/office/drawing/2014/main" id="{F56165F8-8BE6-8E49-83AA-4137E1C28BCF}"/>
              </a:ext>
            </a:extLst>
          </p:cNvPr>
          <p:cNvPicPr>
            <a:picLocks noChangeAspect="1"/>
          </p:cNvPicPr>
          <p:nvPr/>
        </p:nvPicPr>
        <p:blipFill rotWithShape="1">
          <a:blip r:embed="rId6"/>
          <a:srcRect t="4691"/>
          <a:stretch/>
        </p:blipFill>
        <p:spPr>
          <a:xfrm>
            <a:off x="257444" y="3369631"/>
            <a:ext cx="5683283" cy="3046872"/>
          </a:xfrm>
          <a:prstGeom prst="rect">
            <a:avLst/>
          </a:prstGeom>
        </p:spPr>
      </p:pic>
      <p:sp>
        <p:nvSpPr>
          <p:cNvPr id="20" name="TextBox 19">
            <a:extLst>
              <a:ext uri="{FF2B5EF4-FFF2-40B4-BE49-F238E27FC236}">
                <a16:creationId xmlns:a16="http://schemas.microsoft.com/office/drawing/2014/main" id="{04D2A104-574F-5545-A319-F6DEBA18DF33}"/>
              </a:ext>
            </a:extLst>
          </p:cNvPr>
          <p:cNvSpPr txBox="1"/>
          <p:nvPr/>
        </p:nvSpPr>
        <p:spPr>
          <a:xfrm>
            <a:off x="422013" y="6412687"/>
            <a:ext cx="11735257" cy="461665"/>
          </a:xfrm>
          <a:prstGeom prst="rect">
            <a:avLst/>
          </a:prstGeom>
          <a:noFill/>
        </p:spPr>
        <p:txBody>
          <a:bodyPr wrap="square">
            <a:spAutoFit/>
          </a:bodyPr>
          <a:lstStyle/>
          <a:p>
            <a:pPr marL="0" marR="60960">
              <a:spcBef>
                <a:spcPts val="0"/>
              </a:spcBef>
              <a:spcAft>
                <a:spcPts val="0"/>
              </a:spcAft>
            </a:pPr>
            <a:r>
              <a:rPr lang="en-US" sz="1200" b="1" dirty="0">
                <a:effectLst/>
                <a:latin typeface="Times New Roman" panose="02020603050405020304" pitchFamily="18" charset="0"/>
                <a:ea typeface="Times New Roman" panose="02020603050405020304" pitchFamily="18" charset="0"/>
              </a:rPr>
              <a:t>Supplementary Fig. 10 | </a:t>
            </a:r>
            <a:r>
              <a:rPr lang="en-US" sz="1200" b="1" dirty="0" err="1">
                <a:effectLst/>
                <a:latin typeface="Times New Roman" panose="02020603050405020304" pitchFamily="18" charset="0"/>
                <a:ea typeface="Times New Roman" panose="02020603050405020304" pitchFamily="18" charset="0"/>
              </a:rPr>
              <a:t>Treemap</a:t>
            </a:r>
            <a:r>
              <a:rPr lang="en-US" sz="1200" b="1" dirty="0">
                <a:effectLst/>
                <a:latin typeface="Times New Roman" panose="02020603050405020304" pitchFamily="18" charset="0"/>
                <a:ea typeface="Times New Roman" panose="02020603050405020304" pitchFamily="18" charset="0"/>
              </a:rPr>
              <a:t> clusters enriched gene ontologies in the </a:t>
            </a:r>
            <a:r>
              <a:rPr lang="en-US" sz="1200" b="1" dirty="0" err="1">
                <a:effectLst/>
                <a:latin typeface="Times New Roman" panose="02020603050405020304" pitchFamily="18" charset="0"/>
                <a:ea typeface="Times New Roman" panose="02020603050405020304" pitchFamily="18" charset="0"/>
              </a:rPr>
              <a:t>subgenome</a:t>
            </a:r>
            <a:r>
              <a:rPr lang="en-US" sz="1200" b="1" dirty="0">
                <a:effectLst/>
                <a:latin typeface="Times New Roman" panose="02020603050405020304" pitchFamily="18" charset="0"/>
                <a:ea typeface="Times New Roman" panose="02020603050405020304" pitchFamily="18" charset="0"/>
              </a:rPr>
              <a:t> (A vs B) and treatment (mowed vs </a:t>
            </a:r>
            <a:r>
              <a:rPr lang="en-US" sz="1200" b="1" dirty="0" err="1">
                <a:effectLst/>
                <a:latin typeface="Times New Roman" panose="02020603050405020304" pitchFamily="18" charset="0"/>
                <a:ea typeface="Times New Roman" panose="02020603050405020304" pitchFamily="18" charset="0"/>
              </a:rPr>
              <a:t>unmowed</a:t>
            </a:r>
            <a:r>
              <a:rPr lang="en-US" sz="1200" b="1" dirty="0">
                <a:effectLst/>
                <a:latin typeface="Times New Roman" panose="02020603050405020304" pitchFamily="18" charset="0"/>
                <a:ea typeface="Times New Roman" panose="02020603050405020304" pitchFamily="18" charset="0"/>
              </a:rPr>
              <a:t>) comparisons based on semantic similarity of enriched terminology. </a:t>
            </a:r>
            <a:endParaRPr lang="en-US" sz="12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1640187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Map&#10;&#10;Description automatically generated">
            <a:extLst>
              <a:ext uri="{FF2B5EF4-FFF2-40B4-BE49-F238E27FC236}">
                <a16:creationId xmlns:a16="http://schemas.microsoft.com/office/drawing/2014/main" id="{2E490E18-94ED-3B48-826F-F344DB0FF880}"/>
              </a:ext>
            </a:extLst>
          </p:cNvPr>
          <p:cNvPicPr>
            <a:picLocks noChangeAspect="1"/>
          </p:cNvPicPr>
          <p:nvPr/>
        </p:nvPicPr>
        <p:blipFill rotWithShape="1">
          <a:blip r:embed="rId3"/>
          <a:srcRect r="11448"/>
          <a:stretch/>
        </p:blipFill>
        <p:spPr>
          <a:xfrm>
            <a:off x="2266994" y="1966844"/>
            <a:ext cx="7406396" cy="3766522"/>
          </a:xfrm>
          <a:prstGeom prst="rect">
            <a:avLst/>
          </a:prstGeom>
        </p:spPr>
      </p:pic>
      <p:pic>
        <p:nvPicPr>
          <p:cNvPr id="5" name="Picture 4" descr="Map&#10;&#10;Description automatically generated">
            <a:extLst>
              <a:ext uri="{FF2B5EF4-FFF2-40B4-BE49-F238E27FC236}">
                <a16:creationId xmlns:a16="http://schemas.microsoft.com/office/drawing/2014/main" id="{D99A7626-EAF0-D74A-B2B8-0449CB8DF513}"/>
              </a:ext>
            </a:extLst>
          </p:cNvPr>
          <p:cNvPicPr>
            <a:picLocks noChangeAspect="1"/>
          </p:cNvPicPr>
          <p:nvPr/>
        </p:nvPicPr>
        <p:blipFill rotWithShape="1">
          <a:blip r:embed="rId3"/>
          <a:srcRect l="92339" t="32857" b="29769"/>
          <a:stretch/>
        </p:blipFill>
        <p:spPr>
          <a:xfrm>
            <a:off x="9529013" y="2858856"/>
            <a:ext cx="902367" cy="1982501"/>
          </a:xfrm>
          <a:prstGeom prst="rect">
            <a:avLst/>
          </a:prstGeom>
        </p:spPr>
      </p:pic>
      <p:sp>
        <p:nvSpPr>
          <p:cNvPr id="7" name="TextBox 6">
            <a:extLst>
              <a:ext uri="{FF2B5EF4-FFF2-40B4-BE49-F238E27FC236}">
                <a16:creationId xmlns:a16="http://schemas.microsoft.com/office/drawing/2014/main" id="{6C59D794-2E98-B042-AC5A-9D6E01DCCA62}"/>
              </a:ext>
            </a:extLst>
          </p:cNvPr>
          <p:cNvSpPr txBox="1"/>
          <p:nvPr/>
        </p:nvSpPr>
        <p:spPr>
          <a:xfrm>
            <a:off x="2719316" y="5808079"/>
            <a:ext cx="7884993" cy="523220"/>
          </a:xfrm>
          <a:prstGeom prst="rect">
            <a:avLst/>
          </a:prstGeom>
          <a:noFill/>
        </p:spPr>
        <p:txBody>
          <a:bodyPr wrap="square">
            <a:spAutoFit/>
          </a:bodyPr>
          <a:lstStyle/>
          <a:p>
            <a:pPr marL="0" marR="60960">
              <a:spcBef>
                <a:spcPts val="0"/>
              </a:spcBef>
              <a:spcAft>
                <a:spcPts val="0"/>
              </a:spcAft>
            </a:pPr>
            <a:r>
              <a:rPr lang="en-US" sz="1400" b="1" dirty="0">
                <a:effectLst/>
                <a:latin typeface="Times New Roman" panose="02020603050405020304" pitchFamily="18" charset="0"/>
                <a:ea typeface="Times New Roman" panose="02020603050405020304" pitchFamily="18" charset="0"/>
              </a:rPr>
              <a:t>Supplementary Fig. 11 | Geographic distribution of 13 sequenced </a:t>
            </a:r>
            <a:r>
              <a:rPr lang="en-US" sz="1400" b="1" i="1" dirty="0">
                <a:effectLst/>
                <a:latin typeface="Times New Roman" panose="02020603050405020304" pitchFamily="18" charset="0"/>
                <a:ea typeface="Times New Roman" panose="02020603050405020304" pitchFamily="18" charset="0"/>
              </a:rPr>
              <a:t>Poa annua </a:t>
            </a:r>
            <a:r>
              <a:rPr lang="en-US" sz="1400" b="1" dirty="0">
                <a:effectLst/>
                <a:latin typeface="Times New Roman" panose="02020603050405020304" pitchFamily="18" charset="0"/>
                <a:ea typeface="Times New Roman" panose="02020603050405020304" pitchFamily="18" charset="0"/>
              </a:rPr>
              <a:t>genotypes. </a:t>
            </a:r>
            <a:r>
              <a:rPr lang="en-US" sz="1400" dirty="0">
                <a:effectLst/>
                <a:latin typeface="Times New Roman" panose="02020603050405020304" pitchFamily="18" charset="0"/>
                <a:ea typeface="Times New Roman" panose="02020603050405020304" pitchFamily="18" charset="0"/>
              </a:rPr>
              <a:t>Two additional plants (PA-14 dwarf and Pa-14 WT) were also sequenced but not depicted on the map. </a:t>
            </a:r>
          </a:p>
        </p:txBody>
      </p:sp>
    </p:spTree>
    <p:extLst>
      <p:ext uri="{BB962C8B-B14F-4D97-AF65-F5344CB8AC3E}">
        <p14:creationId xmlns:p14="http://schemas.microsoft.com/office/powerpoint/2010/main" val="32927643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Chart, histogram&#10;&#10;Description automatically generated">
            <a:extLst>
              <a:ext uri="{FF2B5EF4-FFF2-40B4-BE49-F238E27FC236}">
                <a16:creationId xmlns:a16="http://schemas.microsoft.com/office/drawing/2014/main" id="{E9991032-9D9E-9442-943F-8E2341F6AE21}"/>
              </a:ext>
            </a:extLst>
          </p:cNvPr>
          <p:cNvPicPr>
            <a:picLocks noChangeAspect="1"/>
          </p:cNvPicPr>
          <p:nvPr/>
        </p:nvPicPr>
        <p:blipFill rotWithShape="1">
          <a:blip r:embed="rId3"/>
          <a:srcRect l="9121" t="1406" r="12028" b="12431"/>
          <a:stretch/>
        </p:blipFill>
        <p:spPr>
          <a:xfrm>
            <a:off x="698169" y="2810773"/>
            <a:ext cx="2050981" cy="1621128"/>
          </a:xfrm>
          <a:prstGeom prst="rect">
            <a:avLst/>
          </a:prstGeom>
          <a:ln w="12700">
            <a:solidFill>
              <a:schemeClr val="tx1">
                <a:lumMod val="50000"/>
                <a:lumOff val="50000"/>
              </a:schemeClr>
            </a:solidFill>
          </a:ln>
        </p:spPr>
      </p:pic>
      <p:pic>
        <p:nvPicPr>
          <p:cNvPr id="8" name="Picture 7" descr="Chart, histogram&#10;&#10;Description automatically generated">
            <a:extLst>
              <a:ext uri="{FF2B5EF4-FFF2-40B4-BE49-F238E27FC236}">
                <a16:creationId xmlns:a16="http://schemas.microsoft.com/office/drawing/2014/main" id="{41FEEB81-1DAF-5541-B1B9-B554DEE9BF05}"/>
              </a:ext>
            </a:extLst>
          </p:cNvPr>
          <p:cNvPicPr>
            <a:picLocks/>
          </p:cNvPicPr>
          <p:nvPr/>
        </p:nvPicPr>
        <p:blipFill rotWithShape="1">
          <a:blip r:embed="rId4"/>
          <a:srcRect l="9821" t="1141" r="13125" b="12735"/>
          <a:stretch/>
        </p:blipFill>
        <p:spPr>
          <a:xfrm flipH="1">
            <a:off x="2742040" y="2810810"/>
            <a:ext cx="1702790" cy="1626060"/>
          </a:xfrm>
          <a:prstGeom prst="rect">
            <a:avLst/>
          </a:prstGeom>
          <a:ln w="12700">
            <a:solidFill>
              <a:schemeClr val="tx1">
                <a:lumMod val="50000"/>
                <a:lumOff val="50000"/>
              </a:schemeClr>
            </a:solidFill>
          </a:ln>
        </p:spPr>
      </p:pic>
      <p:pic>
        <p:nvPicPr>
          <p:cNvPr id="10" name="Picture 9" descr="Chart, histogram&#10;&#10;Description automatically generated">
            <a:extLst>
              <a:ext uri="{FF2B5EF4-FFF2-40B4-BE49-F238E27FC236}">
                <a16:creationId xmlns:a16="http://schemas.microsoft.com/office/drawing/2014/main" id="{358D35B2-47E1-B04D-9E81-1087BACB2174}"/>
              </a:ext>
            </a:extLst>
          </p:cNvPr>
          <p:cNvPicPr>
            <a:picLocks noChangeAspect="1"/>
          </p:cNvPicPr>
          <p:nvPr/>
        </p:nvPicPr>
        <p:blipFill rotWithShape="1">
          <a:blip r:embed="rId5"/>
          <a:srcRect l="13612" t="1375" r="19552" b="12676"/>
          <a:stretch/>
        </p:blipFill>
        <p:spPr>
          <a:xfrm>
            <a:off x="4441164" y="2810773"/>
            <a:ext cx="862643" cy="1621128"/>
          </a:xfrm>
          <a:prstGeom prst="rect">
            <a:avLst/>
          </a:prstGeom>
          <a:ln w="12700">
            <a:solidFill>
              <a:schemeClr val="tx1">
                <a:lumMod val="50000"/>
                <a:lumOff val="50000"/>
              </a:schemeClr>
            </a:solidFill>
          </a:ln>
        </p:spPr>
      </p:pic>
      <p:pic>
        <p:nvPicPr>
          <p:cNvPr id="12" name="Picture 11" descr="Chart, histogram&#10;&#10;Description automatically generated">
            <a:extLst>
              <a:ext uri="{FF2B5EF4-FFF2-40B4-BE49-F238E27FC236}">
                <a16:creationId xmlns:a16="http://schemas.microsoft.com/office/drawing/2014/main" id="{40D2B50B-CAE8-0244-A394-DCC9E0766589}"/>
              </a:ext>
            </a:extLst>
          </p:cNvPr>
          <p:cNvPicPr>
            <a:picLocks noChangeAspect="1"/>
          </p:cNvPicPr>
          <p:nvPr/>
        </p:nvPicPr>
        <p:blipFill rotWithShape="1">
          <a:blip r:embed="rId6"/>
          <a:srcRect l="15940" t="1695" r="22152" b="12489"/>
          <a:stretch/>
        </p:blipFill>
        <p:spPr>
          <a:xfrm flipH="1">
            <a:off x="5297754" y="2809615"/>
            <a:ext cx="651708" cy="1622286"/>
          </a:xfrm>
          <a:prstGeom prst="rect">
            <a:avLst/>
          </a:prstGeom>
          <a:ln w="12700">
            <a:solidFill>
              <a:schemeClr val="tx1">
                <a:lumMod val="50000"/>
                <a:lumOff val="50000"/>
              </a:schemeClr>
            </a:solidFill>
          </a:ln>
        </p:spPr>
      </p:pic>
      <p:pic>
        <p:nvPicPr>
          <p:cNvPr id="14" name="Picture 13" descr="Chart, histogram&#10;&#10;Description automatically generated">
            <a:extLst>
              <a:ext uri="{FF2B5EF4-FFF2-40B4-BE49-F238E27FC236}">
                <a16:creationId xmlns:a16="http://schemas.microsoft.com/office/drawing/2014/main" id="{EFFF05F6-94B6-6144-9A34-EC0EED5B0806}"/>
              </a:ext>
            </a:extLst>
          </p:cNvPr>
          <p:cNvPicPr>
            <a:picLocks noChangeAspect="1"/>
          </p:cNvPicPr>
          <p:nvPr/>
        </p:nvPicPr>
        <p:blipFill rotWithShape="1">
          <a:blip r:embed="rId7"/>
          <a:srcRect l="15343" t="1595" r="22183" b="12828"/>
          <a:stretch/>
        </p:blipFill>
        <p:spPr>
          <a:xfrm flipH="1">
            <a:off x="5946233" y="2810198"/>
            <a:ext cx="685150" cy="1621127"/>
          </a:xfrm>
          <a:prstGeom prst="rect">
            <a:avLst/>
          </a:prstGeom>
          <a:ln w="12700">
            <a:solidFill>
              <a:schemeClr val="tx1">
                <a:lumMod val="50000"/>
                <a:lumOff val="50000"/>
              </a:schemeClr>
            </a:solidFill>
          </a:ln>
        </p:spPr>
      </p:pic>
      <p:pic>
        <p:nvPicPr>
          <p:cNvPr id="18" name="Picture 17" descr="Chart, histogram&#10;&#10;Description automatically generated">
            <a:extLst>
              <a:ext uri="{FF2B5EF4-FFF2-40B4-BE49-F238E27FC236}">
                <a16:creationId xmlns:a16="http://schemas.microsoft.com/office/drawing/2014/main" id="{8A635783-8759-2041-A634-C86ABC374827}"/>
              </a:ext>
            </a:extLst>
          </p:cNvPr>
          <p:cNvPicPr>
            <a:picLocks noChangeAspect="1"/>
          </p:cNvPicPr>
          <p:nvPr/>
        </p:nvPicPr>
        <p:blipFill rotWithShape="1">
          <a:blip r:embed="rId8"/>
          <a:srcRect l="15398" t="1255" r="22872" b="13208"/>
          <a:stretch/>
        </p:blipFill>
        <p:spPr>
          <a:xfrm flipH="1">
            <a:off x="6631384" y="2809619"/>
            <a:ext cx="659802" cy="1621705"/>
          </a:xfrm>
          <a:prstGeom prst="rect">
            <a:avLst/>
          </a:prstGeom>
          <a:ln w="12700">
            <a:solidFill>
              <a:schemeClr val="tx1">
                <a:lumMod val="50000"/>
                <a:lumOff val="50000"/>
              </a:schemeClr>
            </a:solidFill>
          </a:ln>
        </p:spPr>
      </p:pic>
      <p:pic>
        <p:nvPicPr>
          <p:cNvPr id="20" name="Picture 19" descr="Chart, bar chart, histogram&#10;&#10;Description automatically generated">
            <a:extLst>
              <a:ext uri="{FF2B5EF4-FFF2-40B4-BE49-F238E27FC236}">
                <a16:creationId xmlns:a16="http://schemas.microsoft.com/office/drawing/2014/main" id="{7283D6E4-3B30-534E-820C-1D5494EE2141}"/>
              </a:ext>
            </a:extLst>
          </p:cNvPr>
          <p:cNvPicPr>
            <a:picLocks noChangeAspect="1"/>
          </p:cNvPicPr>
          <p:nvPr/>
        </p:nvPicPr>
        <p:blipFill rotWithShape="1">
          <a:blip r:embed="rId9"/>
          <a:srcRect l="16671" t="1521" r="24398" b="12980"/>
          <a:stretch/>
        </p:blipFill>
        <p:spPr>
          <a:xfrm>
            <a:off x="7291186" y="2809040"/>
            <a:ext cx="576132" cy="1621704"/>
          </a:xfrm>
          <a:prstGeom prst="rect">
            <a:avLst/>
          </a:prstGeom>
          <a:ln w="12700">
            <a:solidFill>
              <a:schemeClr val="tx1">
                <a:lumMod val="50000"/>
                <a:lumOff val="50000"/>
              </a:schemeClr>
            </a:solidFill>
          </a:ln>
        </p:spPr>
      </p:pic>
      <p:pic>
        <p:nvPicPr>
          <p:cNvPr id="22" name="Picture 21" descr="Chart&#10;&#10;Description automatically generated">
            <a:extLst>
              <a:ext uri="{FF2B5EF4-FFF2-40B4-BE49-F238E27FC236}">
                <a16:creationId xmlns:a16="http://schemas.microsoft.com/office/drawing/2014/main" id="{EF3BA999-7C97-4C44-B60A-9EAD01DA5C2E}"/>
              </a:ext>
            </a:extLst>
          </p:cNvPr>
          <p:cNvPicPr>
            <a:picLocks noChangeAspect="1"/>
          </p:cNvPicPr>
          <p:nvPr/>
        </p:nvPicPr>
        <p:blipFill rotWithShape="1">
          <a:blip r:embed="rId10"/>
          <a:srcRect l="15671" t="1456" r="22763" b="12903"/>
          <a:stretch/>
        </p:blipFill>
        <p:spPr>
          <a:xfrm>
            <a:off x="7867318" y="2808173"/>
            <a:ext cx="636800" cy="1622282"/>
          </a:xfrm>
          <a:prstGeom prst="rect">
            <a:avLst/>
          </a:prstGeom>
          <a:ln w="12700">
            <a:solidFill>
              <a:schemeClr val="tx1">
                <a:lumMod val="50000"/>
                <a:lumOff val="50000"/>
              </a:schemeClr>
            </a:solidFill>
          </a:ln>
        </p:spPr>
      </p:pic>
      <p:pic>
        <p:nvPicPr>
          <p:cNvPr id="24" name="Picture 23" descr="Chart, histogram&#10;&#10;Description automatically generated">
            <a:extLst>
              <a:ext uri="{FF2B5EF4-FFF2-40B4-BE49-F238E27FC236}">
                <a16:creationId xmlns:a16="http://schemas.microsoft.com/office/drawing/2014/main" id="{5F9C7E47-1FA8-E84C-A80D-830490E3A2C3}"/>
              </a:ext>
            </a:extLst>
          </p:cNvPr>
          <p:cNvPicPr>
            <a:picLocks noChangeAspect="1"/>
          </p:cNvPicPr>
          <p:nvPr/>
        </p:nvPicPr>
        <p:blipFill rotWithShape="1">
          <a:blip r:embed="rId11"/>
          <a:srcRect l="12990" t="1380" r="18581" b="12696"/>
          <a:stretch/>
        </p:blipFill>
        <p:spPr>
          <a:xfrm flipH="1">
            <a:off x="8498451" y="2808173"/>
            <a:ext cx="943667" cy="1622282"/>
          </a:xfrm>
          <a:prstGeom prst="rect">
            <a:avLst/>
          </a:prstGeom>
          <a:ln w="12700">
            <a:solidFill>
              <a:schemeClr val="tx1">
                <a:lumMod val="50000"/>
                <a:lumOff val="50000"/>
              </a:schemeClr>
            </a:solidFill>
          </a:ln>
        </p:spPr>
      </p:pic>
      <p:pic>
        <p:nvPicPr>
          <p:cNvPr id="26" name="Picture 25" descr="Chart, histogram&#10;&#10;Description automatically generated">
            <a:extLst>
              <a:ext uri="{FF2B5EF4-FFF2-40B4-BE49-F238E27FC236}">
                <a16:creationId xmlns:a16="http://schemas.microsoft.com/office/drawing/2014/main" id="{F361BD86-91C4-3F40-8207-AC256A393E0D}"/>
              </a:ext>
            </a:extLst>
          </p:cNvPr>
          <p:cNvPicPr>
            <a:picLocks noChangeAspect="1"/>
          </p:cNvPicPr>
          <p:nvPr/>
        </p:nvPicPr>
        <p:blipFill rotWithShape="1">
          <a:blip r:embed="rId12"/>
          <a:srcRect l="16557" t="1361" r="25084" b="12759"/>
          <a:stretch/>
        </p:blipFill>
        <p:spPr>
          <a:xfrm>
            <a:off x="9438834" y="2808173"/>
            <a:ext cx="552561" cy="1622282"/>
          </a:xfrm>
          <a:prstGeom prst="rect">
            <a:avLst/>
          </a:prstGeom>
          <a:ln w="12700">
            <a:solidFill>
              <a:schemeClr val="tx1">
                <a:lumMod val="50000"/>
                <a:lumOff val="50000"/>
              </a:schemeClr>
            </a:solidFill>
          </a:ln>
        </p:spPr>
      </p:pic>
      <p:pic>
        <p:nvPicPr>
          <p:cNvPr id="30" name="Picture 29" descr="Chart, histogram&#10;&#10;Description automatically generated">
            <a:extLst>
              <a:ext uri="{FF2B5EF4-FFF2-40B4-BE49-F238E27FC236}">
                <a16:creationId xmlns:a16="http://schemas.microsoft.com/office/drawing/2014/main" id="{7CAA170C-D329-7E42-A5C0-5C5FBFD9F258}"/>
              </a:ext>
            </a:extLst>
          </p:cNvPr>
          <p:cNvPicPr>
            <a:picLocks noChangeAspect="1"/>
          </p:cNvPicPr>
          <p:nvPr/>
        </p:nvPicPr>
        <p:blipFill rotWithShape="1">
          <a:blip r:embed="rId13"/>
          <a:srcRect l="18037" t="1202" r="27169" b="12755"/>
          <a:stretch/>
        </p:blipFill>
        <p:spPr>
          <a:xfrm flipH="1">
            <a:off x="9988110" y="2808174"/>
            <a:ext cx="476351" cy="1621127"/>
          </a:xfrm>
          <a:prstGeom prst="rect">
            <a:avLst/>
          </a:prstGeom>
          <a:ln w="12700">
            <a:solidFill>
              <a:schemeClr val="tx1">
                <a:lumMod val="50000"/>
                <a:lumOff val="50000"/>
              </a:schemeClr>
            </a:solidFill>
          </a:ln>
        </p:spPr>
      </p:pic>
      <p:pic>
        <p:nvPicPr>
          <p:cNvPr id="32" name="Picture 31" descr="Chart, histogram&#10;&#10;Description automatically generated">
            <a:extLst>
              <a:ext uri="{FF2B5EF4-FFF2-40B4-BE49-F238E27FC236}">
                <a16:creationId xmlns:a16="http://schemas.microsoft.com/office/drawing/2014/main" id="{DFC1F941-DF80-EE4F-A19C-049773C678A7}"/>
              </a:ext>
            </a:extLst>
          </p:cNvPr>
          <p:cNvPicPr>
            <a:picLocks noChangeAspect="1"/>
          </p:cNvPicPr>
          <p:nvPr/>
        </p:nvPicPr>
        <p:blipFill rotWithShape="1">
          <a:blip r:embed="rId14"/>
          <a:srcRect l="17835" t="1431" r="27285" b="12842"/>
          <a:stretch/>
        </p:blipFill>
        <p:spPr>
          <a:xfrm flipH="1">
            <a:off x="10467517" y="2808173"/>
            <a:ext cx="721288" cy="1621126"/>
          </a:xfrm>
          <a:prstGeom prst="rect">
            <a:avLst/>
          </a:prstGeom>
          <a:ln w="12700">
            <a:solidFill>
              <a:schemeClr val="tx1">
                <a:lumMod val="50000"/>
                <a:lumOff val="50000"/>
              </a:schemeClr>
            </a:solidFill>
          </a:ln>
        </p:spPr>
      </p:pic>
      <p:pic>
        <p:nvPicPr>
          <p:cNvPr id="34" name="Picture 33" descr="Chart, histogram&#10;&#10;Description automatically generated">
            <a:extLst>
              <a:ext uri="{FF2B5EF4-FFF2-40B4-BE49-F238E27FC236}">
                <a16:creationId xmlns:a16="http://schemas.microsoft.com/office/drawing/2014/main" id="{FBEE620C-6545-BE48-9FEA-9EE0830B9E93}"/>
              </a:ext>
            </a:extLst>
          </p:cNvPr>
          <p:cNvPicPr>
            <a:picLocks noChangeAspect="1"/>
          </p:cNvPicPr>
          <p:nvPr/>
        </p:nvPicPr>
        <p:blipFill rotWithShape="1">
          <a:blip r:embed="rId15"/>
          <a:srcRect l="18239" t="1377" r="26881" b="12733"/>
          <a:stretch/>
        </p:blipFill>
        <p:spPr>
          <a:xfrm flipH="1">
            <a:off x="11191338" y="2808173"/>
            <a:ext cx="475813" cy="1621126"/>
          </a:xfrm>
          <a:prstGeom prst="rect">
            <a:avLst/>
          </a:prstGeom>
          <a:ln w="12700">
            <a:solidFill>
              <a:schemeClr val="tx1">
                <a:lumMod val="50000"/>
                <a:lumOff val="50000"/>
              </a:schemeClr>
            </a:solidFill>
          </a:ln>
        </p:spPr>
      </p:pic>
      <p:pic>
        <p:nvPicPr>
          <p:cNvPr id="36" name="Picture 35" descr="Chart, histogram&#10;&#10;Description automatically generated">
            <a:extLst>
              <a:ext uri="{FF2B5EF4-FFF2-40B4-BE49-F238E27FC236}">
                <a16:creationId xmlns:a16="http://schemas.microsoft.com/office/drawing/2014/main" id="{0270D116-BEF4-CB4D-85C8-126B9F9018DC}"/>
              </a:ext>
            </a:extLst>
          </p:cNvPr>
          <p:cNvPicPr>
            <a:picLocks noChangeAspect="1"/>
          </p:cNvPicPr>
          <p:nvPr/>
        </p:nvPicPr>
        <p:blipFill rotWithShape="1">
          <a:blip r:embed="rId16"/>
          <a:srcRect l="18205" t="1203" r="26563" b="13394"/>
          <a:stretch/>
        </p:blipFill>
        <p:spPr>
          <a:xfrm>
            <a:off x="11668752" y="2808174"/>
            <a:ext cx="483625" cy="1621126"/>
          </a:xfrm>
          <a:prstGeom prst="rect">
            <a:avLst/>
          </a:prstGeom>
          <a:ln w="12700">
            <a:solidFill>
              <a:schemeClr val="tx1">
                <a:lumMod val="50000"/>
                <a:lumOff val="50000"/>
              </a:schemeClr>
            </a:solidFill>
          </a:ln>
        </p:spPr>
      </p:pic>
      <p:sp>
        <p:nvSpPr>
          <p:cNvPr id="37" name="TextBox 36">
            <a:extLst>
              <a:ext uri="{FF2B5EF4-FFF2-40B4-BE49-F238E27FC236}">
                <a16:creationId xmlns:a16="http://schemas.microsoft.com/office/drawing/2014/main" id="{89EFCD4A-7322-9643-B9F6-702244E8E5BC}"/>
              </a:ext>
            </a:extLst>
          </p:cNvPr>
          <p:cNvSpPr txBox="1"/>
          <p:nvPr/>
        </p:nvSpPr>
        <p:spPr>
          <a:xfrm>
            <a:off x="1459832" y="4397112"/>
            <a:ext cx="10732168" cy="276999"/>
          </a:xfrm>
          <a:prstGeom prst="rect">
            <a:avLst/>
          </a:prstGeom>
          <a:noFill/>
        </p:spPr>
        <p:txBody>
          <a:bodyPr wrap="square" rtlCol="0">
            <a:spAutoFit/>
          </a:bodyPr>
          <a:lstStyle/>
          <a:p>
            <a:r>
              <a:rPr lang="en-US" sz="1200" dirty="0">
                <a:latin typeface="Verdana" panose="020B0604030504040204" pitchFamily="34" charset="0"/>
                <a:ea typeface="Verdana" panose="020B0604030504040204" pitchFamily="34" charset="0"/>
                <a:cs typeface="Verdana" panose="020B0604030504040204" pitchFamily="34" charset="0"/>
              </a:rPr>
              <a:t>1A                                2A                    3A          4A        5A         6A        7A        1B           2B          3B      4B       5B       6B     7B</a:t>
            </a:r>
          </a:p>
        </p:txBody>
      </p:sp>
      <p:sp>
        <p:nvSpPr>
          <p:cNvPr id="39" name="TextBox 38">
            <a:extLst>
              <a:ext uri="{FF2B5EF4-FFF2-40B4-BE49-F238E27FC236}">
                <a16:creationId xmlns:a16="http://schemas.microsoft.com/office/drawing/2014/main" id="{156C8319-49C4-F544-A136-2428B3F31900}"/>
              </a:ext>
            </a:extLst>
          </p:cNvPr>
          <p:cNvSpPr txBox="1"/>
          <p:nvPr/>
        </p:nvSpPr>
        <p:spPr>
          <a:xfrm>
            <a:off x="189004" y="3807219"/>
            <a:ext cx="577518" cy="246221"/>
          </a:xfrm>
          <a:prstGeom prst="rect">
            <a:avLst/>
          </a:prstGeom>
          <a:noFill/>
        </p:spPr>
        <p:txBody>
          <a:bodyPr wrap="square" rtlCol="0">
            <a:spAutoFit/>
          </a:bodyPr>
          <a:lstStyle/>
          <a:p>
            <a:r>
              <a:rPr lang="en-US" sz="1000" dirty="0">
                <a:latin typeface="Verdana" panose="020B0604030504040204" pitchFamily="34" charset="0"/>
                <a:ea typeface="Verdana" panose="020B0604030504040204" pitchFamily="34" charset="0"/>
                <a:cs typeface="Verdana" panose="020B0604030504040204" pitchFamily="34" charset="0"/>
              </a:rPr>
              <a:t>5,000</a:t>
            </a:r>
          </a:p>
        </p:txBody>
      </p:sp>
      <p:sp>
        <p:nvSpPr>
          <p:cNvPr id="40" name="TextBox 39">
            <a:extLst>
              <a:ext uri="{FF2B5EF4-FFF2-40B4-BE49-F238E27FC236}">
                <a16:creationId xmlns:a16="http://schemas.microsoft.com/office/drawing/2014/main" id="{B75028E0-2C27-A44B-9013-23607EF515A2}"/>
              </a:ext>
            </a:extLst>
          </p:cNvPr>
          <p:cNvSpPr txBox="1"/>
          <p:nvPr/>
        </p:nvSpPr>
        <p:spPr>
          <a:xfrm>
            <a:off x="116078" y="3293613"/>
            <a:ext cx="669508" cy="246221"/>
          </a:xfrm>
          <a:prstGeom prst="rect">
            <a:avLst/>
          </a:prstGeom>
          <a:noFill/>
        </p:spPr>
        <p:txBody>
          <a:bodyPr wrap="square" rtlCol="0">
            <a:spAutoFit/>
          </a:bodyPr>
          <a:lstStyle/>
          <a:p>
            <a:r>
              <a:rPr lang="en-US" sz="1000" dirty="0">
                <a:latin typeface="Verdana" panose="020B0604030504040204" pitchFamily="34" charset="0"/>
                <a:ea typeface="Verdana" panose="020B0604030504040204" pitchFamily="34" charset="0"/>
                <a:cs typeface="Verdana" panose="020B0604030504040204" pitchFamily="34" charset="0"/>
              </a:rPr>
              <a:t>10,000</a:t>
            </a:r>
          </a:p>
        </p:txBody>
      </p:sp>
      <p:sp>
        <p:nvSpPr>
          <p:cNvPr id="41" name="TextBox 40">
            <a:extLst>
              <a:ext uri="{FF2B5EF4-FFF2-40B4-BE49-F238E27FC236}">
                <a16:creationId xmlns:a16="http://schemas.microsoft.com/office/drawing/2014/main" id="{C26C1C85-345F-0944-89F5-61352FF84869}"/>
              </a:ext>
            </a:extLst>
          </p:cNvPr>
          <p:cNvSpPr txBox="1"/>
          <p:nvPr/>
        </p:nvSpPr>
        <p:spPr>
          <a:xfrm>
            <a:off x="112363" y="2767975"/>
            <a:ext cx="669508" cy="246221"/>
          </a:xfrm>
          <a:prstGeom prst="rect">
            <a:avLst/>
          </a:prstGeom>
          <a:noFill/>
        </p:spPr>
        <p:txBody>
          <a:bodyPr wrap="square" rtlCol="0">
            <a:spAutoFit/>
          </a:bodyPr>
          <a:lstStyle/>
          <a:p>
            <a:r>
              <a:rPr lang="en-US" sz="1000" dirty="0">
                <a:latin typeface="Verdana" panose="020B0604030504040204" pitchFamily="34" charset="0"/>
                <a:ea typeface="Verdana" panose="020B0604030504040204" pitchFamily="34" charset="0"/>
                <a:cs typeface="Verdana" panose="020B0604030504040204" pitchFamily="34" charset="0"/>
              </a:rPr>
              <a:t>15,000</a:t>
            </a:r>
          </a:p>
        </p:txBody>
      </p:sp>
      <p:sp>
        <p:nvSpPr>
          <p:cNvPr id="42" name="TextBox 41">
            <a:extLst>
              <a:ext uri="{FF2B5EF4-FFF2-40B4-BE49-F238E27FC236}">
                <a16:creationId xmlns:a16="http://schemas.microsoft.com/office/drawing/2014/main" id="{FDA9C6FD-782C-8E49-B70F-24CB609130B2}"/>
              </a:ext>
            </a:extLst>
          </p:cNvPr>
          <p:cNvSpPr txBox="1"/>
          <p:nvPr/>
        </p:nvSpPr>
        <p:spPr>
          <a:xfrm rot="16200000">
            <a:off x="-391746" y="3265936"/>
            <a:ext cx="995926" cy="246221"/>
          </a:xfrm>
          <a:prstGeom prst="rect">
            <a:avLst/>
          </a:prstGeom>
          <a:noFill/>
        </p:spPr>
        <p:txBody>
          <a:bodyPr wrap="square" rtlCol="0">
            <a:spAutoFit/>
          </a:bodyPr>
          <a:lstStyle/>
          <a:p>
            <a:r>
              <a:rPr lang="en-US" sz="1000" dirty="0">
                <a:latin typeface="Verdana" panose="020B0604030504040204" pitchFamily="34" charset="0"/>
                <a:ea typeface="Verdana" panose="020B0604030504040204" pitchFamily="34" charset="0"/>
                <a:cs typeface="Verdana" panose="020B0604030504040204" pitchFamily="34" charset="0"/>
              </a:rPr>
              <a:t>SNP density</a:t>
            </a:r>
          </a:p>
        </p:txBody>
      </p:sp>
      <p:sp>
        <p:nvSpPr>
          <p:cNvPr id="43" name="Rectangle 42">
            <a:extLst>
              <a:ext uri="{FF2B5EF4-FFF2-40B4-BE49-F238E27FC236}">
                <a16:creationId xmlns:a16="http://schemas.microsoft.com/office/drawing/2014/main" id="{909D4B80-B1D7-5F4E-87F7-491216AD47A3}"/>
              </a:ext>
            </a:extLst>
          </p:cNvPr>
          <p:cNvSpPr/>
          <p:nvPr/>
        </p:nvSpPr>
        <p:spPr>
          <a:xfrm>
            <a:off x="692093" y="2805536"/>
            <a:ext cx="11460282" cy="1631335"/>
          </a:xfrm>
          <a:prstGeom prst="rect">
            <a:avLst/>
          </a:prstGeom>
          <a:noFill/>
          <a:ln w="15875">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3" name="Graphic 32">
            <a:extLst>
              <a:ext uri="{FF2B5EF4-FFF2-40B4-BE49-F238E27FC236}">
                <a16:creationId xmlns:a16="http://schemas.microsoft.com/office/drawing/2014/main" id="{E777678F-2BBA-F64F-B7EC-5305EBA36495}"/>
              </a:ext>
            </a:extLst>
          </p:cNvPr>
          <p:cNvPicPr>
            <a:picLocks/>
          </p:cNvPicPr>
          <p:nvPr/>
        </p:nvPicPr>
        <p:blipFill rotWithShape="1">
          <a:blip r:embed="rId17">
            <a:lum bright="-50000" contrast="68000"/>
            <a:extLst>
              <a:ext uri="{96DAC541-7B7A-43D3-8B79-37D633B846F1}">
                <asvg:svgBlip xmlns:asvg="http://schemas.microsoft.com/office/drawing/2016/SVG/main" r:embed="rId18"/>
              </a:ext>
            </a:extLst>
          </a:blip>
          <a:srcRect l="7269" t="15855" r="1" b="10145"/>
          <a:stretch/>
        </p:blipFill>
        <p:spPr>
          <a:xfrm>
            <a:off x="685794" y="2278823"/>
            <a:ext cx="11466575" cy="444128"/>
          </a:xfrm>
          <a:prstGeom prst="rect">
            <a:avLst/>
          </a:prstGeom>
        </p:spPr>
      </p:pic>
      <p:pic>
        <p:nvPicPr>
          <p:cNvPr id="35" name="Graphic 34">
            <a:extLst>
              <a:ext uri="{FF2B5EF4-FFF2-40B4-BE49-F238E27FC236}">
                <a16:creationId xmlns:a16="http://schemas.microsoft.com/office/drawing/2014/main" id="{33235FF2-F10A-CA42-8F50-0F285B833FE9}"/>
              </a:ext>
            </a:extLst>
          </p:cNvPr>
          <p:cNvPicPr>
            <a:picLocks/>
          </p:cNvPicPr>
          <p:nvPr/>
        </p:nvPicPr>
        <p:blipFill rotWithShape="1">
          <a:blip r:embed="rId19">
            <a:lum bright="-50000" contrast="68000"/>
            <a:extLst>
              <a:ext uri="{96DAC541-7B7A-43D3-8B79-37D633B846F1}">
                <asvg:svgBlip xmlns:asvg="http://schemas.microsoft.com/office/drawing/2016/SVG/main" r:embed="rId20"/>
              </a:ext>
            </a:extLst>
          </a:blip>
          <a:srcRect l="7317" t="15589" b="9772"/>
          <a:stretch/>
        </p:blipFill>
        <p:spPr>
          <a:xfrm>
            <a:off x="685793" y="1722406"/>
            <a:ext cx="11466575" cy="448981"/>
          </a:xfrm>
          <a:prstGeom prst="rect">
            <a:avLst/>
          </a:prstGeom>
        </p:spPr>
      </p:pic>
      <p:sp>
        <p:nvSpPr>
          <p:cNvPr id="25" name="TextBox 24">
            <a:extLst>
              <a:ext uri="{FF2B5EF4-FFF2-40B4-BE49-F238E27FC236}">
                <a16:creationId xmlns:a16="http://schemas.microsoft.com/office/drawing/2014/main" id="{451FD7B2-A1B3-924E-AC22-0677782F5037}"/>
              </a:ext>
            </a:extLst>
          </p:cNvPr>
          <p:cNvSpPr txBox="1"/>
          <p:nvPr/>
        </p:nvSpPr>
        <p:spPr>
          <a:xfrm>
            <a:off x="94509" y="2344694"/>
            <a:ext cx="920745" cy="276999"/>
          </a:xfrm>
          <a:prstGeom prst="rect">
            <a:avLst/>
          </a:prstGeom>
          <a:noFill/>
        </p:spPr>
        <p:txBody>
          <a:bodyPr wrap="square" rtlCol="0">
            <a:spAutoFit/>
          </a:bodyPr>
          <a:lstStyle/>
          <a:p>
            <a:r>
              <a:rPr lang="en-US" sz="1200" dirty="0">
                <a:latin typeface="Verdana" panose="020B0604030504040204" pitchFamily="34" charset="0"/>
                <a:ea typeface="Verdana" panose="020B0604030504040204" pitchFamily="34" charset="0"/>
                <a:cs typeface="Verdana" panose="020B0604030504040204" pitchFamily="34" charset="0"/>
              </a:rPr>
              <a:t>Wales</a:t>
            </a:r>
          </a:p>
        </p:txBody>
      </p:sp>
      <p:sp>
        <p:nvSpPr>
          <p:cNvPr id="27" name="TextBox 26">
            <a:extLst>
              <a:ext uri="{FF2B5EF4-FFF2-40B4-BE49-F238E27FC236}">
                <a16:creationId xmlns:a16="http://schemas.microsoft.com/office/drawing/2014/main" id="{FEB136C4-3CE0-674E-A9DF-E7FDFEC34F9A}"/>
              </a:ext>
            </a:extLst>
          </p:cNvPr>
          <p:cNvSpPr txBox="1"/>
          <p:nvPr/>
        </p:nvSpPr>
        <p:spPr>
          <a:xfrm>
            <a:off x="-33018" y="1793147"/>
            <a:ext cx="920745" cy="276999"/>
          </a:xfrm>
          <a:prstGeom prst="rect">
            <a:avLst/>
          </a:prstGeom>
          <a:noFill/>
        </p:spPr>
        <p:txBody>
          <a:bodyPr wrap="square" rtlCol="0">
            <a:spAutoFit/>
          </a:bodyPr>
          <a:lstStyle/>
          <a:p>
            <a:r>
              <a:rPr lang="en-US" sz="1200" dirty="0">
                <a:latin typeface="Verdana" panose="020B0604030504040204" pitchFamily="34" charset="0"/>
                <a:ea typeface="Verdana" panose="020B0604030504040204" pitchFamily="34" charset="0"/>
                <a:cs typeface="Verdana" panose="020B0604030504040204" pitchFamily="34" charset="0"/>
              </a:rPr>
              <a:t>Arizona</a:t>
            </a:r>
          </a:p>
        </p:txBody>
      </p:sp>
      <p:sp>
        <p:nvSpPr>
          <p:cNvPr id="29" name="TextBox 28">
            <a:extLst>
              <a:ext uri="{FF2B5EF4-FFF2-40B4-BE49-F238E27FC236}">
                <a16:creationId xmlns:a16="http://schemas.microsoft.com/office/drawing/2014/main" id="{27BD7CB5-95E3-8541-878D-75F45B514D4E}"/>
              </a:ext>
            </a:extLst>
          </p:cNvPr>
          <p:cNvSpPr txBox="1"/>
          <p:nvPr/>
        </p:nvSpPr>
        <p:spPr>
          <a:xfrm>
            <a:off x="781871" y="5094352"/>
            <a:ext cx="11468178" cy="523220"/>
          </a:xfrm>
          <a:prstGeom prst="rect">
            <a:avLst/>
          </a:prstGeom>
          <a:noFill/>
        </p:spPr>
        <p:txBody>
          <a:bodyPr wrap="square">
            <a:spAutoFit/>
          </a:bodyPr>
          <a:lstStyle/>
          <a:p>
            <a:pPr marL="0" marR="60960">
              <a:spcBef>
                <a:spcPts val="0"/>
              </a:spcBef>
              <a:spcAft>
                <a:spcPts val="0"/>
              </a:spcAft>
            </a:pPr>
            <a:r>
              <a:rPr lang="en-US" sz="1400" b="1" dirty="0">
                <a:effectLst/>
                <a:latin typeface="Times New Roman" panose="02020603050405020304" pitchFamily="18" charset="0"/>
                <a:ea typeface="Times New Roman" panose="02020603050405020304" pitchFamily="18" charset="0"/>
              </a:rPr>
              <a:t>Supplementary Fig. 12 | SNP density across a 1Mb sliding window demonstrates variability in sequence identity between </a:t>
            </a:r>
            <a:r>
              <a:rPr lang="en-US" sz="1400" b="1" i="1" dirty="0">
                <a:effectLst/>
                <a:latin typeface="Times New Roman" panose="02020603050405020304" pitchFamily="18" charset="0"/>
                <a:ea typeface="Times New Roman" panose="02020603050405020304" pitchFamily="18" charset="0"/>
              </a:rPr>
              <a:t>Poa annua </a:t>
            </a:r>
            <a:r>
              <a:rPr lang="en-US" sz="1400" b="1" dirty="0">
                <a:effectLst/>
                <a:latin typeface="Times New Roman" panose="02020603050405020304" pitchFamily="18" charset="0"/>
                <a:ea typeface="Times New Roman" panose="02020603050405020304" pitchFamily="18" charset="0"/>
              </a:rPr>
              <a:t>ecotypes and across chromosomes</a:t>
            </a:r>
            <a:r>
              <a:rPr lang="en-US" sz="1400" i="1" dirty="0">
                <a:effectLst/>
                <a:latin typeface="Times New Roman" panose="02020603050405020304" pitchFamily="18" charset="0"/>
                <a:ea typeface="Times New Roman" panose="02020603050405020304" pitchFamily="18" charset="0"/>
              </a:rPr>
              <a:t>. </a:t>
            </a:r>
            <a:r>
              <a:rPr lang="en-US" sz="1400" dirty="0">
                <a:effectLst/>
                <a:latin typeface="Times New Roman" panose="02020603050405020304" pitchFamily="18" charset="0"/>
                <a:ea typeface="Times New Roman" panose="02020603050405020304" pitchFamily="18" charset="0"/>
              </a:rPr>
              <a:t>Pink is sample ‘Arizona’ and blue is sample ‘Wales’. Coverage plots of both samples are included for reference.</a:t>
            </a:r>
          </a:p>
        </p:txBody>
      </p:sp>
    </p:spTree>
    <p:extLst>
      <p:ext uri="{BB962C8B-B14F-4D97-AF65-F5344CB8AC3E}">
        <p14:creationId xmlns:p14="http://schemas.microsoft.com/office/powerpoint/2010/main" val="36092989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descr="Chart, line chart&#10;&#10;Description automatically generated">
            <a:extLst>
              <a:ext uri="{FF2B5EF4-FFF2-40B4-BE49-F238E27FC236}">
                <a16:creationId xmlns:a16="http://schemas.microsoft.com/office/drawing/2014/main" id="{299C6C96-0883-B24D-B8D4-978907BC12AE}"/>
              </a:ext>
            </a:extLst>
          </p:cNvPr>
          <p:cNvPicPr>
            <a:picLocks noChangeAspect="1"/>
          </p:cNvPicPr>
          <p:nvPr/>
        </p:nvPicPr>
        <p:blipFill rotWithShape="1">
          <a:blip r:embed="rId3"/>
          <a:srcRect l="11267" t="4485" r="915" b="8698"/>
          <a:stretch/>
        </p:blipFill>
        <p:spPr>
          <a:xfrm>
            <a:off x="3315312" y="2678284"/>
            <a:ext cx="5780314" cy="1896666"/>
          </a:xfrm>
          <a:prstGeom prst="rect">
            <a:avLst/>
          </a:prstGeom>
          <a:ln w="12700">
            <a:solidFill>
              <a:schemeClr val="tx1"/>
            </a:solidFill>
          </a:ln>
        </p:spPr>
      </p:pic>
      <p:sp>
        <p:nvSpPr>
          <p:cNvPr id="19" name="Rectangle 18">
            <a:extLst>
              <a:ext uri="{FF2B5EF4-FFF2-40B4-BE49-F238E27FC236}">
                <a16:creationId xmlns:a16="http://schemas.microsoft.com/office/drawing/2014/main" id="{5609B594-2DEE-D448-ACB8-829ED9E8B426}"/>
              </a:ext>
            </a:extLst>
          </p:cNvPr>
          <p:cNvSpPr/>
          <p:nvPr/>
        </p:nvSpPr>
        <p:spPr>
          <a:xfrm>
            <a:off x="3177675" y="4539125"/>
            <a:ext cx="6227584" cy="276999"/>
          </a:xfrm>
          <a:prstGeom prst="rect">
            <a:avLst/>
          </a:prstGeom>
        </p:spPr>
        <p:txBody>
          <a:bodyPr wrap="square">
            <a:spAutoFit/>
          </a:bodyPr>
          <a:lstStyle/>
          <a:p>
            <a:r>
              <a:rPr lang="en-US" sz="1200" dirty="0">
                <a:latin typeface="Verdana" panose="020B0604030504040204" pitchFamily="34" charset="0"/>
                <a:ea typeface="Verdana" panose="020B0604030504040204" pitchFamily="34" charset="0"/>
                <a:cs typeface="Verdana" panose="020B0604030504040204" pitchFamily="34" charset="0"/>
              </a:rPr>
              <a:t>1      2      3      4      5     6      7      8      9    10     11    12    13   14     15</a:t>
            </a:r>
          </a:p>
        </p:txBody>
      </p:sp>
      <p:sp>
        <p:nvSpPr>
          <p:cNvPr id="26" name="Rectangle 25">
            <a:extLst>
              <a:ext uri="{FF2B5EF4-FFF2-40B4-BE49-F238E27FC236}">
                <a16:creationId xmlns:a16="http://schemas.microsoft.com/office/drawing/2014/main" id="{2732D865-659D-E048-953F-4E3161A8D5E7}"/>
              </a:ext>
            </a:extLst>
          </p:cNvPr>
          <p:cNvSpPr/>
          <p:nvPr/>
        </p:nvSpPr>
        <p:spPr>
          <a:xfrm>
            <a:off x="5185436" y="4730240"/>
            <a:ext cx="2326358" cy="276999"/>
          </a:xfrm>
          <a:prstGeom prst="rect">
            <a:avLst/>
          </a:prstGeom>
        </p:spPr>
        <p:txBody>
          <a:bodyPr wrap="square">
            <a:spAutoFit/>
          </a:bodyPr>
          <a:lstStyle/>
          <a:p>
            <a:pPr algn="ctr"/>
            <a:r>
              <a:rPr lang="en-US" sz="1200" dirty="0">
                <a:latin typeface="Verdana" panose="020B0604030504040204" pitchFamily="34" charset="0"/>
                <a:ea typeface="Verdana" panose="020B0604030504040204" pitchFamily="34" charset="0"/>
                <a:cs typeface="Verdana" panose="020B0604030504040204" pitchFamily="34" charset="0"/>
              </a:rPr>
              <a:t>Number of Genotypes</a:t>
            </a:r>
          </a:p>
        </p:txBody>
      </p:sp>
      <p:sp>
        <p:nvSpPr>
          <p:cNvPr id="28" name="Rectangle 27">
            <a:extLst>
              <a:ext uri="{FF2B5EF4-FFF2-40B4-BE49-F238E27FC236}">
                <a16:creationId xmlns:a16="http://schemas.microsoft.com/office/drawing/2014/main" id="{89D627A6-29D1-804F-9129-FEE15163AA07}"/>
              </a:ext>
            </a:extLst>
          </p:cNvPr>
          <p:cNvSpPr/>
          <p:nvPr/>
        </p:nvSpPr>
        <p:spPr>
          <a:xfrm rot="16200000">
            <a:off x="1534360" y="3489233"/>
            <a:ext cx="2193253" cy="276999"/>
          </a:xfrm>
          <a:prstGeom prst="rect">
            <a:avLst/>
          </a:prstGeom>
        </p:spPr>
        <p:txBody>
          <a:bodyPr wrap="square">
            <a:spAutoFit/>
          </a:bodyPr>
          <a:lstStyle/>
          <a:p>
            <a:pPr algn="ctr"/>
            <a:r>
              <a:rPr lang="en-US" sz="1200" dirty="0">
                <a:latin typeface="Verdana" panose="020B0604030504040204" pitchFamily="34" charset="0"/>
                <a:ea typeface="Verdana" panose="020B0604030504040204" pitchFamily="34" charset="0"/>
                <a:cs typeface="Verdana" panose="020B0604030504040204" pitchFamily="34" charset="0"/>
              </a:rPr>
              <a:t>Number of Core Genes</a:t>
            </a:r>
          </a:p>
        </p:txBody>
      </p:sp>
      <p:sp>
        <p:nvSpPr>
          <p:cNvPr id="29" name="Rectangle 28">
            <a:extLst>
              <a:ext uri="{FF2B5EF4-FFF2-40B4-BE49-F238E27FC236}">
                <a16:creationId xmlns:a16="http://schemas.microsoft.com/office/drawing/2014/main" id="{4013D06E-4368-2349-9EF8-3D31BF69865E}"/>
              </a:ext>
            </a:extLst>
          </p:cNvPr>
          <p:cNvSpPr/>
          <p:nvPr/>
        </p:nvSpPr>
        <p:spPr>
          <a:xfrm>
            <a:off x="2597141" y="4077615"/>
            <a:ext cx="841501" cy="276999"/>
          </a:xfrm>
          <a:prstGeom prst="rect">
            <a:avLst/>
          </a:prstGeom>
        </p:spPr>
        <p:txBody>
          <a:bodyPr wrap="square">
            <a:spAutoFit/>
          </a:bodyPr>
          <a:lstStyle/>
          <a:p>
            <a:pPr algn="ctr"/>
            <a:r>
              <a:rPr lang="en-US" sz="1200" dirty="0">
                <a:latin typeface="Verdana" panose="020B0604030504040204" pitchFamily="34" charset="0"/>
                <a:ea typeface="Verdana" panose="020B0604030504040204" pitchFamily="34" charset="0"/>
                <a:cs typeface="Verdana" panose="020B0604030504040204" pitchFamily="34" charset="0"/>
              </a:rPr>
              <a:t>70,000</a:t>
            </a:r>
          </a:p>
        </p:txBody>
      </p:sp>
      <p:sp>
        <p:nvSpPr>
          <p:cNvPr id="30" name="Rectangle 29">
            <a:extLst>
              <a:ext uri="{FF2B5EF4-FFF2-40B4-BE49-F238E27FC236}">
                <a16:creationId xmlns:a16="http://schemas.microsoft.com/office/drawing/2014/main" id="{AE66FF8D-928C-0644-84D9-8F180BBA0FF6}"/>
              </a:ext>
            </a:extLst>
          </p:cNvPr>
          <p:cNvSpPr/>
          <p:nvPr/>
        </p:nvSpPr>
        <p:spPr>
          <a:xfrm>
            <a:off x="2593113" y="2952214"/>
            <a:ext cx="841501" cy="276999"/>
          </a:xfrm>
          <a:prstGeom prst="rect">
            <a:avLst/>
          </a:prstGeom>
        </p:spPr>
        <p:txBody>
          <a:bodyPr wrap="square">
            <a:spAutoFit/>
          </a:bodyPr>
          <a:lstStyle/>
          <a:p>
            <a:pPr algn="ctr"/>
            <a:r>
              <a:rPr lang="en-US" sz="1200" dirty="0">
                <a:latin typeface="Verdana" panose="020B0604030504040204" pitchFamily="34" charset="0"/>
                <a:ea typeface="Verdana" panose="020B0604030504040204" pitchFamily="34" charset="0"/>
                <a:cs typeface="Verdana" panose="020B0604030504040204" pitchFamily="34" charset="0"/>
              </a:rPr>
              <a:t>75,000</a:t>
            </a:r>
          </a:p>
        </p:txBody>
      </p:sp>
      <p:sp>
        <p:nvSpPr>
          <p:cNvPr id="31" name="Left Bracket 30">
            <a:extLst>
              <a:ext uri="{FF2B5EF4-FFF2-40B4-BE49-F238E27FC236}">
                <a16:creationId xmlns:a16="http://schemas.microsoft.com/office/drawing/2014/main" id="{027EF3EB-0B3B-744B-8681-EB6F17E69FE1}"/>
              </a:ext>
            </a:extLst>
          </p:cNvPr>
          <p:cNvSpPr/>
          <p:nvPr/>
        </p:nvSpPr>
        <p:spPr>
          <a:xfrm rot="10800000">
            <a:off x="9165755" y="2678285"/>
            <a:ext cx="173899" cy="1832423"/>
          </a:xfrm>
          <a:prstGeom prst="leftBracket">
            <a:avLst/>
          </a:prstGeom>
          <a:ln w="31750"/>
        </p:spPr>
        <p:style>
          <a:lnRef idx="1">
            <a:schemeClr val="dk1"/>
          </a:lnRef>
          <a:fillRef idx="0">
            <a:schemeClr val="dk1"/>
          </a:fillRef>
          <a:effectRef idx="0">
            <a:schemeClr val="dk1"/>
          </a:effectRef>
          <a:fontRef idx="minor">
            <a:schemeClr val="tx1"/>
          </a:fontRef>
        </p:style>
        <p:txBody>
          <a:bodyPr rtlCol="0" anchor="ctr"/>
          <a:lstStyle/>
          <a:p>
            <a:pPr algn="ctr"/>
            <a:endParaRPr lang="en-US" sz="1200">
              <a:latin typeface="Verdana" panose="020B0604030504040204" pitchFamily="34" charset="0"/>
              <a:ea typeface="Verdana" panose="020B0604030504040204" pitchFamily="34" charset="0"/>
              <a:cs typeface="Verdana" panose="020B0604030504040204" pitchFamily="34" charset="0"/>
            </a:endParaRPr>
          </a:p>
        </p:txBody>
      </p:sp>
      <p:sp>
        <p:nvSpPr>
          <p:cNvPr id="32" name="Rectangle 31">
            <a:extLst>
              <a:ext uri="{FF2B5EF4-FFF2-40B4-BE49-F238E27FC236}">
                <a16:creationId xmlns:a16="http://schemas.microsoft.com/office/drawing/2014/main" id="{60FB0B34-7095-4844-A851-D1FCE781C0ED}"/>
              </a:ext>
            </a:extLst>
          </p:cNvPr>
          <p:cNvSpPr/>
          <p:nvPr/>
        </p:nvSpPr>
        <p:spPr>
          <a:xfrm>
            <a:off x="9280469" y="3502348"/>
            <a:ext cx="1704285" cy="276999"/>
          </a:xfrm>
          <a:prstGeom prst="rect">
            <a:avLst/>
          </a:prstGeom>
        </p:spPr>
        <p:txBody>
          <a:bodyPr wrap="square">
            <a:spAutoFit/>
          </a:bodyPr>
          <a:lstStyle/>
          <a:p>
            <a:pPr algn="ctr"/>
            <a:r>
              <a:rPr lang="en-US" sz="1200" dirty="0">
                <a:latin typeface="Verdana" panose="020B0604030504040204" pitchFamily="34" charset="0"/>
                <a:ea typeface="Verdana" panose="020B0604030504040204" pitchFamily="34" charset="0"/>
                <a:cs typeface="Verdana" panose="020B0604030504040204" pitchFamily="34" charset="0"/>
              </a:rPr>
              <a:t>Dispensable Genes</a:t>
            </a:r>
          </a:p>
        </p:txBody>
      </p:sp>
      <p:sp>
        <p:nvSpPr>
          <p:cNvPr id="8" name="Rectangle 7">
            <a:extLst>
              <a:ext uri="{FF2B5EF4-FFF2-40B4-BE49-F238E27FC236}">
                <a16:creationId xmlns:a16="http://schemas.microsoft.com/office/drawing/2014/main" id="{A093172C-7E0D-1F4F-9D0C-CF62F4595ACC}"/>
              </a:ext>
            </a:extLst>
          </p:cNvPr>
          <p:cNvSpPr/>
          <p:nvPr/>
        </p:nvSpPr>
        <p:spPr>
          <a:xfrm>
            <a:off x="3225476" y="4310553"/>
            <a:ext cx="89836" cy="2762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 name="Elbow Connector 2">
            <a:extLst>
              <a:ext uri="{FF2B5EF4-FFF2-40B4-BE49-F238E27FC236}">
                <a16:creationId xmlns:a16="http://schemas.microsoft.com/office/drawing/2014/main" id="{A7D0076A-861F-FC48-B8A4-D6B496962DC2}"/>
              </a:ext>
            </a:extLst>
          </p:cNvPr>
          <p:cNvCxnSpPr>
            <a:cxnSpLocks/>
          </p:cNvCxnSpPr>
          <p:nvPr/>
        </p:nvCxnSpPr>
        <p:spPr>
          <a:xfrm rot="18000000" flipH="1">
            <a:off x="3186990" y="4369469"/>
            <a:ext cx="250161" cy="145399"/>
          </a:xfrm>
          <a:prstGeom prst="bentConnector3">
            <a:avLst/>
          </a:prstGeom>
          <a:ln w="12700"/>
        </p:spPr>
        <p:style>
          <a:lnRef idx="1">
            <a:schemeClr val="dk1"/>
          </a:lnRef>
          <a:fillRef idx="0">
            <a:schemeClr val="dk1"/>
          </a:fillRef>
          <a:effectRef idx="0">
            <a:schemeClr val="dk1"/>
          </a:effectRef>
          <a:fontRef idx="minor">
            <a:schemeClr val="tx1"/>
          </a:fontRef>
        </p:style>
      </p:cxnSp>
      <p:sp>
        <p:nvSpPr>
          <p:cNvPr id="14" name="TextBox 13">
            <a:extLst>
              <a:ext uri="{FF2B5EF4-FFF2-40B4-BE49-F238E27FC236}">
                <a16:creationId xmlns:a16="http://schemas.microsoft.com/office/drawing/2014/main" id="{3D0D818C-F497-BC4F-AC56-02D8B5B42D22}"/>
              </a:ext>
            </a:extLst>
          </p:cNvPr>
          <p:cNvSpPr txBox="1"/>
          <p:nvPr/>
        </p:nvSpPr>
        <p:spPr>
          <a:xfrm>
            <a:off x="2703812" y="5346587"/>
            <a:ext cx="7175309" cy="738664"/>
          </a:xfrm>
          <a:prstGeom prst="rect">
            <a:avLst/>
          </a:prstGeom>
          <a:noFill/>
        </p:spPr>
        <p:txBody>
          <a:bodyPr wrap="square">
            <a:spAutoFit/>
          </a:bodyPr>
          <a:lstStyle/>
          <a:p>
            <a:pPr marL="0" marR="60960">
              <a:spcBef>
                <a:spcPts val="0"/>
              </a:spcBef>
              <a:spcAft>
                <a:spcPts val="0"/>
              </a:spcAft>
            </a:pPr>
            <a:r>
              <a:rPr lang="en-US" sz="1400" b="1" dirty="0">
                <a:effectLst/>
                <a:latin typeface="Times New Roman" panose="02020603050405020304" pitchFamily="18" charset="0"/>
                <a:ea typeface="Times New Roman" panose="02020603050405020304" pitchFamily="18" charset="0"/>
              </a:rPr>
              <a:t>Supplementary Fig. 13 | The core </a:t>
            </a:r>
            <a:r>
              <a:rPr lang="en-US" sz="1400" b="1" i="1" dirty="0">
                <a:effectLst/>
                <a:latin typeface="Times New Roman" panose="02020603050405020304" pitchFamily="18" charset="0"/>
                <a:ea typeface="Times New Roman" panose="02020603050405020304" pitchFamily="18" charset="0"/>
              </a:rPr>
              <a:t>Poa annua </a:t>
            </a:r>
            <a:r>
              <a:rPr lang="en-US" sz="1400" b="1" dirty="0">
                <a:effectLst/>
                <a:latin typeface="Times New Roman" panose="02020603050405020304" pitchFamily="18" charset="0"/>
                <a:ea typeface="Times New Roman" panose="02020603050405020304" pitchFamily="18" charset="0"/>
              </a:rPr>
              <a:t>genome.</a:t>
            </a:r>
            <a:r>
              <a:rPr lang="en-US" sz="1400" dirty="0">
                <a:effectLst/>
                <a:latin typeface="Times New Roman" panose="02020603050405020304" pitchFamily="18" charset="0"/>
                <a:ea typeface="Times New Roman" panose="02020603050405020304" pitchFamily="18" charset="0"/>
              </a:rPr>
              <a:t> Of the 76,541 gene annotations in the </a:t>
            </a:r>
            <a:r>
              <a:rPr lang="en-US" sz="1400" i="1" dirty="0">
                <a:effectLst/>
                <a:latin typeface="Times New Roman" panose="02020603050405020304" pitchFamily="18" charset="0"/>
                <a:ea typeface="Times New Roman" panose="02020603050405020304" pitchFamily="18" charset="0"/>
              </a:rPr>
              <a:t>Poa annua </a:t>
            </a:r>
            <a:r>
              <a:rPr lang="en-US" sz="1400" dirty="0">
                <a:effectLst/>
                <a:latin typeface="Times New Roman" panose="02020603050405020304" pitchFamily="18" charset="0"/>
                <a:ea typeface="Times New Roman" panose="02020603050405020304" pitchFamily="18" charset="0"/>
              </a:rPr>
              <a:t>reference genome, 68,733 are present in all 15 sequenced genotypes. 7,808 genes are dispensable and absent in at least one genotype.</a:t>
            </a:r>
          </a:p>
        </p:txBody>
      </p:sp>
    </p:spTree>
    <p:extLst>
      <p:ext uri="{BB962C8B-B14F-4D97-AF65-F5344CB8AC3E}">
        <p14:creationId xmlns:p14="http://schemas.microsoft.com/office/powerpoint/2010/main" val="38269522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06E1A24B-6E90-6B43-850F-1642E5D27CFE}"/>
              </a:ext>
            </a:extLst>
          </p:cNvPr>
          <p:cNvSpPr/>
          <p:nvPr/>
        </p:nvSpPr>
        <p:spPr>
          <a:xfrm>
            <a:off x="1927781" y="443319"/>
            <a:ext cx="6431359" cy="1187688"/>
          </a:xfrm>
          <a:prstGeom prst="rect">
            <a:avLst/>
          </a:prstGeom>
          <a:solidFill>
            <a:srgbClr val="0E32C4">
              <a:alpha val="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169045C4-C3BF-CA44-9E37-FDC163B53DFC}"/>
              </a:ext>
            </a:extLst>
          </p:cNvPr>
          <p:cNvSpPr/>
          <p:nvPr/>
        </p:nvSpPr>
        <p:spPr>
          <a:xfrm>
            <a:off x="1946119" y="5661997"/>
            <a:ext cx="6413022" cy="1183546"/>
          </a:xfrm>
          <a:prstGeom prst="rect">
            <a:avLst/>
          </a:prstGeom>
          <a:solidFill>
            <a:srgbClr val="0E32C4">
              <a:alpha val="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964497DA-CB3A-D445-94FF-D1C3F04F6FA2}"/>
              </a:ext>
            </a:extLst>
          </p:cNvPr>
          <p:cNvSpPr/>
          <p:nvPr/>
        </p:nvSpPr>
        <p:spPr>
          <a:xfrm>
            <a:off x="1960775" y="4360287"/>
            <a:ext cx="6414940" cy="1183546"/>
          </a:xfrm>
          <a:prstGeom prst="rect">
            <a:avLst/>
          </a:prstGeom>
          <a:solidFill>
            <a:srgbClr val="0E32C4">
              <a:alpha val="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B817CF89-AA62-9E47-89B8-1E0CBD9B7C48}"/>
              </a:ext>
            </a:extLst>
          </p:cNvPr>
          <p:cNvSpPr/>
          <p:nvPr/>
        </p:nvSpPr>
        <p:spPr>
          <a:xfrm>
            <a:off x="1927781" y="3049554"/>
            <a:ext cx="6431359" cy="1192569"/>
          </a:xfrm>
          <a:prstGeom prst="rect">
            <a:avLst/>
          </a:prstGeom>
          <a:solidFill>
            <a:srgbClr val="0E32C4">
              <a:alpha val="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BB2EA251-A916-0444-BA72-F393B5BB17EC}"/>
              </a:ext>
            </a:extLst>
          </p:cNvPr>
          <p:cNvSpPr/>
          <p:nvPr/>
        </p:nvSpPr>
        <p:spPr>
          <a:xfrm>
            <a:off x="1908929" y="1753018"/>
            <a:ext cx="6450212" cy="1183547"/>
          </a:xfrm>
          <a:prstGeom prst="rect">
            <a:avLst/>
          </a:prstGeom>
          <a:solidFill>
            <a:srgbClr val="0E32C4">
              <a:alpha val="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4535840C-90AD-7249-83E5-738F73397E38}"/>
              </a:ext>
            </a:extLst>
          </p:cNvPr>
          <p:cNvSpPr/>
          <p:nvPr/>
        </p:nvSpPr>
        <p:spPr>
          <a:xfrm>
            <a:off x="8359140" y="442288"/>
            <a:ext cx="3832860" cy="1188720"/>
          </a:xfrm>
          <a:prstGeom prst="rect">
            <a:avLst/>
          </a:prstGeom>
          <a:solidFill>
            <a:srgbClr val="C43112">
              <a:alpha val="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00F3EDB1-292B-4E4B-880D-637B3A52B364}"/>
              </a:ext>
            </a:extLst>
          </p:cNvPr>
          <p:cNvSpPr/>
          <p:nvPr/>
        </p:nvSpPr>
        <p:spPr>
          <a:xfrm>
            <a:off x="8359140" y="5656824"/>
            <a:ext cx="3832859" cy="1183546"/>
          </a:xfrm>
          <a:prstGeom prst="rect">
            <a:avLst/>
          </a:prstGeom>
          <a:solidFill>
            <a:srgbClr val="C43112">
              <a:alpha val="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Rectangle 36">
            <a:extLst>
              <a:ext uri="{FF2B5EF4-FFF2-40B4-BE49-F238E27FC236}">
                <a16:creationId xmlns:a16="http://schemas.microsoft.com/office/drawing/2014/main" id="{90C70AB5-78FF-0540-9BB1-336DE9D6573D}"/>
              </a:ext>
            </a:extLst>
          </p:cNvPr>
          <p:cNvSpPr/>
          <p:nvPr/>
        </p:nvSpPr>
        <p:spPr>
          <a:xfrm>
            <a:off x="8375715" y="4358962"/>
            <a:ext cx="3816284" cy="1184872"/>
          </a:xfrm>
          <a:prstGeom prst="rect">
            <a:avLst/>
          </a:prstGeom>
          <a:solidFill>
            <a:srgbClr val="C43112">
              <a:alpha val="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C5053E7D-7153-E147-9B17-1F920FD71D06}"/>
              </a:ext>
            </a:extLst>
          </p:cNvPr>
          <p:cNvSpPr/>
          <p:nvPr/>
        </p:nvSpPr>
        <p:spPr>
          <a:xfrm>
            <a:off x="8359140" y="3051274"/>
            <a:ext cx="3832859" cy="1190850"/>
          </a:xfrm>
          <a:prstGeom prst="rect">
            <a:avLst/>
          </a:prstGeom>
          <a:solidFill>
            <a:srgbClr val="C43112">
              <a:alpha val="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42069B37-27E6-9E43-82D6-E4BD2E7985C3}"/>
              </a:ext>
            </a:extLst>
          </p:cNvPr>
          <p:cNvSpPr/>
          <p:nvPr/>
        </p:nvSpPr>
        <p:spPr>
          <a:xfrm>
            <a:off x="8359140" y="1753017"/>
            <a:ext cx="3832859" cy="1183547"/>
          </a:xfrm>
          <a:prstGeom prst="rect">
            <a:avLst/>
          </a:prstGeom>
          <a:solidFill>
            <a:srgbClr val="C43112">
              <a:alpha val="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Graphic 4">
            <a:extLst>
              <a:ext uri="{FF2B5EF4-FFF2-40B4-BE49-F238E27FC236}">
                <a16:creationId xmlns:a16="http://schemas.microsoft.com/office/drawing/2014/main" id="{05CF6873-90B6-5346-8B24-1266C84A95D3}"/>
              </a:ext>
            </a:extLst>
          </p:cNvPr>
          <p:cNvPicPr>
            <a:picLocks/>
          </p:cNvPicPr>
          <p:nvPr/>
        </p:nvPicPr>
        <p:blipFill rotWithShape="1">
          <a:blip r:embed="rId3">
            <a:lum bright="-50000" contrast="68000"/>
            <a:extLst>
              <a:ext uri="{96DAC541-7B7A-43D3-8B79-37D633B846F1}">
                <asvg:svgBlip xmlns:asvg="http://schemas.microsoft.com/office/drawing/2016/SVG/main" r:embed="rId4"/>
              </a:ext>
            </a:extLst>
          </a:blip>
          <a:srcRect l="5107" t="15635" b="9906"/>
          <a:stretch/>
        </p:blipFill>
        <p:spPr>
          <a:xfrm>
            <a:off x="1685544" y="444710"/>
            <a:ext cx="10506456" cy="1188720"/>
          </a:xfrm>
          <a:prstGeom prst="rect">
            <a:avLst/>
          </a:prstGeom>
        </p:spPr>
      </p:pic>
      <p:pic>
        <p:nvPicPr>
          <p:cNvPr id="6" name="Picture 5" descr="A plant in a pot&#10;&#10;Description automatically generated with low confidence">
            <a:extLst>
              <a:ext uri="{FF2B5EF4-FFF2-40B4-BE49-F238E27FC236}">
                <a16:creationId xmlns:a16="http://schemas.microsoft.com/office/drawing/2014/main" id="{AA255B06-A68F-924F-A679-4463F6E19D41}"/>
              </a:ext>
            </a:extLst>
          </p:cNvPr>
          <p:cNvPicPr>
            <a:picLocks noChangeAspect="1"/>
          </p:cNvPicPr>
          <p:nvPr/>
        </p:nvPicPr>
        <p:blipFill>
          <a:blip r:embed="rId5"/>
          <a:stretch>
            <a:fillRect/>
          </a:stretch>
        </p:blipFill>
        <p:spPr>
          <a:xfrm>
            <a:off x="421642" y="443319"/>
            <a:ext cx="962316" cy="1190110"/>
          </a:xfrm>
          <a:prstGeom prst="rect">
            <a:avLst/>
          </a:prstGeom>
        </p:spPr>
      </p:pic>
      <p:pic>
        <p:nvPicPr>
          <p:cNvPr id="8" name="Graphic 7">
            <a:extLst>
              <a:ext uri="{FF2B5EF4-FFF2-40B4-BE49-F238E27FC236}">
                <a16:creationId xmlns:a16="http://schemas.microsoft.com/office/drawing/2014/main" id="{2550EFDA-A7B6-2040-B751-98FAB15BC706}"/>
              </a:ext>
            </a:extLst>
          </p:cNvPr>
          <p:cNvPicPr>
            <a:picLocks/>
          </p:cNvPicPr>
          <p:nvPr/>
        </p:nvPicPr>
        <p:blipFill rotWithShape="1">
          <a:blip r:embed="rId6">
            <a:lum bright="-50000" contrast="68000"/>
            <a:extLst>
              <a:ext uri="{96DAC541-7B7A-43D3-8B79-37D633B846F1}">
                <asvg:svgBlip xmlns:asvg="http://schemas.microsoft.com/office/drawing/2016/SVG/main" r:embed="rId7"/>
              </a:ext>
            </a:extLst>
          </a:blip>
          <a:srcRect l="5237" t="15949" b="9668"/>
          <a:stretch/>
        </p:blipFill>
        <p:spPr>
          <a:xfrm>
            <a:off x="1685544" y="1748952"/>
            <a:ext cx="10506456" cy="1188720"/>
          </a:xfrm>
          <a:prstGeom prst="rect">
            <a:avLst/>
          </a:prstGeom>
        </p:spPr>
      </p:pic>
      <p:pic>
        <p:nvPicPr>
          <p:cNvPr id="11" name="Graphic 10">
            <a:extLst>
              <a:ext uri="{FF2B5EF4-FFF2-40B4-BE49-F238E27FC236}">
                <a16:creationId xmlns:a16="http://schemas.microsoft.com/office/drawing/2014/main" id="{44880A43-8BBC-144F-B7C6-2A8DC41D55A5}"/>
              </a:ext>
            </a:extLst>
          </p:cNvPr>
          <p:cNvPicPr>
            <a:picLocks/>
          </p:cNvPicPr>
          <p:nvPr/>
        </p:nvPicPr>
        <p:blipFill rotWithShape="1">
          <a:blip r:embed="rId8">
            <a:lum bright="-50000" contrast="68000"/>
            <a:extLst>
              <a:ext uri="{96DAC541-7B7A-43D3-8B79-37D633B846F1}">
                <asvg:svgBlip xmlns:asvg="http://schemas.microsoft.com/office/drawing/2016/SVG/main" r:embed="rId9"/>
              </a:ext>
            </a:extLst>
          </a:blip>
          <a:srcRect l="5107" t="15638" b="9905"/>
          <a:stretch/>
        </p:blipFill>
        <p:spPr>
          <a:xfrm>
            <a:off x="1685544" y="3053194"/>
            <a:ext cx="10506456" cy="1188720"/>
          </a:xfrm>
          <a:prstGeom prst="rect">
            <a:avLst/>
          </a:prstGeom>
        </p:spPr>
      </p:pic>
      <p:pic>
        <p:nvPicPr>
          <p:cNvPr id="14" name="Graphic 13">
            <a:extLst>
              <a:ext uri="{FF2B5EF4-FFF2-40B4-BE49-F238E27FC236}">
                <a16:creationId xmlns:a16="http://schemas.microsoft.com/office/drawing/2014/main" id="{527EE521-C8D1-624A-B317-41C434BD9358}"/>
              </a:ext>
            </a:extLst>
          </p:cNvPr>
          <p:cNvPicPr>
            <a:picLocks/>
          </p:cNvPicPr>
          <p:nvPr/>
        </p:nvPicPr>
        <p:blipFill rotWithShape="1">
          <a:blip r:embed="rId10">
            <a:lum bright="-50000" contrast="68000"/>
            <a:extLst>
              <a:ext uri="{96DAC541-7B7A-43D3-8B79-37D633B846F1}">
                <asvg:svgBlip xmlns:asvg="http://schemas.microsoft.com/office/drawing/2016/SVG/main" r:embed="rId11"/>
              </a:ext>
            </a:extLst>
          </a:blip>
          <a:srcRect l="4867" t="15835" b="10017"/>
          <a:stretch/>
        </p:blipFill>
        <p:spPr>
          <a:xfrm>
            <a:off x="1685544" y="4357436"/>
            <a:ext cx="10506456" cy="1188720"/>
          </a:xfrm>
          <a:prstGeom prst="rect">
            <a:avLst/>
          </a:prstGeom>
        </p:spPr>
      </p:pic>
      <p:pic>
        <p:nvPicPr>
          <p:cNvPr id="18" name="Graphic 17">
            <a:extLst>
              <a:ext uri="{FF2B5EF4-FFF2-40B4-BE49-F238E27FC236}">
                <a16:creationId xmlns:a16="http://schemas.microsoft.com/office/drawing/2014/main" id="{51604A34-08EF-AD4C-91D5-A69DB5B74078}"/>
              </a:ext>
            </a:extLst>
          </p:cNvPr>
          <p:cNvPicPr>
            <a:picLocks/>
          </p:cNvPicPr>
          <p:nvPr/>
        </p:nvPicPr>
        <p:blipFill rotWithShape="1">
          <a:blip r:embed="rId12">
            <a:lum bright="-50000" contrast="68000"/>
            <a:extLst>
              <a:ext uri="{96DAC541-7B7A-43D3-8B79-37D633B846F1}">
                <asvg:svgBlip xmlns:asvg="http://schemas.microsoft.com/office/drawing/2016/SVG/main" r:embed="rId13"/>
              </a:ext>
            </a:extLst>
          </a:blip>
          <a:srcRect l="5023" t="15855" b="10145"/>
          <a:stretch/>
        </p:blipFill>
        <p:spPr>
          <a:xfrm>
            <a:off x="1685544" y="5657529"/>
            <a:ext cx="10506456" cy="1188720"/>
          </a:xfrm>
          <a:prstGeom prst="rect">
            <a:avLst/>
          </a:prstGeom>
        </p:spPr>
      </p:pic>
      <p:pic>
        <p:nvPicPr>
          <p:cNvPr id="23" name="Picture 22" descr="A picture containing text, outdoor, mammal, bear&#10;&#10;Description automatically generated">
            <a:extLst>
              <a:ext uri="{FF2B5EF4-FFF2-40B4-BE49-F238E27FC236}">
                <a16:creationId xmlns:a16="http://schemas.microsoft.com/office/drawing/2014/main" id="{DABF8E9B-22F6-EF4C-9D94-CDC229CFD2FA}"/>
              </a:ext>
            </a:extLst>
          </p:cNvPr>
          <p:cNvPicPr>
            <a:picLocks noChangeAspect="1"/>
          </p:cNvPicPr>
          <p:nvPr/>
        </p:nvPicPr>
        <p:blipFill>
          <a:blip r:embed="rId14"/>
          <a:stretch>
            <a:fillRect/>
          </a:stretch>
        </p:blipFill>
        <p:spPr>
          <a:xfrm>
            <a:off x="55851" y="1989505"/>
            <a:ext cx="1629693" cy="707614"/>
          </a:xfrm>
          <a:prstGeom prst="rect">
            <a:avLst/>
          </a:prstGeom>
        </p:spPr>
      </p:pic>
      <p:pic>
        <p:nvPicPr>
          <p:cNvPr id="24" name="Picture 23" descr="A picture containing text, tree, plant&#10;&#10;Description automatically generated">
            <a:extLst>
              <a:ext uri="{FF2B5EF4-FFF2-40B4-BE49-F238E27FC236}">
                <a16:creationId xmlns:a16="http://schemas.microsoft.com/office/drawing/2014/main" id="{66A9847D-C722-0249-B819-A09DBE68128B}"/>
              </a:ext>
            </a:extLst>
          </p:cNvPr>
          <p:cNvPicPr>
            <a:picLocks noChangeAspect="1"/>
          </p:cNvPicPr>
          <p:nvPr/>
        </p:nvPicPr>
        <p:blipFill>
          <a:blip r:embed="rId15"/>
          <a:stretch>
            <a:fillRect/>
          </a:stretch>
        </p:blipFill>
        <p:spPr>
          <a:xfrm>
            <a:off x="55850" y="5903941"/>
            <a:ext cx="1629693" cy="700852"/>
          </a:xfrm>
          <a:prstGeom prst="rect">
            <a:avLst/>
          </a:prstGeom>
        </p:spPr>
      </p:pic>
      <p:pic>
        <p:nvPicPr>
          <p:cNvPr id="25" name="Picture 24" descr="A picture containing text, outdoor, mammal, ape&#10;&#10;Description automatically generated">
            <a:extLst>
              <a:ext uri="{FF2B5EF4-FFF2-40B4-BE49-F238E27FC236}">
                <a16:creationId xmlns:a16="http://schemas.microsoft.com/office/drawing/2014/main" id="{C4C42B0D-4E10-5F4F-AF6A-F4B1030C493A}"/>
              </a:ext>
            </a:extLst>
          </p:cNvPr>
          <p:cNvPicPr>
            <a:picLocks noChangeAspect="1"/>
          </p:cNvPicPr>
          <p:nvPr/>
        </p:nvPicPr>
        <p:blipFill>
          <a:blip r:embed="rId16"/>
          <a:stretch>
            <a:fillRect/>
          </a:stretch>
        </p:blipFill>
        <p:spPr>
          <a:xfrm>
            <a:off x="55851" y="3248908"/>
            <a:ext cx="1630590" cy="797292"/>
          </a:xfrm>
          <a:prstGeom prst="rect">
            <a:avLst/>
          </a:prstGeom>
        </p:spPr>
      </p:pic>
      <p:pic>
        <p:nvPicPr>
          <p:cNvPr id="26" name="Picture 25" descr="A potted plant in a box&#10;&#10;Description automatically generated with low confidence">
            <a:extLst>
              <a:ext uri="{FF2B5EF4-FFF2-40B4-BE49-F238E27FC236}">
                <a16:creationId xmlns:a16="http://schemas.microsoft.com/office/drawing/2014/main" id="{BEEBDD97-EA74-784E-B0DD-14F5412BCB35}"/>
              </a:ext>
            </a:extLst>
          </p:cNvPr>
          <p:cNvPicPr>
            <a:picLocks noChangeAspect="1"/>
          </p:cNvPicPr>
          <p:nvPr/>
        </p:nvPicPr>
        <p:blipFill>
          <a:blip r:embed="rId17"/>
          <a:stretch>
            <a:fillRect/>
          </a:stretch>
        </p:blipFill>
        <p:spPr>
          <a:xfrm>
            <a:off x="266095" y="4356902"/>
            <a:ext cx="1202816" cy="1188720"/>
          </a:xfrm>
          <a:prstGeom prst="rect">
            <a:avLst/>
          </a:prstGeom>
        </p:spPr>
      </p:pic>
      <p:sp>
        <p:nvSpPr>
          <p:cNvPr id="16" name="Rectangle 15">
            <a:extLst>
              <a:ext uri="{FF2B5EF4-FFF2-40B4-BE49-F238E27FC236}">
                <a16:creationId xmlns:a16="http://schemas.microsoft.com/office/drawing/2014/main" id="{9A1D567E-8D30-A348-B72B-454CE55E7AB0}"/>
              </a:ext>
            </a:extLst>
          </p:cNvPr>
          <p:cNvSpPr/>
          <p:nvPr/>
        </p:nvSpPr>
        <p:spPr>
          <a:xfrm>
            <a:off x="7064830" y="569360"/>
            <a:ext cx="1108302" cy="276999"/>
          </a:xfrm>
          <a:prstGeom prst="rect">
            <a:avLst/>
          </a:prstGeom>
          <a:solidFill>
            <a:schemeClr val="bg1">
              <a:alpha val="92000"/>
            </a:schemeClr>
          </a:solidFill>
          <a:ln>
            <a:solidFill>
              <a:schemeClr val="tx1">
                <a:lumMod val="75000"/>
                <a:lumOff val="25000"/>
              </a:schemeClr>
            </a:solidFill>
          </a:ln>
        </p:spPr>
        <p:txBody>
          <a:bodyPr wrap="square">
            <a:spAutoFit/>
          </a:bodyPr>
          <a:lstStyle/>
          <a:p>
            <a:pPr algn="ctr"/>
            <a:r>
              <a:rPr lang="en-US" sz="1200" dirty="0">
                <a:latin typeface="Verdana" panose="020B0604030504040204" pitchFamily="34" charset="0"/>
                <a:ea typeface="Verdana" panose="020B0604030504040204" pitchFamily="34" charset="0"/>
                <a:cs typeface="Verdana" panose="020B0604030504040204" pitchFamily="34" charset="0"/>
              </a:rPr>
              <a:t>Washington</a:t>
            </a:r>
            <a:endParaRPr lang="en-US" sz="1200" i="1" dirty="0">
              <a:latin typeface="Verdana" panose="020B0604030504040204" pitchFamily="34" charset="0"/>
              <a:ea typeface="Verdana" panose="020B0604030504040204" pitchFamily="34" charset="0"/>
              <a:cs typeface="Verdana" panose="020B0604030504040204" pitchFamily="34" charset="0"/>
            </a:endParaRPr>
          </a:p>
        </p:txBody>
      </p:sp>
      <p:sp>
        <p:nvSpPr>
          <p:cNvPr id="17" name="Rectangle 16">
            <a:extLst>
              <a:ext uri="{FF2B5EF4-FFF2-40B4-BE49-F238E27FC236}">
                <a16:creationId xmlns:a16="http://schemas.microsoft.com/office/drawing/2014/main" id="{BCC6EF83-5BF8-E846-ABDF-025C35112571}"/>
              </a:ext>
            </a:extLst>
          </p:cNvPr>
          <p:cNvSpPr/>
          <p:nvPr/>
        </p:nvSpPr>
        <p:spPr>
          <a:xfrm>
            <a:off x="7177658" y="1864760"/>
            <a:ext cx="882646" cy="276999"/>
          </a:xfrm>
          <a:prstGeom prst="rect">
            <a:avLst/>
          </a:prstGeom>
          <a:solidFill>
            <a:schemeClr val="bg1">
              <a:alpha val="92000"/>
            </a:schemeClr>
          </a:solidFill>
          <a:ln>
            <a:solidFill>
              <a:schemeClr val="tx1">
                <a:lumMod val="75000"/>
                <a:lumOff val="25000"/>
              </a:schemeClr>
            </a:solidFill>
          </a:ln>
        </p:spPr>
        <p:txBody>
          <a:bodyPr wrap="square">
            <a:spAutoFit/>
          </a:bodyPr>
          <a:lstStyle/>
          <a:p>
            <a:pPr algn="ctr"/>
            <a:r>
              <a:rPr lang="en-US" sz="1200" dirty="0">
                <a:latin typeface="Verdana" panose="020B0604030504040204" pitchFamily="34" charset="0"/>
                <a:ea typeface="Verdana" panose="020B0604030504040204" pitchFamily="34" charset="0"/>
                <a:cs typeface="Verdana" panose="020B0604030504040204" pitchFamily="34" charset="0"/>
              </a:rPr>
              <a:t>Scotland</a:t>
            </a:r>
            <a:endParaRPr lang="en-US" sz="1200" i="1" dirty="0">
              <a:latin typeface="Verdana" panose="020B0604030504040204" pitchFamily="34" charset="0"/>
              <a:ea typeface="Verdana" panose="020B0604030504040204" pitchFamily="34" charset="0"/>
              <a:cs typeface="Verdana" panose="020B0604030504040204" pitchFamily="34" charset="0"/>
            </a:endParaRPr>
          </a:p>
        </p:txBody>
      </p:sp>
      <p:sp>
        <p:nvSpPr>
          <p:cNvPr id="27" name="Rectangle 26">
            <a:extLst>
              <a:ext uri="{FF2B5EF4-FFF2-40B4-BE49-F238E27FC236}">
                <a16:creationId xmlns:a16="http://schemas.microsoft.com/office/drawing/2014/main" id="{3F9F5905-4270-CE4B-903A-DB8DFE508D3E}"/>
              </a:ext>
            </a:extLst>
          </p:cNvPr>
          <p:cNvSpPr/>
          <p:nvPr/>
        </p:nvSpPr>
        <p:spPr>
          <a:xfrm>
            <a:off x="6958459" y="3236126"/>
            <a:ext cx="1321044" cy="276999"/>
          </a:xfrm>
          <a:prstGeom prst="rect">
            <a:avLst/>
          </a:prstGeom>
          <a:solidFill>
            <a:schemeClr val="bg1">
              <a:alpha val="92000"/>
            </a:schemeClr>
          </a:solidFill>
          <a:ln>
            <a:solidFill>
              <a:schemeClr val="tx1">
                <a:lumMod val="75000"/>
                <a:lumOff val="25000"/>
              </a:schemeClr>
            </a:solidFill>
          </a:ln>
        </p:spPr>
        <p:txBody>
          <a:bodyPr wrap="square">
            <a:spAutoFit/>
          </a:bodyPr>
          <a:lstStyle/>
          <a:p>
            <a:pPr algn="ctr"/>
            <a:r>
              <a:rPr lang="en-US" sz="1200" dirty="0">
                <a:latin typeface="Verdana" panose="020B0604030504040204" pitchFamily="34" charset="0"/>
                <a:ea typeface="Verdana" panose="020B0604030504040204" pitchFamily="34" charset="0"/>
                <a:cs typeface="Verdana" panose="020B0604030504040204" pitchFamily="34" charset="0"/>
              </a:rPr>
              <a:t>New Zealand</a:t>
            </a:r>
            <a:endParaRPr lang="en-US" sz="1200" i="1" dirty="0">
              <a:latin typeface="Verdana" panose="020B0604030504040204" pitchFamily="34" charset="0"/>
              <a:ea typeface="Verdana" panose="020B0604030504040204" pitchFamily="34" charset="0"/>
              <a:cs typeface="Verdana" panose="020B0604030504040204" pitchFamily="34" charset="0"/>
            </a:endParaRPr>
          </a:p>
        </p:txBody>
      </p:sp>
      <p:sp>
        <p:nvSpPr>
          <p:cNvPr id="28" name="Rectangle 27">
            <a:extLst>
              <a:ext uri="{FF2B5EF4-FFF2-40B4-BE49-F238E27FC236}">
                <a16:creationId xmlns:a16="http://schemas.microsoft.com/office/drawing/2014/main" id="{90B0317F-D75D-374C-B027-FB1734987F25}"/>
              </a:ext>
            </a:extLst>
          </p:cNvPr>
          <p:cNvSpPr/>
          <p:nvPr/>
        </p:nvSpPr>
        <p:spPr>
          <a:xfrm>
            <a:off x="7208454" y="4514323"/>
            <a:ext cx="821053" cy="283116"/>
          </a:xfrm>
          <a:prstGeom prst="rect">
            <a:avLst/>
          </a:prstGeom>
          <a:solidFill>
            <a:schemeClr val="bg1">
              <a:alpha val="92000"/>
            </a:schemeClr>
          </a:solidFill>
          <a:ln>
            <a:solidFill>
              <a:schemeClr val="tx1">
                <a:lumMod val="75000"/>
                <a:lumOff val="25000"/>
              </a:schemeClr>
            </a:solidFill>
          </a:ln>
        </p:spPr>
        <p:txBody>
          <a:bodyPr wrap="square">
            <a:spAutoFit/>
          </a:bodyPr>
          <a:lstStyle/>
          <a:p>
            <a:pPr algn="ctr"/>
            <a:r>
              <a:rPr lang="en-US" sz="1200" dirty="0">
                <a:latin typeface="Verdana" panose="020B0604030504040204" pitchFamily="34" charset="0"/>
                <a:ea typeface="Verdana" panose="020B0604030504040204" pitchFamily="34" charset="0"/>
                <a:cs typeface="Verdana" panose="020B0604030504040204" pitchFamily="34" charset="0"/>
              </a:rPr>
              <a:t>Quebec</a:t>
            </a:r>
            <a:endParaRPr lang="en-US" sz="1200" i="1" dirty="0">
              <a:latin typeface="Verdana" panose="020B0604030504040204" pitchFamily="34" charset="0"/>
              <a:ea typeface="Verdana" panose="020B0604030504040204" pitchFamily="34" charset="0"/>
              <a:cs typeface="Verdana" panose="020B0604030504040204" pitchFamily="34" charset="0"/>
            </a:endParaRPr>
          </a:p>
        </p:txBody>
      </p:sp>
      <p:sp>
        <p:nvSpPr>
          <p:cNvPr id="29" name="Rectangle 28">
            <a:extLst>
              <a:ext uri="{FF2B5EF4-FFF2-40B4-BE49-F238E27FC236}">
                <a16:creationId xmlns:a16="http://schemas.microsoft.com/office/drawing/2014/main" id="{A70D1E8A-244F-F84A-A055-21A5204C08CC}"/>
              </a:ext>
            </a:extLst>
          </p:cNvPr>
          <p:cNvSpPr/>
          <p:nvPr/>
        </p:nvSpPr>
        <p:spPr>
          <a:xfrm>
            <a:off x="7257880" y="5703043"/>
            <a:ext cx="722199" cy="276999"/>
          </a:xfrm>
          <a:prstGeom prst="rect">
            <a:avLst/>
          </a:prstGeom>
          <a:solidFill>
            <a:schemeClr val="bg1">
              <a:alpha val="92000"/>
            </a:schemeClr>
          </a:solidFill>
          <a:ln>
            <a:solidFill>
              <a:schemeClr val="tx1">
                <a:lumMod val="75000"/>
                <a:lumOff val="25000"/>
              </a:schemeClr>
            </a:solidFill>
          </a:ln>
        </p:spPr>
        <p:txBody>
          <a:bodyPr wrap="square">
            <a:spAutoFit/>
          </a:bodyPr>
          <a:lstStyle/>
          <a:p>
            <a:pPr algn="ctr"/>
            <a:r>
              <a:rPr lang="en-US" sz="1200" dirty="0">
                <a:latin typeface="Verdana" panose="020B0604030504040204" pitchFamily="34" charset="0"/>
                <a:ea typeface="Verdana" panose="020B0604030504040204" pitchFamily="34" charset="0"/>
                <a:cs typeface="Verdana" panose="020B0604030504040204" pitchFamily="34" charset="0"/>
              </a:rPr>
              <a:t>Wales</a:t>
            </a:r>
            <a:endParaRPr lang="en-US" sz="1200" i="1" dirty="0">
              <a:latin typeface="Verdana" panose="020B0604030504040204" pitchFamily="34" charset="0"/>
              <a:ea typeface="Verdana" panose="020B0604030504040204" pitchFamily="34" charset="0"/>
              <a:cs typeface="Verdana" panose="020B0604030504040204" pitchFamily="34" charset="0"/>
            </a:endParaRPr>
          </a:p>
        </p:txBody>
      </p:sp>
      <p:pic>
        <p:nvPicPr>
          <p:cNvPr id="40" name="Picture 39">
            <a:extLst>
              <a:ext uri="{FF2B5EF4-FFF2-40B4-BE49-F238E27FC236}">
                <a16:creationId xmlns:a16="http://schemas.microsoft.com/office/drawing/2014/main" id="{4FFB2C56-2C40-DD4C-AD3A-9BF35F853439}"/>
              </a:ext>
            </a:extLst>
          </p:cNvPr>
          <p:cNvPicPr>
            <a:picLocks noChangeAspect="1"/>
          </p:cNvPicPr>
          <p:nvPr/>
        </p:nvPicPr>
        <p:blipFill>
          <a:blip r:embed="rId18"/>
          <a:stretch>
            <a:fillRect/>
          </a:stretch>
        </p:blipFill>
        <p:spPr>
          <a:xfrm>
            <a:off x="0" y="-289404"/>
            <a:ext cx="12192000" cy="424416"/>
          </a:xfrm>
          <a:prstGeom prst="rect">
            <a:avLst/>
          </a:prstGeom>
        </p:spPr>
      </p:pic>
      <p:sp>
        <p:nvSpPr>
          <p:cNvPr id="41" name="Rectangle 40">
            <a:extLst>
              <a:ext uri="{FF2B5EF4-FFF2-40B4-BE49-F238E27FC236}">
                <a16:creationId xmlns:a16="http://schemas.microsoft.com/office/drawing/2014/main" id="{22B5D904-D5FC-404E-9FC1-954FDF98E833}"/>
              </a:ext>
            </a:extLst>
          </p:cNvPr>
          <p:cNvSpPr/>
          <p:nvPr/>
        </p:nvSpPr>
        <p:spPr>
          <a:xfrm>
            <a:off x="2002270" y="207042"/>
            <a:ext cx="10280346" cy="276999"/>
          </a:xfrm>
          <a:prstGeom prst="rect">
            <a:avLst/>
          </a:prstGeom>
          <a:noFill/>
          <a:ln>
            <a:noFill/>
          </a:ln>
        </p:spPr>
        <p:txBody>
          <a:bodyPr wrap="square">
            <a:spAutoFit/>
          </a:bodyPr>
          <a:lstStyle/>
          <a:p>
            <a:r>
              <a:rPr lang="en-US" sz="1200" dirty="0">
                <a:latin typeface="Verdana" panose="020B0604030504040204" pitchFamily="34" charset="0"/>
                <a:ea typeface="Verdana" panose="020B0604030504040204" pitchFamily="34" charset="0"/>
                <a:cs typeface="Verdana" panose="020B0604030504040204" pitchFamily="34" charset="0"/>
              </a:rPr>
              <a:t>Chromosomes: 1A                  2A                 3A         4A       5A       6A      7A       1B         2B         3B     4B      5B      6B    7B     </a:t>
            </a:r>
            <a:endParaRPr lang="en-US" sz="1200" i="1" dirty="0">
              <a:latin typeface="Verdana" panose="020B0604030504040204" pitchFamily="34" charset="0"/>
              <a:ea typeface="Verdana" panose="020B0604030504040204" pitchFamily="34" charset="0"/>
              <a:cs typeface="Verdana" panose="020B0604030504040204" pitchFamily="34" charset="0"/>
            </a:endParaRPr>
          </a:p>
        </p:txBody>
      </p:sp>
      <p:sp>
        <p:nvSpPr>
          <p:cNvPr id="42" name="Rectangle 41">
            <a:extLst>
              <a:ext uri="{FF2B5EF4-FFF2-40B4-BE49-F238E27FC236}">
                <a16:creationId xmlns:a16="http://schemas.microsoft.com/office/drawing/2014/main" id="{580283DC-E127-1647-8563-56B9AE0258AB}"/>
              </a:ext>
            </a:extLst>
          </p:cNvPr>
          <p:cNvSpPr/>
          <p:nvPr/>
        </p:nvSpPr>
        <p:spPr>
          <a:xfrm>
            <a:off x="3226084" y="-65009"/>
            <a:ext cx="3678301" cy="276999"/>
          </a:xfrm>
          <a:prstGeom prst="rect">
            <a:avLst/>
          </a:prstGeom>
        </p:spPr>
        <p:txBody>
          <a:bodyPr wrap="square">
            <a:spAutoFit/>
          </a:bodyPr>
          <a:lstStyle/>
          <a:p>
            <a:pPr algn="ctr"/>
            <a:r>
              <a:rPr lang="en-US" sz="1200" dirty="0">
                <a:latin typeface="Verdana" panose="020B0604030504040204" pitchFamily="34" charset="0"/>
                <a:ea typeface="Verdana" panose="020B0604030504040204" pitchFamily="34" charset="0"/>
                <a:cs typeface="Verdana" panose="020B0604030504040204" pitchFamily="34" charset="0"/>
              </a:rPr>
              <a:t>Reads mapped to </a:t>
            </a:r>
            <a:r>
              <a:rPr lang="en-US" sz="1200" i="1" dirty="0">
                <a:latin typeface="Verdana" panose="020B0604030504040204" pitchFamily="34" charset="0"/>
                <a:ea typeface="Verdana" panose="020B0604030504040204" pitchFamily="34" charset="0"/>
                <a:cs typeface="Verdana" panose="020B0604030504040204" pitchFamily="34" charset="0"/>
              </a:rPr>
              <a:t>Poa annua’s </a:t>
            </a:r>
            <a:r>
              <a:rPr lang="en-US" sz="1200" dirty="0">
                <a:latin typeface="Verdana" panose="020B0604030504040204" pitchFamily="34" charset="0"/>
                <a:ea typeface="Verdana" panose="020B0604030504040204" pitchFamily="34" charset="0"/>
                <a:cs typeface="Verdana" panose="020B0604030504040204" pitchFamily="34" charset="0"/>
              </a:rPr>
              <a:t>A </a:t>
            </a:r>
            <a:r>
              <a:rPr lang="en-US" sz="1200" dirty="0" err="1">
                <a:latin typeface="Verdana" panose="020B0604030504040204" pitchFamily="34" charset="0"/>
                <a:ea typeface="Verdana" panose="020B0604030504040204" pitchFamily="34" charset="0"/>
                <a:cs typeface="Verdana" panose="020B0604030504040204" pitchFamily="34" charset="0"/>
              </a:rPr>
              <a:t>subgenome</a:t>
            </a:r>
            <a:endParaRPr lang="en-US" sz="1200" i="1" dirty="0">
              <a:latin typeface="Verdana" panose="020B0604030504040204" pitchFamily="34" charset="0"/>
              <a:ea typeface="Verdana" panose="020B0604030504040204" pitchFamily="34" charset="0"/>
              <a:cs typeface="Verdana" panose="020B0604030504040204" pitchFamily="34" charset="0"/>
            </a:endParaRPr>
          </a:p>
        </p:txBody>
      </p:sp>
      <p:sp>
        <p:nvSpPr>
          <p:cNvPr id="43" name="Rectangle 42">
            <a:extLst>
              <a:ext uri="{FF2B5EF4-FFF2-40B4-BE49-F238E27FC236}">
                <a16:creationId xmlns:a16="http://schemas.microsoft.com/office/drawing/2014/main" id="{FD4B1878-EA02-4F45-80F0-2ADF6596F89C}"/>
              </a:ext>
            </a:extLst>
          </p:cNvPr>
          <p:cNvSpPr/>
          <p:nvPr/>
        </p:nvSpPr>
        <p:spPr>
          <a:xfrm>
            <a:off x="8391826" y="-71120"/>
            <a:ext cx="3678302" cy="276999"/>
          </a:xfrm>
          <a:prstGeom prst="rect">
            <a:avLst/>
          </a:prstGeom>
        </p:spPr>
        <p:txBody>
          <a:bodyPr wrap="square">
            <a:spAutoFit/>
          </a:bodyPr>
          <a:lstStyle/>
          <a:p>
            <a:pPr algn="ctr"/>
            <a:r>
              <a:rPr lang="en-US" sz="1200" dirty="0">
                <a:latin typeface="Verdana" panose="020B0604030504040204" pitchFamily="34" charset="0"/>
                <a:ea typeface="Verdana" panose="020B0604030504040204" pitchFamily="34" charset="0"/>
                <a:cs typeface="Verdana" panose="020B0604030504040204" pitchFamily="34" charset="0"/>
              </a:rPr>
              <a:t>Reads mapped to </a:t>
            </a:r>
            <a:r>
              <a:rPr lang="en-US" sz="1200" i="1" dirty="0">
                <a:latin typeface="Verdana" panose="020B0604030504040204" pitchFamily="34" charset="0"/>
                <a:ea typeface="Verdana" panose="020B0604030504040204" pitchFamily="34" charset="0"/>
                <a:cs typeface="Verdana" panose="020B0604030504040204" pitchFamily="34" charset="0"/>
              </a:rPr>
              <a:t>Poa annua’s </a:t>
            </a:r>
            <a:r>
              <a:rPr lang="en-US" sz="1200" dirty="0">
                <a:latin typeface="Verdana" panose="020B0604030504040204" pitchFamily="34" charset="0"/>
                <a:ea typeface="Verdana" panose="020B0604030504040204" pitchFamily="34" charset="0"/>
                <a:cs typeface="Verdana" panose="020B0604030504040204" pitchFamily="34" charset="0"/>
              </a:rPr>
              <a:t>B </a:t>
            </a:r>
            <a:r>
              <a:rPr lang="en-US" sz="1200" dirty="0" err="1">
                <a:latin typeface="Verdana" panose="020B0604030504040204" pitchFamily="34" charset="0"/>
                <a:ea typeface="Verdana" panose="020B0604030504040204" pitchFamily="34" charset="0"/>
                <a:cs typeface="Verdana" panose="020B0604030504040204" pitchFamily="34" charset="0"/>
              </a:rPr>
              <a:t>subgenome</a:t>
            </a:r>
            <a:endParaRPr lang="en-US" sz="1200" i="1" dirty="0">
              <a:latin typeface="Verdana" panose="020B0604030504040204" pitchFamily="34" charset="0"/>
              <a:ea typeface="Verdana" panose="020B0604030504040204" pitchFamily="34" charset="0"/>
              <a:cs typeface="Verdana" panose="020B0604030504040204" pitchFamily="34" charset="0"/>
            </a:endParaRPr>
          </a:p>
        </p:txBody>
      </p:sp>
      <p:sp>
        <p:nvSpPr>
          <p:cNvPr id="19" name="Left Bracket 18">
            <a:extLst>
              <a:ext uri="{FF2B5EF4-FFF2-40B4-BE49-F238E27FC236}">
                <a16:creationId xmlns:a16="http://schemas.microsoft.com/office/drawing/2014/main" id="{0E4E1F71-323D-124E-8819-CBBE37F429DE}"/>
              </a:ext>
            </a:extLst>
          </p:cNvPr>
          <p:cNvSpPr/>
          <p:nvPr/>
        </p:nvSpPr>
        <p:spPr>
          <a:xfrm rot="5400000">
            <a:off x="5092456" y="-2949464"/>
            <a:ext cx="92406" cy="6385081"/>
          </a:xfrm>
          <a:prstGeom prst="leftBracket">
            <a:avLst/>
          </a:prstGeom>
          <a:ln w="31750"/>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0" name="Left Bracket 19">
            <a:extLst>
              <a:ext uri="{FF2B5EF4-FFF2-40B4-BE49-F238E27FC236}">
                <a16:creationId xmlns:a16="http://schemas.microsoft.com/office/drawing/2014/main" id="{AE8712D9-50A1-684B-9882-603756A7C8E2}"/>
              </a:ext>
            </a:extLst>
          </p:cNvPr>
          <p:cNvSpPr/>
          <p:nvPr/>
        </p:nvSpPr>
        <p:spPr>
          <a:xfrm rot="5400000">
            <a:off x="10223334" y="-1638114"/>
            <a:ext cx="92406" cy="3762375"/>
          </a:xfrm>
          <a:prstGeom prst="leftBracket">
            <a:avLst/>
          </a:prstGeom>
          <a:ln w="31750"/>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45" name="TextBox 44">
            <a:extLst>
              <a:ext uri="{FF2B5EF4-FFF2-40B4-BE49-F238E27FC236}">
                <a16:creationId xmlns:a16="http://schemas.microsoft.com/office/drawing/2014/main" id="{E356F2CF-C8E0-AB4C-AA44-C44ACE14C0E2}"/>
              </a:ext>
            </a:extLst>
          </p:cNvPr>
          <p:cNvSpPr txBox="1"/>
          <p:nvPr/>
        </p:nvSpPr>
        <p:spPr>
          <a:xfrm>
            <a:off x="-35003" y="-28546"/>
            <a:ext cx="1760110" cy="523220"/>
          </a:xfrm>
          <a:prstGeom prst="rect">
            <a:avLst/>
          </a:prstGeom>
          <a:noFill/>
        </p:spPr>
        <p:txBody>
          <a:bodyPr wrap="square">
            <a:spAutoFit/>
          </a:bodyPr>
          <a:lstStyle/>
          <a:p>
            <a:r>
              <a:rPr lang="en-US" sz="1400" b="1" kern="1200" dirty="0">
                <a:solidFill>
                  <a:schemeClr val="tx1"/>
                </a:solidFill>
                <a:effectLst/>
                <a:latin typeface="+mn-lt"/>
                <a:ea typeface="+mn-ea"/>
                <a:cs typeface="+mn-cs"/>
              </a:rPr>
              <a:t>Supplementary Fig. 14.</a:t>
            </a:r>
            <a:endParaRPr lang="en-US" sz="1400" dirty="0"/>
          </a:p>
        </p:txBody>
      </p:sp>
    </p:spTree>
    <p:extLst>
      <p:ext uri="{BB962C8B-B14F-4D97-AF65-F5344CB8AC3E}">
        <p14:creationId xmlns:p14="http://schemas.microsoft.com/office/powerpoint/2010/main" val="14731673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41409389-5122-9141-B153-137CDDDBFDA3}"/>
              </a:ext>
            </a:extLst>
          </p:cNvPr>
          <p:cNvSpPr/>
          <p:nvPr/>
        </p:nvSpPr>
        <p:spPr>
          <a:xfrm>
            <a:off x="1946120" y="456811"/>
            <a:ext cx="6412140" cy="1174195"/>
          </a:xfrm>
          <a:prstGeom prst="rect">
            <a:avLst/>
          </a:prstGeom>
          <a:solidFill>
            <a:srgbClr val="0E32C4">
              <a:alpha val="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BB1D3183-3F1C-1F4E-8F3E-0CD27F39E34B}"/>
              </a:ext>
            </a:extLst>
          </p:cNvPr>
          <p:cNvSpPr/>
          <p:nvPr/>
        </p:nvSpPr>
        <p:spPr>
          <a:xfrm>
            <a:off x="1946119" y="5521315"/>
            <a:ext cx="6412142" cy="1183546"/>
          </a:xfrm>
          <a:prstGeom prst="rect">
            <a:avLst/>
          </a:prstGeom>
          <a:solidFill>
            <a:srgbClr val="0E32C4">
              <a:alpha val="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AA874C6E-939F-BE46-862B-8E37FB895C71}"/>
              </a:ext>
            </a:extLst>
          </p:cNvPr>
          <p:cNvSpPr/>
          <p:nvPr/>
        </p:nvSpPr>
        <p:spPr>
          <a:xfrm>
            <a:off x="1946119" y="4252478"/>
            <a:ext cx="6412142" cy="1183546"/>
          </a:xfrm>
          <a:prstGeom prst="rect">
            <a:avLst/>
          </a:prstGeom>
          <a:solidFill>
            <a:srgbClr val="0E32C4">
              <a:alpha val="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02BF2B4E-A7C7-E74D-B652-740999D7EBE0}"/>
              </a:ext>
            </a:extLst>
          </p:cNvPr>
          <p:cNvSpPr/>
          <p:nvPr/>
        </p:nvSpPr>
        <p:spPr>
          <a:xfrm>
            <a:off x="1946119" y="2979213"/>
            <a:ext cx="6412142" cy="1192569"/>
          </a:xfrm>
          <a:prstGeom prst="rect">
            <a:avLst/>
          </a:prstGeom>
          <a:solidFill>
            <a:srgbClr val="0E32C4">
              <a:alpha val="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8229EEE5-1C42-544C-8AC1-432F832F3931}"/>
              </a:ext>
            </a:extLst>
          </p:cNvPr>
          <p:cNvSpPr/>
          <p:nvPr/>
        </p:nvSpPr>
        <p:spPr>
          <a:xfrm>
            <a:off x="1946119" y="1724740"/>
            <a:ext cx="6412142" cy="1183547"/>
          </a:xfrm>
          <a:prstGeom prst="rect">
            <a:avLst/>
          </a:prstGeom>
          <a:solidFill>
            <a:srgbClr val="0E32C4">
              <a:alpha val="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FF3695D2-2CFA-8043-AC04-A3698B030FE0}"/>
              </a:ext>
            </a:extLst>
          </p:cNvPr>
          <p:cNvSpPr/>
          <p:nvPr/>
        </p:nvSpPr>
        <p:spPr>
          <a:xfrm>
            <a:off x="8358260" y="456812"/>
            <a:ext cx="3833739" cy="1174195"/>
          </a:xfrm>
          <a:prstGeom prst="rect">
            <a:avLst/>
          </a:prstGeom>
          <a:solidFill>
            <a:srgbClr val="C43112">
              <a:alpha val="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37405251-C954-B94D-9234-FC2F8006A44D}"/>
              </a:ext>
            </a:extLst>
          </p:cNvPr>
          <p:cNvSpPr/>
          <p:nvPr/>
        </p:nvSpPr>
        <p:spPr>
          <a:xfrm>
            <a:off x="8358260" y="5516142"/>
            <a:ext cx="3833739" cy="1183546"/>
          </a:xfrm>
          <a:prstGeom prst="rect">
            <a:avLst/>
          </a:prstGeom>
          <a:solidFill>
            <a:srgbClr val="C43112">
              <a:alpha val="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Rectangle 37">
            <a:extLst>
              <a:ext uri="{FF2B5EF4-FFF2-40B4-BE49-F238E27FC236}">
                <a16:creationId xmlns:a16="http://schemas.microsoft.com/office/drawing/2014/main" id="{C966C088-8D60-BD4B-BA1D-8DB53F9DACCC}"/>
              </a:ext>
            </a:extLst>
          </p:cNvPr>
          <p:cNvSpPr/>
          <p:nvPr/>
        </p:nvSpPr>
        <p:spPr>
          <a:xfrm>
            <a:off x="8358260" y="4251153"/>
            <a:ext cx="3833739" cy="1184872"/>
          </a:xfrm>
          <a:prstGeom prst="rect">
            <a:avLst/>
          </a:prstGeom>
          <a:solidFill>
            <a:srgbClr val="C43112">
              <a:alpha val="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A4A57947-AEE6-314F-A05F-C228C0E5C31B}"/>
              </a:ext>
            </a:extLst>
          </p:cNvPr>
          <p:cNvSpPr/>
          <p:nvPr/>
        </p:nvSpPr>
        <p:spPr>
          <a:xfrm>
            <a:off x="8358260" y="2980933"/>
            <a:ext cx="3833739" cy="1190850"/>
          </a:xfrm>
          <a:prstGeom prst="rect">
            <a:avLst/>
          </a:prstGeom>
          <a:solidFill>
            <a:srgbClr val="C43112">
              <a:alpha val="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ECABC9B7-E87D-2444-AC52-8B58E245F245}"/>
              </a:ext>
            </a:extLst>
          </p:cNvPr>
          <p:cNvSpPr/>
          <p:nvPr/>
        </p:nvSpPr>
        <p:spPr>
          <a:xfrm>
            <a:off x="8358260" y="1724739"/>
            <a:ext cx="3833739" cy="1183547"/>
          </a:xfrm>
          <a:prstGeom prst="rect">
            <a:avLst/>
          </a:prstGeom>
          <a:solidFill>
            <a:srgbClr val="C43112">
              <a:alpha val="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a:extLst>
              <a:ext uri="{FF2B5EF4-FFF2-40B4-BE49-F238E27FC236}">
                <a16:creationId xmlns:a16="http://schemas.microsoft.com/office/drawing/2014/main" id="{448B2509-E0C4-BA4B-A347-1BF296361922}"/>
              </a:ext>
            </a:extLst>
          </p:cNvPr>
          <p:cNvPicPr>
            <a:picLocks/>
          </p:cNvPicPr>
          <p:nvPr/>
        </p:nvPicPr>
        <p:blipFill rotWithShape="1">
          <a:blip r:embed="rId3">
            <a:alphaModFix/>
            <a:lum bright="-50000" contrast="68000"/>
            <a:extLst>
              <a:ext uri="{96DAC541-7B7A-43D3-8B79-37D633B846F1}">
                <asvg:svgBlip xmlns:asvg="http://schemas.microsoft.com/office/drawing/2016/SVG/main" r:embed="rId4"/>
              </a:ext>
            </a:extLst>
          </a:blip>
          <a:srcRect l="5044" t="15584" b="9667"/>
          <a:stretch/>
        </p:blipFill>
        <p:spPr>
          <a:xfrm>
            <a:off x="1685544" y="451864"/>
            <a:ext cx="10506456" cy="1188720"/>
          </a:xfrm>
          <a:prstGeom prst="rect">
            <a:avLst/>
          </a:prstGeom>
        </p:spPr>
      </p:pic>
      <p:pic>
        <p:nvPicPr>
          <p:cNvPr id="9" name="Graphic 8">
            <a:extLst>
              <a:ext uri="{FF2B5EF4-FFF2-40B4-BE49-F238E27FC236}">
                <a16:creationId xmlns:a16="http://schemas.microsoft.com/office/drawing/2014/main" id="{48B27F49-3C77-114D-ACD8-709FF6EE42A4}"/>
              </a:ext>
            </a:extLst>
          </p:cNvPr>
          <p:cNvPicPr>
            <a:picLocks/>
          </p:cNvPicPr>
          <p:nvPr/>
        </p:nvPicPr>
        <p:blipFill rotWithShape="1">
          <a:blip r:embed="rId5">
            <a:lum bright="-50000" contrast="68000"/>
            <a:extLst>
              <a:ext uri="{96DAC541-7B7A-43D3-8B79-37D633B846F1}">
                <asvg:svgBlip xmlns:asvg="http://schemas.microsoft.com/office/drawing/2016/SVG/main" r:embed="rId6"/>
              </a:ext>
            </a:extLst>
          </a:blip>
          <a:srcRect l="5026" t="15891" b="9906"/>
          <a:stretch/>
        </p:blipFill>
        <p:spPr>
          <a:xfrm>
            <a:off x="1685544" y="1717575"/>
            <a:ext cx="10506456" cy="1188720"/>
          </a:xfrm>
          <a:prstGeom prst="rect">
            <a:avLst/>
          </a:prstGeom>
        </p:spPr>
      </p:pic>
      <p:pic>
        <p:nvPicPr>
          <p:cNvPr id="12" name="Graphic 11">
            <a:extLst>
              <a:ext uri="{FF2B5EF4-FFF2-40B4-BE49-F238E27FC236}">
                <a16:creationId xmlns:a16="http://schemas.microsoft.com/office/drawing/2014/main" id="{206F17C2-702D-1344-A5A2-27D1A9551EA4}"/>
              </a:ext>
            </a:extLst>
          </p:cNvPr>
          <p:cNvPicPr>
            <a:picLocks/>
          </p:cNvPicPr>
          <p:nvPr/>
        </p:nvPicPr>
        <p:blipFill rotWithShape="1">
          <a:blip r:embed="rId7">
            <a:lum bright="-50000" contrast="68000"/>
            <a:extLst>
              <a:ext uri="{96DAC541-7B7A-43D3-8B79-37D633B846F1}">
                <asvg:svgBlip xmlns:asvg="http://schemas.microsoft.com/office/drawing/2016/SVG/main" r:embed="rId8"/>
              </a:ext>
            </a:extLst>
          </a:blip>
          <a:srcRect l="5026" t="15831" b="9908"/>
          <a:stretch/>
        </p:blipFill>
        <p:spPr>
          <a:xfrm>
            <a:off x="1685544" y="2985073"/>
            <a:ext cx="10506456" cy="1188720"/>
          </a:xfrm>
          <a:prstGeom prst="rect">
            <a:avLst/>
          </a:prstGeom>
        </p:spPr>
      </p:pic>
      <p:pic>
        <p:nvPicPr>
          <p:cNvPr id="14" name="Graphic 13">
            <a:extLst>
              <a:ext uri="{FF2B5EF4-FFF2-40B4-BE49-F238E27FC236}">
                <a16:creationId xmlns:a16="http://schemas.microsoft.com/office/drawing/2014/main" id="{5FD094CE-CB1C-3744-A886-A46F9B92AAA3}"/>
              </a:ext>
            </a:extLst>
          </p:cNvPr>
          <p:cNvPicPr>
            <a:picLocks/>
          </p:cNvPicPr>
          <p:nvPr/>
        </p:nvPicPr>
        <p:blipFill rotWithShape="1">
          <a:blip r:embed="rId9">
            <a:lum bright="-50000" contrast="68000"/>
            <a:extLst>
              <a:ext uri="{96DAC541-7B7A-43D3-8B79-37D633B846F1}">
                <asvg:svgBlip xmlns:asvg="http://schemas.microsoft.com/office/drawing/2016/SVG/main" r:embed="rId10"/>
              </a:ext>
            </a:extLst>
          </a:blip>
          <a:srcRect l="4947" t="15679" b="9880"/>
          <a:stretch/>
        </p:blipFill>
        <p:spPr>
          <a:xfrm>
            <a:off x="1685544" y="4252571"/>
            <a:ext cx="10506456" cy="1188720"/>
          </a:xfrm>
          <a:prstGeom prst="rect">
            <a:avLst/>
          </a:prstGeom>
        </p:spPr>
      </p:pic>
      <p:pic>
        <p:nvPicPr>
          <p:cNvPr id="17" name="Picture 16" descr="A plant in a pot&#10;&#10;Description automatically generated with medium confidence">
            <a:extLst>
              <a:ext uri="{FF2B5EF4-FFF2-40B4-BE49-F238E27FC236}">
                <a16:creationId xmlns:a16="http://schemas.microsoft.com/office/drawing/2014/main" id="{C2A0F98C-930C-AE4D-B35D-228C49E12681}"/>
              </a:ext>
            </a:extLst>
          </p:cNvPr>
          <p:cNvPicPr>
            <a:picLocks noChangeAspect="1"/>
          </p:cNvPicPr>
          <p:nvPr/>
        </p:nvPicPr>
        <p:blipFill rotWithShape="1">
          <a:blip r:embed="rId11"/>
          <a:srcRect l="5461" t="15603" r="8688" b="19007"/>
          <a:stretch/>
        </p:blipFill>
        <p:spPr>
          <a:xfrm>
            <a:off x="33622" y="5649130"/>
            <a:ext cx="1651922" cy="943663"/>
          </a:xfrm>
          <a:prstGeom prst="rect">
            <a:avLst/>
          </a:prstGeom>
        </p:spPr>
      </p:pic>
      <p:pic>
        <p:nvPicPr>
          <p:cNvPr id="19" name="Graphic 18">
            <a:extLst>
              <a:ext uri="{FF2B5EF4-FFF2-40B4-BE49-F238E27FC236}">
                <a16:creationId xmlns:a16="http://schemas.microsoft.com/office/drawing/2014/main" id="{EC128F36-19C1-2741-B9A4-3A865E355E51}"/>
              </a:ext>
            </a:extLst>
          </p:cNvPr>
          <p:cNvPicPr>
            <a:picLocks/>
          </p:cNvPicPr>
          <p:nvPr/>
        </p:nvPicPr>
        <p:blipFill rotWithShape="1">
          <a:blip r:embed="rId12">
            <a:lum bright="-50000" contrast="68000"/>
            <a:extLst>
              <a:ext uri="{96DAC541-7B7A-43D3-8B79-37D633B846F1}">
                <asvg:svgBlip xmlns:asvg="http://schemas.microsoft.com/office/drawing/2016/SVG/main" r:embed="rId13"/>
              </a:ext>
            </a:extLst>
          </a:blip>
          <a:srcRect l="5026" t="15798" b="9761"/>
          <a:stretch/>
        </p:blipFill>
        <p:spPr>
          <a:xfrm>
            <a:off x="1685544" y="5520069"/>
            <a:ext cx="10506456" cy="1188720"/>
          </a:xfrm>
          <a:prstGeom prst="rect">
            <a:avLst/>
          </a:prstGeom>
        </p:spPr>
      </p:pic>
      <p:pic>
        <p:nvPicPr>
          <p:cNvPr id="24" name="Picture 23" descr="A picture containing text, outdoor, plant, hole&#10;&#10;Description automatically generated">
            <a:extLst>
              <a:ext uri="{FF2B5EF4-FFF2-40B4-BE49-F238E27FC236}">
                <a16:creationId xmlns:a16="http://schemas.microsoft.com/office/drawing/2014/main" id="{94A8EBA4-4F75-EB4E-A69E-312CE9F824CF}"/>
              </a:ext>
            </a:extLst>
          </p:cNvPr>
          <p:cNvPicPr>
            <a:picLocks noChangeAspect="1"/>
          </p:cNvPicPr>
          <p:nvPr/>
        </p:nvPicPr>
        <p:blipFill>
          <a:blip r:embed="rId14"/>
          <a:stretch>
            <a:fillRect/>
          </a:stretch>
        </p:blipFill>
        <p:spPr>
          <a:xfrm>
            <a:off x="33622" y="4405328"/>
            <a:ext cx="1651922" cy="883205"/>
          </a:xfrm>
          <a:prstGeom prst="rect">
            <a:avLst/>
          </a:prstGeom>
        </p:spPr>
      </p:pic>
      <p:pic>
        <p:nvPicPr>
          <p:cNvPr id="26" name="Picture 25" descr="A picture containing text, outdoor, plant, blackboard&#10;&#10;Description automatically generated">
            <a:extLst>
              <a:ext uri="{FF2B5EF4-FFF2-40B4-BE49-F238E27FC236}">
                <a16:creationId xmlns:a16="http://schemas.microsoft.com/office/drawing/2014/main" id="{E95E95ED-D990-8D4D-915D-CCF7BA02F5E4}"/>
              </a:ext>
            </a:extLst>
          </p:cNvPr>
          <p:cNvPicPr>
            <a:picLocks noChangeAspect="1"/>
          </p:cNvPicPr>
          <p:nvPr/>
        </p:nvPicPr>
        <p:blipFill>
          <a:blip r:embed="rId15"/>
          <a:stretch>
            <a:fillRect/>
          </a:stretch>
        </p:blipFill>
        <p:spPr>
          <a:xfrm>
            <a:off x="36738" y="1762038"/>
            <a:ext cx="1649690" cy="1099793"/>
          </a:xfrm>
          <a:prstGeom prst="rect">
            <a:avLst/>
          </a:prstGeom>
        </p:spPr>
      </p:pic>
      <p:pic>
        <p:nvPicPr>
          <p:cNvPr id="27" name="Picture 26" descr="A picture containing text, outdoor, plant, mammal&#10;&#10;Description automatically generated">
            <a:extLst>
              <a:ext uri="{FF2B5EF4-FFF2-40B4-BE49-F238E27FC236}">
                <a16:creationId xmlns:a16="http://schemas.microsoft.com/office/drawing/2014/main" id="{4FFEE3F9-8008-7D41-AD31-3B768CACFA1D}"/>
              </a:ext>
            </a:extLst>
          </p:cNvPr>
          <p:cNvPicPr>
            <a:picLocks noChangeAspect="1"/>
          </p:cNvPicPr>
          <p:nvPr/>
        </p:nvPicPr>
        <p:blipFill>
          <a:blip r:embed="rId16"/>
          <a:stretch>
            <a:fillRect/>
          </a:stretch>
        </p:blipFill>
        <p:spPr>
          <a:xfrm>
            <a:off x="36738" y="3114134"/>
            <a:ext cx="1648806" cy="930597"/>
          </a:xfrm>
          <a:prstGeom prst="rect">
            <a:avLst/>
          </a:prstGeom>
        </p:spPr>
      </p:pic>
      <p:pic>
        <p:nvPicPr>
          <p:cNvPr id="28" name="Picture 27" descr="A picture containing text, outdoor, mammal, plant&#10;&#10;Description automatically generated">
            <a:extLst>
              <a:ext uri="{FF2B5EF4-FFF2-40B4-BE49-F238E27FC236}">
                <a16:creationId xmlns:a16="http://schemas.microsoft.com/office/drawing/2014/main" id="{EA5A17A8-08D6-5349-A273-36C4D9692034}"/>
              </a:ext>
            </a:extLst>
          </p:cNvPr>
          <p:cNvPicPr>
            <a:picLocks noChangeAspect="1"/>
          </p:cNvPicPr>
          <p:nvPr/>
        </p:nvPicPr>
        <p:blipFill>
          <a:blip r:embed="rId17"/>
          <a:stretch>
            <a:fillRect/>
          </a:stretch>
        </p:blipFill>
        <p:spPr>
          <a:xfrm>
            <a:off x="36738" y="479399"/>
            <a:ext cx="1648806" cy="1133650"/>
          </a:xfrm>
          <a:prstGeom prst="rect">
            <a:avLst/>
          </a:prstGeom>
        </p:spPr>
      </p:pic>
      <p:sp>
        <p:nvSpPr>
          <p:cNvPr id="16" name="Rectangle 15">
            <a:extLst>
              <a:ext uri="{FF2B5EF4-FFF2-40B4-BE49-F238E27FC236}">
                <a16:creationId xmlns:a16="http://schemas.microsoft.com/office/drawing/2014/main" id="{C4957723-5C87-A14A-98A1-315AA14FDD9D}"/>
              </a:ext>
            </a:extLst>
          </p:cNvPr>
          <p:cNvSpPr/>
          <p:nvPr/>
        </p:nvSpPr>
        <p:spPr>
          <a:xfrm>
            <a:off x="7327556" y="500741"/>
            <a:ext cx="824925" cy="276999"/>
          </a:xfrm>
          <a:prstGeom prst="rect">
            <a:avLst/>
          </a:prstGeom>
          <a:solidFill>
            <a:schemeClr val="bg1">
              <a:alpha val="92000"/>
            </a:schemeClr>
          </a:solidFill>
          <a:ln>
            <a:solidFill>
              <a:schemeClr val="tx1">
                <a:lumMod val="75000"/>
                <a:lumOff val="25000"/>
              </a:schemeClr>
            </a:solidFill>
          </a:ln>
        </p:spPr>
        <p:txBody>
          <a:bodyPr wrap="square">
            <a:spAutoFit/>
          </a:bodyPr>
          <a:lstStyle/>
          <a:p>
            <a:pPr algn="ctr"/>
            <a:r>
              <a:rPr lang="en-US" sz="1200" dirty="0">
                <a:latin typeface="Verdana" panose="020B0604030504040204" pitchFamily="34" charset="0"/>
                <a:ea typeface="Verdana" panose="020B0604030504040204" pitchFamily="34" charset="0"/>
                <a:cs typeface="Verdana" panose="020B0604030504040204" pitchFamily="34" charset="0"/>
              </a:rPr>
              <a:t>Belgium</a:t>
            </a:r>
            <a:endParaRPr lang="en-US" sz="1200" i="1" dirty="0">
              <a:latin typeface="Verdana" panose="020B0604030504040204" pitchFamily="34" charset="0"/>
              <a:ea typeface="Verdana" panose="020B0604030504040204" pitchFamily="34" charset="0"/>
              <a:cs typeface="Verdana" panose="020B0604030504040204" pitchFamily="34" charset="0"/>
            </a:endParaRPr>
          </a:p>
        </p:txBody>
      </p:sp>
      <p:sp>
        <p:nvSpPr>
          <p:cNvPr id="18" name="Rectangle 17">
            <a:extLst>
              <a:ext uri="{FF2B5EF4-FFF2-40B4-BE49-F238E27FC236}">
                <a16:creationId xmlns:a16="http://schemas.microsoft.com/office/drawing/2014/main" id="{CF44D435-6AB0-5B4B-8DFE-5387DEB500B6}"/>
              </a:ext>
            </a:extLst>
          </p:cNvPr>
          <p:cNvSpPr/>
          <p:nvPr/>
        </p:nvSpPr>
        <p:spPr>
          <a:xfrm>
            <a:off x="7327556" y="1811430"/>
            <a:ext cx="824926" cy="276999"/>
          </a:xfrm>
          <a:prstGeom prst="rect">
            <a:avLst/>
          </a:prstGeom>
          <a:solidFill>
            <a:schemeClr val="bg1">
              <a:alpha val="92000"/>
            </a:schemeClr>
          </a:solidFill>
          <a:ln>
            <a:solidFill>
              <a:schemeClr val="tx1">
                <a:lumMod val="75000"/>
                <a:lumOff val="25000"/>
              </a:schemeClr>
            </a:solidFill>
          </a:ln>
        </p:spPr>
        <p:txBody>
          <a:bodyPr wrap="square">
            <a:spAutoFit/>
          </a:bodyPr>
          <a:lstStyle/>
          <a:p>
            <a:pPr algn="ctr"/>
            <a:r>
              <a:rPr lang="en-US" sz="1200" dirty="0">
                <a:latin typeface="Verdana" panose="020B0604030504040204" pitchFamily="34" charset="0"/>
                <a:ea typeface="Verdana" panose="020B0604030504040204" pitchFamily="34" charset="0"/>
                <a:cs typeface="Verdana" panose="020B0604030504040204" pitchFamily="34" charset="0"/>
              </a:rPr>
              <a:t>Sweden</a:t>
            </a:r>
            <a:endParaRPr lang="en-US" sz="1200" i="1" dirty="0">
              <a:latin typeface="Verdana" panose="020B0604030504040204" pitchFamily="34" charset="0"/>
              <a:ea typeface="Verdana" panose="020B0604030504040204" pitchFamily="34" charset="0"/>
              <a:cs typeface="Verdana" panose="020B0604030504040204" pitchFamily="34" charset="0"/>
            </a:endParaRPr>
          </a:p>
        </p:txBody>
      </p:sp>
      <p:sp>
        <p:nvSpPr>
          <p:cNvPr id="25" name="Rectangle 24">
            <a:extLst>
              <a:ext uri="{FF2B5EF4-FFF2-40B4-BE49-F238E27FC236}">
                <a16:creationId xmlns:a16="http://schemas.microsoft.com/office/drawing/2014/main" id="{E0B50FD3-84F1-E842-AFF6-CCBEA27C9457}"/>
              </a:ext>
            </a:extLst>
          </p:cNvPr>
          <p:cNvSpPr/>
          <p:nvPr/>
        </p:nvSpPr>
        <p:spPr>
          <a:xfrm>
            <a:off x="7447773" y="3000150"/>
            <a:ext cx="584489" cy="276999"/>
          </a:xfrm>
          <a:prstGeom prst="rect">
            <a:avLst/>
          </a:prstGeom>
          <a:solidFill>
            <a:schemeClr val="bg1">
              <a:alpha val="92000"/>
            </a:schemeClr>
          </a:solidFill>
          <a:ln>
            <a:solidFill>
              <a:schemeClr val="tx1">
                <a:lumMod val="75000"/>
                <a:lumOff val="25000"/>
              </a:schemeClr>
            </a:solidFill>
          </a:ln>
        </p:spPr>
        <p:txBody>
          <a:bodyPr wrap="square">
            <a:spAutoFit/>
          </a:bodyPr>
          <a:lstStyle/>
          <a:p>
            <a:pPr algn="ctr"/>
            <a:r>
              <a:rPr lang="en-US" sz="1200" dirty="0">
                <a:latin typeface="Verdana" panose="020B0604030504040204" pitchFamily="34" charset="0"/>
                <a:ea typeface="Verdana" panose="020B0604030504040204" pitchFamily="34" charset="0"/>
                <a:cs typeface="Verdana" panose="020B0604030504040204" pitchFamily="34" charset="0"/>
              </a:rPr>
              <a:t>India</a:t>
            </a:r>
            <a:endParaRPr lang="en-US" sz="1200" i="1" dirty="0">
              <a:latin typeface="Verdana" panose="020B0604030504040204" pitchFamily="34" charset="0"/>
              <a:ea typeface="Verdana" panose="020B0604030504040204" pitchFamily="34" charset="0"/>
              <a:cs typeface="Verdana" panose="020B0604030504040204" pitchFamily="34" charset="0"/>
            </a:endParaRPr>
          </a:p>
        </p:txBody>
      </p:sp>
      <p:sp>
        <p:nvSpPr>
          <p:cNvPr id="29" name="Rectangle 28">
            <a:extLst>
              <a:ext uri="{FF2B5EF4-FFF2-40B4-BE49-F238E27FC236}">
                <a16:creationId xmlns:a16="http://schemas.microsoft.com/office/drawing/2014/main" id="{B133D53F-D1BE-1048-9FE0-4ABF2AFAAB44}"/>
              </a:ext>
            </a:extLst>
          </p:cNvPr>
          <p:cNvSpPr/>
          <p:nvPr/>
        </p:nvSpPr>
        <p:spPr>
          <a:xfrm>
            <a:off x="7355097" y="4435813"/>
            <a:ext cx="769840" cy="276999"/>
          </a:xfrm>
          <a:prstGeom prst="rect">
            <a:avLst/>
          </a:prstGeom>
          <a:solidFill>
            <a:schemeClr val="bg1">
              <a:alpha val="92000"/>
            </a:schemeClr>
          </a:solidFill>
          <a:ln>
            <a:solidFill>
              <a:schemeClr val="tx1">
                <a:lumMod val="75000"/>
                <a:lumOff val="25000"/>
              </a:schemeClr>
            </a:solidFill>
          </a:ln>
        </p:spPr>
        <p:txBody>
          <a:bodyPr wrap="square">
            <a:spAutoFit/>
          </a:bodyPr>
          <a:lstStyle/>
          <a:p>
            <a:pPr algn="ctr"/>
            <a:r>
              <a:rPr lang="en-US" sz="1200" dirty="0">
                <a:latin typeface="Verdana" panose="020B0604030504040204" pitchFamily="34" charset="0"/>
                <a:ea typeface="Verdana" panose="020B0604030504040204" pitchFamily="34" charset="0"/>
                <a:cs typeface="Verdana" panose="020B0604030504040204" pitchFamily="34" charset="0"/>
              </a:rPr>
              <a:t>Canada</a:t>
            </a:r>
            <a:endParaRPr lang="en-US" sz="1200" i="1" dirty="0">
              <a:latin typeface="Verdana" panose="020B0604030504040204" pitchFamily="34" charset="0"/>
              <a:ea typeface="Verdana" panose="020B0604030504040204" pitchFamily="34" charset="0"/>
              <a:cs typeface="Verdana" panose="020B0604030504040204" pitchFamily="34" charset="0"/>
            </a:endParaRPr>
          </a:p>
        </p:txBody>
      </p:sp>
      <p:sp>
        <p:nvSpPr>
          <p:cNvPr id="30" name="Rectangle 29">
            <a:extLst>
              <a:ext uri="{FF2B5EF4-FFF2-40B4-BE49-F238E27FC236}">
                <a16:creationId xmlns:a16="http://schemas.microsoft.com/office/drawing/2014/main" id="{6B7024B5-FD35-CD47-9678-285B9B540E80}"/>
              </a:ext>
            </a:extLst>
          </p:cNvPr>
          <p:cNvSpPr/>
          <p:nvPr/>
        </p:nvSpPr>
        <p:spPr>
          <a:xfrm>
            <a:off x="7033441" y="5546991"/>
            <a:ext cx="1413151" cy="276999"/>
          </a:xfrm>
          <a:prstGeom prst="rect">
            <a:avLst/>
          </a:prstGeom>
          <a:solidFill>
            <a:schemeClr val="bg1">
              <a:alpha val="92000"/>
            </a:schemeClr>
          </a:solidFill>
          <a:ln>
            <a:solidFill>
              <a:schemeClr val="tx1">
                <a:lumMod val="75000"/>
                <a:lumOff val="25000"/>
              </a:schemeClr>
            </a:solidFill>
          </a:ln>
        </p:spPr>
        <p:txBody>
          <a:bodyPr wrap="square">
            <a:spAutoFit/>
          </a:bodyPr>
          <a:lstStyle/>
          <a:p>
            <a:pPr algn="ctr"/>
            <a:r>
              <a:rPr lang="en-US" sz="1200" dirty="0">
                <a:latin typeface="Verdana" panose="020B0604030504040204" pitchFamily="34" charset="0"/>
                <a:ea typeface="Verdana" panose="020B0604030504040204" pitchFamily="34" charset="0"/>
                <a:cs typeface="Verdana" panose="020B0604030504040204" pitchFamily="34" charset="0"/>
              </a:rPr>
              <a:t>Pa-33 New York</a:t>
            </a:r>
            <a:endParaRPr lang="en-US" sz="1200" i="1" dirty="0">
              <a:latin typeface="Verdana" panose="020B0604030504040204" pitchFamily="34" charset="0"/>
              <a:ea typeface="Verdana" panose="020B0604030504040204" pitchFamily="34" charset="0"/>
              <a:cs typeface="Verdana" panose="020B0604030504040204" pitchFamily="34" charset="0"/>
            </a:endParaRPr>
          </a:p>
        </p:txBody>
      </p:sp>
      <p:pic>
        <p:nvPicPr>
          <p:cNvPr id="41" name="Picture 40">
            <a:extLst>
              <a:ext uri="{FF2B5EF4-FFF2-40B4-BE49-F238E27FC236}">
                <a16:creationId xmlns:a16="http://schemas.microsoft.com/office/drawing/2014/main" id="{B2CDA576-6673-E34A-A75F-CC2FF4679AA5}"/>
              </a:ext>
            </a:extLst>
          </p:cNvPr>
          <p:cNvPicPr>
            <a:picLocks noChangeAspect="1"/>
          </p:cNvPicPr>
          <p:nvPr/>
        </p:nvPicPr>
        <p:blipFill>
          <a:blip r:embed="rId18"/>
          <a:stretch>
            <a:fillRect/>
          </a:stretch>
        </p:blipFill>
        <p:spPr>
          <a:xfrm>
            <a:off x="0" y="-289404"/>
            <a:ext cx="12192000" cy="424416"/>
          </a:xfrm>
          <a:prstGeom prst="rect">
            <a:avLst/>
          </a:prstGeom>
        </p:spPr>
      </p:pic>
      <p:pic>
        <p:nvPicPr>
          <p:cNvPr id="45" name="Picture 44">
            <a:extLst>
              <a:ext uri="{FF2B5EF4-FFF2-40B4-BE49-F238E27FC236}">
                <a16:creationId xmlns:a16="http://schemas.microsoft.com/office/drawing/2014/main" id="{15376861-D014-7D41-9529-183B681921A8}"/>
              </a:ext>
            </a:extLst>
          </p:cNvPr>
          <p:cNvPicPr>
            <a:picLocks noChangeAspect="1"/>
          </p:cNvPicPr>
          <p:nvPr/>
        </p:nvPicPr>
        <p:blipFill>
          <a:blip r:embed="rId18"/>
          <a:stretch>
            <a:fillRect/>
          </a:stretch>
        </p:blipFill>
        <p:spPr>
          <a:xfrm>
            <a:off x="0" y="-289404"/>
            <a:ext cx="12192000" cy="424416"/>
          </a:xfrm>
          <a:prstGeom prst="rect">
            <a:avLst/>
          </a:prstGeom>
        </p:spPr>
      </p:pic>
      <p:sp>
        <p:nvSpPr>
          <p:cNvPr id="46" name="Rectangle 45">
            <a:extLst>
              <a:ext uri="{FF2B5EF4-FFF2-40B4-BE49-F238E27FC236}">
                <a16:creationId xmlns:a16="http://schemas.microsoft.com/office/drawing/2014/main" id="{A42EAF10-4230-DE4D-8142-84D31912F4AC}"/>
              </a:ext>
            </a:extLst>
          </p:cNvPr>
          <p:cNvSpPr/>
          <p:nvPr/>
        </p:nvSpPr>
        <p:spPr>
          <a:xfrm>
            <a:off x="2002270" y="207042"/>
            <a:ext cx="10280346" cy="276999"/>
          </a:xfrm>
          <a:prstGeom prst="rect">
            <a:avLst/>
          </a:prstGeom>
          <a:noFill/>
          <a:ln>
            <a:noFill/>
          </a:ln>
        </p:spPr>
        <p:txBody>
          <a:bodyPr wrap="square">
            <a:spAutoFit/>
          </a:bodyPr>
          <a:lstStyle/>
          <a:p>
            <a:r>
              <a:rPr lang="en-US" sz="1200" dirty="0">
                <a:latin typeface="Verdana" panose="020B0604030504040204" pitchFamily="34" charset="0"/>
                <a:ea typeface="Verdana" panose="020B0604030504040204" pitchFamily="34" charset="0"/>
                <a:cs typeface="Verdana" panose="020B0604030504040204" pitchFamily="34" charset="0"/>
              </a:rPr>
              <a:t>Chromosomes: 1A                  2A                 3A         4A       5A       6A      7A       1B         2B         3B     4B      5B      6B    7B     </a:t>
            </a:r>
            <a:endParaRPr lang="en-US" sz="1200" i="1" dirty="0">
              <a:latin typeface="Verdana" panose="020B0604030504040204" pitchFamily="34" charset="0"/>
              <a:ea typeface="Verdana" panose="020B0604030504040204" pitchFamily="34" charset="0"/>
              <a:cs typeface="Verdana" panose="020B0604030504040204" pitchFamily="34" charset="0"/>
            </a:endParaRPr>
          </a:p>
        </p:txBody>
      </p:sp>
      <p:sp>
        <p:nvSpPr>
          <p:cNvPr id="47" name="Rectangle 46">
            <a:extLst>
              <a:ext uri="{FF2B5EF4-FFF2-40B4-BE49-F238E27FC236}">
                <a16:creationId xmlns:a16="http://schemas.microsoft.com/office/drawing/2014/main" id="{7AA0264F-D8C3-A84B-ABFD-3A136BB9778A}"/>
              </a:ext>
            </a:extLst>
          </p:cNvPr>
          <p:cNvSpPr/>
          <p:nvPr/>
        </p:nvSpPr>
        <p:spPr>
          <a:xfrm>
            <a:off x="3226084" y="-65009"/>
            <a:ext cx="3678301" cy="276999"/>
          </a:xfrm>
          <a:prstGeom prst="rect">
            <a:avLst/>
          </a:prstGeom>
        </p:spPr>
        <p:txBody>
          <a:bodyPr wrap="square">
            <a:spAutoFit/>
          </a:bodyPr>
          <a:lstStyle/>
          <a:p>
            <a:pPr algn="ctr"/>
            <a:r>
              <a:rPr lang="en-US" sz="1200" dirty="0">
                <a:latin typeface="Verdana" panose="020B0604030504040204" pitchFamily="34" charset="0"/>
                <a:ea typeface="Verdana" panose="020B0604030504040204" pitchFamily="34" charset="0"/>
                <a:cs typeface="Verdana" panose="020B0604030504040204" pitchFamily="34" charset="0"/>
              </a:rPr>
              <a:t>Reads mapped to </a:t>
            </a:r>
            <a:r>
              <a:rPr lang="en-US" sz="1200" i="1" dirty="0">
                <a:latin typeface="Verdana" panose="020B0604030504040204" pitchFamily="34" charset="0"/>
                <a:ea typeface="Verdana" panose="020B0604030504040204" pitchFamily="34" charset="0"/>
                <a:cs typeface="Verdana" panose="020B0604030504040204" pitchFamily="34" charset="0"/>
              </a:rPr>
              <a:t>Poa annua’s </a:t>
            </a:r>
            <a:r>
              <a:rPr lang="en-US" sz="1200" dirty="0">
                <a:latin typeface="Verdana" panose="020B0604030504040204" pitchFamily="34" charset="0"/>
                <a:ea typeface="Verdana" panose="020B0604030504040204" pitchFamily="34" charset="0"/>
                <a:cs typeface="Verdana" panose="020B0604030504040204" pitchFamily="34" charset="0"/>
              </a:rPr>
              <a:t>A </a:t>
            </a:r>
            <a:r>
              <a:rPr lang="en-US" sz="1200" dirty="0" err="1">
                <a:latin typeface="Verdana" panose="020B0604030504040204" pitchFamily="34" charset="0"/>
                <a:ea typeface="Verdana" panose="020B0604030504040204" pitchFamily="34" charset="0"/>
                <a:cs typeface="Verdana" panose="020B0604030504040204" pitchFamily="34" charset="0"/>
              </a:rPr>
              <a:t>subgenome</a:t>
            </a:r>
            <a:endParaRPr lang="en-US" sz="1200" i="1" dirty="0">
              <a:latin typeface="Verdana" panose="020B0604030504040204" pitchFamily="34" charset="0"/>
              <a:ea typeface="Verdana" panose="020B0604030504040204" pitchFamily="34" charset="0"/>
              <a:cs typeface="Verdana" panose="020B0604030504040204" pitchFamily="34" charset="0"/>
            </a:endParaRPr>
          </a:p>
        </p:txBody>
      </p:sp>
      <p:sp>
        <p:nvSpPr>
          <p:cNvPr id="48" name="Rectangle 47">
            <a:extLst>
              <a:ext uri="{FF2B5EF4-FFF2-40B4-BE49-F238E27FC236}">
                <a16:creationId xmlns:a16="http://schemas.microsoft.com/office/drawing/2014/main" id="{0D582EC3-7031-E543-B825-6E68ADE17DA6}"/>
              </a:ext>
            </a:extLst>
          </p:cNvPr>
          <p:cNvSpPr/>
          <p:nvPr/>
        </p:nvSpPr>
        <p:spPr>
          <a:xfrm>
            <a:off x="8391826" y="-71120"/>
            <a:ext cx="3678302" cy="276999"/>
          </a:xfrm>
          <a:prstGeom prst="rect">
            <a:avLst/>
          </a:prstGeom>
        </p:spPr>
        <p:txBody>
          <a:bodyPr wrap="square">
            <a:spAutoFit/>
          </a:bodyPr>
          <a:lstStyle/>
          <a:p>
            <a:pPr algn="ctr"/>
            <a:r>
              <a:rPr lang="en-US" sz="1200" dirty="0">
                <a:latin typeface="Verdana" panose="020B0604030504040204" pitchFamily="34" charset="0"/>
                <a:ea typeface="Verdana" panose="020B0604030504040204" pitchFamily="34" charset="0"/>
                <a:cs typeface="Verdana" panose="020B0604030504040204" pitchFamily="34" charset="0"/>
              </a:rPr>
              <a:t>Reads mapped to </a:t>
            </a:r>
            <a:r>
              <a:rPr lang="en-US" sz="1200" i="1" dirty="0">
                <a:latin typeface="Verdana" panose="020B0604030504040204" pitchFamily="34" charset="0"/>
                <a:ea typeface="Verdana" panose="020B0604030504040204" pitchFamily="34" charset="0"/>
                <a:cs typeface="Verdana" panose="020B0604030504040204" pitchFamily="34" charset="0"/>
              </a:rPr>
              <a:t>Poa annua’s </a:t>
            </a:r>
            <a:r>
              <a:rPr lang="en-US" sz="1200" dirty="0">
                <a:latin typeface="Verdana" panose="020B0604030504040204" pitchFamily="34" charset="0"/>
                <a:ea typeface="Verdana" panose="020B0604030504040204" pitchFamily="34" charset="0"/>
                <a:cs typeface="Verdana" panose="020B0604030504040204" pitchFamily="34" charset="0"/>
              </a:rPr>
              <a:t>B </a:t>
            </a:r>
            <a:r>
              <a:rPr lang="en-US" sz="1200" dirty="0" err="1">
                <a:latin typeface="Verdana" panose="020B0604030504040204" pitchFamily="34" charset="0"/>
                <a:ea typeface="Verdana" panose="020B0604030504040204" pitchFamily="34" charset="0"/>
                <a:cs typeface="Verdana" panose="020B0604030504040204" pitchFamily="34" charset="0"/>
              </a:rPr>
              <a:t>subgenome</a:t>
            </a:r>
            <a:endParaRPr lang="en-US" sz="1200" i="1" dirty="0">
              <a:latin typeface="Verdana" panose="020B0604030504040204" pitchFamily="34" charset="0"/>
              <a:ea typeface="Verdana" panose="020B0604030504040204" pitchFamily="34" charset="0"/>
              <a:cs typeface="Verdana" panose="020B0604030504040204" pitchFamily="34" charset="0"/>
            </a:endParaRPr>
          </a:p>
        </p:txBody>
      </p:sp>
      <p:sp>
        <p:nvSpPr>
          <p:cNvPr id="49" name="Left Bracket 48">
            <a:extLst>
              <a:ext uri="{FF2B5EF4-FFF2-40B4-BE49-F238E27FC236}">
                <a16:creationId xmlns:a16="http://schemas.microsoft.com/office/drawing/2014/main" id="{C1DEA2BC-711A-B44B-8BD4-E1B8FB2527F0}"/>
              </a:ext>
            </a:extLst>
          </p:cNvPr>
          <p:cNvSpPr/>
          <p:nvPr/>
        </p:nvSpPr>
        <p:spPr>
          <a:xfrm rot="5400000">
            <a:off x="5092456" y="-2949464"/>
            <a:ext cx="92406" cy="6385081"/>
          </a:xfrm>
          <a:prstGeom prst="leftBracket">
            <a:avLst/>
          </a:prstGeom>
          <a:ln w="31750"/>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50" name="Left Bracket 49">
            <a:extLst>
              <a:ext uri="{FF2B5EF4-FFF2-40B4-BE49-F238E27FC236}">
                <a16:creationId xmlns:a16="http://schemas.microsoft.com/office/drawing/2014/main" id="{18A94CAC-F174-9442-BBD7-E7DC9B97D311}"/>
              </a:ext>
            </a:extLst>
          </p:cNvPr>
          <p:cNvSpPr/>
          <p:nvPr/>
        </p:nvSpPr>
        <p:spPr>
          <a:xfrm rot="5400000">
            <a:off x="10223334" y="-1638114"/>
            <a:ext cx="92406" cy="3762375"/>
          </a:xfrm>
          <a:prstGeom prst="leftBracket">
            <a:avLst/>
          </a:prstGeom>
          <a:ln w="31750"/>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42" name="TextBox 41">
            <a:extLst>
              <a:ext uri="{FF2B5EF4-FFF2-40B4-BE49-F238E27FC236}">
                <a16:creationId xmlns:a16="http://schemas.microsoft.com/office/drawing/2014/main" id="{4CFB8162-92A1-C546-8799-F58413638FCC}"/>
              </a:ext>
            </a:extLst>
          </p:cNvPr>
          <p:cNvSpPr txBox="1"/>
          <p:nvPr/>
        </p:nvSpPr>
        <p:spPr>
          <a:xfrm>
            <a:off x="-35003" y="-28546"/>
            <a:ext cx="1760110" cy="523220"/>
          </a:xfrm>
          <a:prstGeom prst="rect">
            <a:avLst/>
          </a:prstGeom>
          <a:noFill/>
        </p:spPr>
        <p:txBody>
          <a:bodyPr wrap="square">
            <a:spAutoFit/>
          </a:bodyPr>
          <a:lstStyle/>
          <a:p>
            <a:r>
              <a:rPr lang="en-US" sz="1400" b="1" kern="1200" dirty="0">
                <a:solidFill>
                  <a:schemeClr val="tx1"/>
                </a:solidFill>
                <a:effectLst/>
                <a:latin typeface="+mn-lt"/>
                <a:ea typeface="+mn-ea"/>
                <a:cs typeface="+mn-cs"/>
              </a:rPr>
              <a:t>Supplementary Fig. 14 | Continued.</a:t>
            </a:r>
            <a:endParaRPr lang="en-US" sz="1400" dirty="0"/>
          </a:p>
        </p:txBody>
      </p:sp>
    </p:spTree>
    <p:extLst>
      <p:ext uri="{BB962C8B-B14F-4D97-AF65-F5344CB8AC3E}">
        <p14:creationId xmlns:p14="http://schemas.microsoft.com/office/powerpoint/2010/main" val="22910479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520240F-559F-F247-B117-86FCF5B5CEC4}"/>
              </a:ext>
            </a:extLst>
          </p:cNvPr>
          <p:cNvSpPr txBox="1"/>
          <p:nvPr/>
        </p:nvSpPr>
        <p:spPr>
          <a:xfrm>
            <a:off x="2538483" y="4649422"/>
            <a:ext cx="7612038" cy="523220"/>
          </a:xfrm>
          <a:prstGeom prst="rect">
            <a:avLst/>
          </a:prstGeom>
          <a:noFill/>
        </p:spPr>
        <p:txBody>
          <a:bodyPr wrap="square">
            <a:spAutoFit/>
          </a:bodyPr>
          <a:lstStyle/>
          <a:p>
            <a:pPr marL="0" marR="60960">
              <a:spcBef>
                <a:spcPts val="0"/>
              </a:spcBef>
              <a:spcAft>
                <a:spcPts val="0"/>
              </a:spcAft>
            </a:pPr>
            <a:r>
              <a:rPr lang="en-US" sz="1400" b="1" dirty="0">
                <a:effectLst/>
                <a:latin typeface="Times New Roman" panose="02020603050405020304" pitchFamily="18" charset="0"/>
                <a:ea typeface="Times New Roman" panose="02020603050405020304" pitchFamily="18" charset="0"/>
              </a:rPr>
              <a:t>Supplementary Fig. 14 | Depth of coverage plotted along the </a:t>
            </a:r>
            <a:r>
              <a:rPr lang="en-US" sz="1400" b="1" i="1" dirty="0">
                <a:effectLst/>
                <a:latin typeface="Times New Roman" panose="02020603050405020304" pitchFamily="18" charset="0"/>
                <a:ea typeface="Times New Roman" panose="02020603050405020304" pitchFamily="18" charset="0"/>
              </a:rPr>
              <a:t>Poa annua </a:t>
            </a:r>
            <a:r>
              <a:rPr lang="en-US" sz="1400" b="1" dirty="0">
                <a:effectLst/>
                <a:latin typeface="Times New Roman" panose="02020603050405020304" pitchFamily="18" charset="0"/>
                <a:ea typeface="Times New Roman" panose="02020603050405020304" pitchFamily="18" charset="0"/>
              </a:rPr>
              <a:t>reference genome suggests large-scale structural modification in </a:t>
            </a:r>
            <a:r>
              <a:rPr lang="en-US" sz="1400" b="1" i="1" dirty="0">
                <a:effectLst/>
                <a:latin typeface="Times New Roman" panose="02020603050405020304" pitchFamily="18" charset="0"/>
                <a:ea typeface="Times New Roman" panose="02020603050405020304" pitchFamily="18" charset="0"/>
              </a:rPr>
              <a:t>Poa annua </a:t>
            </a:r>
            <a:r>
              <a:rPr lang="en-US" sz="1400" b="1" dirty="0">
                <a:effectLst/>
                <a:latin typeface="Times New Roman" panose="02020603050405020304" pitchFamily="18" charset="0"/>
                <a:ea typeface="Times New Roman" panose="02020603050405020304" pitchFamily="18" charset="0"/>
              </a:rPr>
              <a:t>chromosomes.</a:t>
            </a:r>
            <a:endParaRPr lang="en-US" sz="1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0374764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screenshot of a computer&#10;&#10;Description automatically generated with low confidence">
            <a:extLst>
              <a:ext uri="{FF2B5EF4-FFF2-40B4-BE49-F238E27FC236}">
                <a16:creationId xmlns:a16="http://schemas.microsoft.com/office/drawing/2014/main" id="{2EBE3D33-C17E-1F49-B22F-377F1889493A}"/>
              </a:ext>
            </a:extLst>
          </p:cNvPr>
          <p:cNvPicPr>
            <a:picLocks noChangeAspect="1"/>
          </p:cNvPicPr>
          <p:nvPr/>
        </p:nvPicPr>
        <p:blipFill rotWithShape="1">
          <a:blip r:embed="rId3"/>
          <a:srcRect l="10734" t="6191" r="941" b="54684"/>
          <a:stretch/>
        </p:blipFill>
        <p:spPr>
          <a:xfrm>
            <a:off x="2418473" y="3217739"/>
            <a:ext cx="7288900" cy="682171"/>
          </a:xfrm>
          <a:prstGeom prst="rect">
            <a:avLst/>
          </a:prstGeom>
          <a:ln>
            <a:solidFill>
              <a:schemeClr val="dk1"/>
            </a:solidFill>
          </a:ln>
        </p:spPr>
      </p:pic>
      <p:sp>
        <p:nvSpPr>
          <p:cNvPr id="7" name="Rectangle 6">
            <a:extLst>
              <a:ext uri="{FF2B5EF4-FFF2-40B4-BE49-F238E27FC236}">
                <a16:creationId xmlns:a16="http://schemas.microsoft.com/office/drawing/2014/main" id="{79CC05B8-BD53-5447-84CD-09E99BB2CBA8}"/>
              </a:ext>
            </a:extLst>
          </p:cNvPr>
          <p:cNvSpPr/>
          <p:nvPr/>
        </p:nvSpPr>
        <p:spPr>
          <a:xfrm>
            <a:off x="2418473" y="3213989"/>
            <a:ext cx="1723996" cy="261737"/>
          </a:xfrm>
          <a:prstGeom prst="rect">
            <a:avLst/>
          </a:prstGeom>
          <a:solidFill>
            <a:srgbClr val="0070C0">
              <a:alpha val="2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C15DE014-72FE-BE42-941C-51EE0F262192}"/>
              </a:ext>
            </a:extLst>
          </p:cNvPr>
          <p:cNvSpPr/>
          <p:nvPr/>
        </p:nvSpPr>
        <p:spPr>
          <a:xfrm>
            <a:off x="9059043" y="3462058"/>
            <a:ext cx="648330" cy="238657"/>
          </a:xfrm>
          <a:prstGeom prst="rect">
            <a:avLst/>
          </a:prstGeom>
          <a:solidFill>
            <a:srgbClr val="FF791B">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Box 8">
            <a:extLst>
              <a:ext uri="{FF2B5EF4-FFF2-40B4-BE49-F238E27FC236}">
                <a16:creationId xmlns:a16="http://schemas.microsoft.com/office/drawing/2014/main" id="{2ADE6054-E735-F44F-B25F-2AB440F488C0}"/>
              </a:ext>
            </a:extLst>
          </p:cNvPr>
          <p:cNvSpPr txBox="1"/>
          <p:nvPr/>
        </p:nvSpPr>
        <p:spPr>
          <a:xfrm>
            <a:off x="0" y="3235157"/>
            <a:ext cx="2553811" cy="276999"/>
          </a:xfrm>
          <a:prstGeom prst="rect">
            <a:avLst/>
          </a:prstGeom>
          <a:noFill/>
        </p:spPr>
        <p:txBody>
          <a:bodyPr wrap="square" rtlCol="0">
            <a:spAutoFit/>
          </a:bodyPr>
          <a:lstStyle/>
          <a:p>
            <a:r>
              <a:rPr lang="en-US" sz="1200" dirty="0">
                <a:latin typeface="Verdana" panose="020B0604030504040204" pitchFamily="34" charset="0"/>
                <a:ea typeface="Verdana" panose="020B0604030504040204" pitchFamily="34" charset="0"/>
                <a:cs typeface="Verdana" panose="020B0604030504040204" pitchFamily="34" charset="0"/>
              </a:rPr>
              <a:t>Pa1A:</a:t>
            </a:r>
            <a:r>
              <a:rPr lang="en-US" sz="120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33,433,466-33,433,525</a:t>
            </a:r>
          </a:p>
        </p:txBody>
      </p:sp>
      <p:sp>
        <p:nvSpPr>
          <p:cNvPr id="10" name="TextBox 9">
            <a:extLst>
              <a:ext uri="{FF2B5EF4-FFF2-40B4-BE49-F238E27FC236}">
                <a16:creationId xmlns:a16="http://schemas.microsoft.com/office/drawing/2014/main" id="{B77471B7-41D8-F148-B1D5-8C9B4029BF2E}"/>
              </a:ext>
            </a:extLst>
          </p:cNvPr>
          <p:cNvSpPr txBox="1"/>
          <p:nvPr/>
        </p:nvSpPr>
        <p:spPr>
          <a:xfrm>
            <a:off x="0" y="3462059"/>
            <a:ext cx="2553810" cy="276999"/>
          </a:xfrm>
          <a:prstGeom prst="rect">
            <a:avLst/>
          </a:prstGeom>
          <a:noFill/>
        </p:spPr>
        <p:txBody>
          <a:bodyPr wrap="square" rtlCol="0">
            <a:spAutoFit/>
          </a:bodyPr>
          <a:lstStyle/>
          <a:p>
            <a:r>
              <a:rPr lang="en-US" sz="1200" dirty="0">
                <a:latin typeface="Verdana" panose="020B0604030504040204" pitchFamily="34" charset="0"/>
                <a:ea typeface="Verdana" panose="020B0604030504040204" pitchFamily="34" charset="0"/>
                <a:cs typeface="Verdana" panose="020B0604030504040204" pitchFamily="34" charset="0"/>
              </a:rPr>
              <a:t>Pa1B:</a:t>
            </a:r>
            <a:r>
              <a:rPr lang="en-US" sz="120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24,552,636-24,552,695</a:t>
            </a:r>
          </a:p>
        </p:txBody>
      </p:sp>
      <p:sp>
        <p:nvSpPr>
          <p:cNvPr id="16" name="TextBox 15">
            <a:extLst>
              <a:ext uri="{FF2B5EF4-FFF2-40B4-BE49-F238E27FC236}">
                <a16:creationId xmlns:a16="http://schemas.microsoft.com/office/drawing/2014/main" id="{6A34A0F0-2CA2-5D42-ACC1-172CA97CC560}"/>
              </a:ext>
            </a:extLst>
          </p:cNvPr>
          <p:cNvSpPr txBox="1"/>
          <p:nvPr/>
        </p:nvSpPr>
        <p:spPr>
          <a:xfrm>
            <a:off x="1718734" y="2685040"/>
            <a:ext cx="2553811" cy="276999"/>
          </a:xfrm>
          <a:prstGeom prst="rect">
            <a:avLst/>
          </a:prstGeom>
          <a:noFill/>
        </p:spPr>
        <p:txBody>
          <a:bodyPr wrap="square" rtlCol="0">
            <a:spAutoFit/>
          </a:bodyPr>
          <a:lstStyle/>
          <a:p>
            <a:r>
              <a:rPr lang="en-US" sz="1200" dirty="0">
                <a:latin typeface="Verdana" panose="020B0604030504040204" pitchFamily="34" charset="0"/>
                <a:ea typeface="Verdana" panose="020B0604030504040204" pitchFamily="34" charset="0"/>
                <a:cs typeface="Verdana" panose="020B0604030504040204" pitchFamily="34" charset="0"/>
              </a:rPr>
              <a:t>Arizona</a:t>
            </a:r>
            <a:endParaRPr lang="en-US" sz="1200"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p:txBody>
      </p:sp>
      <p:sp>
        <p:nvSpPr>
          <p:cNvPr id="19" name="TextBox 18">
            <a:extLst>
              <a:ext uri="{FF2B5EF4-FFF2-40B4-BE49-F238E27FC236}">
                <a16:creationId xmlns:a16="http://schemas.microsoft.com/office/drawing/2014/main" id="{E55873CA-C85B-9B40-BBF1-5ADB05FB0EC2}"/>
              </a:ext>
            </a:extLst>
          </p:cNvPr>
          <p:cNvSpPr txBox="1"/>
          <p:nvPr/>
        </p:nvSpPr>
        <p:spPr>
          <a:xfrm>
            <a:off x="1588658" y="525062"/>
            <a:ext cx="2553811" cy="276999"/>
          </a:xfrm>
          <a:prstGeom prst="rect">
            <a:avLst/>
          </a:prstGeom>
          <a:noFill/>
        </p:spPr>
        <p:txBody>
          <a:bodyPr wrap="square" rtlCol="0">
            <a:spAutoFit/>
          </a:bodyPr>
          <a:lstStyle/>
          <a:p>
            <a:r>
              <a:rPr lang="en-US" sz="1200" dirty="0">
                <a:latin typeface="Verdana" panose="020B0604030504040204" pitchFamily="34" charset="0"/>
                <a:ea typeface="Verdana" panose="020B0604030504040204" pitchFamily="34" charset="0"/>
                <a:cs typeface="Verdana" panose="020B0604030504040204" pitchFamily="34" charset="0"/>
              </a:rPr>
              <a:t>Germany</a:t>
            </a:r>
            <a:endParaRPr lang="en-US" sz="1200"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p:txBody>
      </p:sp>
      <p:sp>
        <p:nvSpPr>
          <p:cNvPr id="21" name="TextBox 20">
            <a:extLst>
              <a:ext uri="{FF2B5EF4-FFF2-40B4-BE49-F238E27FC236}">
                <a16:creationId xmlns:a16="http://schemas.microsoft.com/office/drawing/2014/main" id="{57A0C472-2F59-ED48-B63A-064AFB201C87}"/>
              </a:ext>
            </a:extLst>
          </p:cNvPr>
          <p:cNvSpPr txBox="1"/>
          <p:nvPr/>
        </p:nvSpPr>
        <p:spPr>
          <a:xfrm>
            <a:off x="1939170" y="1246828"/>
            <a:ext cx="2553811" cy="276999"/>
          </a:xfrm>
          <a:prstGeom prst="rect">
            <a:avLst/>
          </a:prstGeom>
          <a:noFill/>
        </p:spPr>
        <p:txBody>
          <a:bodyPr wrap="square" rtlCol="0">
            <a:spAutoFit/>
          </a:bodyPr>
          <a:lstStyle/>
          <a:p>
            <a:r>
              <a:rPr lang="en-US" sz="1200" dirty="0">
                <a:latin typeface="Verdana" panose="020B0604030504040204" pitchFamily="34" charset="0"/>
                <a:ea typeface="Verdana" panose="020B0604030504040204" pitchFamily="34" charset="0"/>
                <a:cs typeface="Verdana" panose="020B0604030504040204" pitchFamily="34" charset="0"/>
              </a:rPr>
              <a:t>Ohio</a:t>
            </a:r>
            <a:endParaRPr lang="en-US" sz="1200"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p:txBody>
      </p:sp>
      <p:sp>
        <p:nvSpPr>
          <p:cNvPr id="22" name="TextBox 21">
            <a:extLst>
              <a:ext uri="{FF2B5EF4-FFF2-40B4-BE49-F238E27FC236}">
                <a16:creationId xmlns:a16="http://schemas.microsoft.com/office/drawing/2014/main" id="{0BCD19F9-80D4-AD49-B0CE-328A9149420D}"/>
              </a:ext>
            </a:extLst>
          </p:cNvPr>
          <p:cNvSpPr txBox="1"/>
          <p:nvPr/>
        </p:nvSpPr>
        <p:spPr>
          <a:xfrm>
            <a:off x="1931005" y="1968593"/>
            <a:ext cx="2553811" cy="276999"/>
          </a:xfrm>
          <a:prstGeom prst="rect">
            <a:avLst/>
          </a:prstGeom>
          <a:noFill/>
        </p:spPr>
        <p:txBody>
          <a:bodyPr wrap="square" rtlCol="0">
            <a:spAutoFit/>
          </a:bodyPr>
          <a:lstStyle/>
          <a:p>
            <a:r>
              <a:rPr lang="en-US" sz="1200" dirty="0">
                <a:latin typeface="Verdana" panose="020B0604030504040204" pitchFamily="34" charset="0"/>
                <a:ea typeface="Verdana" panose="020B0604030504040204" pitchFamily="34" charset="0"/>
                <a:cs typeface="Verdana" panose="020B0604030504040204" pitchFamily="34" charset="0"/>
              </a:rPr>
              <a:t>Ohio</a:t>
            </a:r>
            <a:endParaRPr lang="en-US" sz="1200"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p:txBody>
      </p:sp>
      <p:grpSp>
        <p:nvGrpSpPr>
          <p:cNvPr id="61" name="Group 60">
            <a:extLst>
              <a:ext uri="{FF2B5EF4-FFF2-40B4-BE49-F238E27FC236}">
                <a16:creationId xmlns:a16="http://schemas.microsoft.com/office/drawing/2014/main" id="{E2407129-130E-8D4E-87A7-EB3B2D03C433}"/>
              </a:ext>
            </a:extLst>
          </p:cNvPr>
          <p:cNvGrpSpPr/>
          <p:nvPr/>
        </p:nvGrpSpPr>
        <p:grpSpPr>
          <a:xfrm>
            <a:off x="2418473" y="2501232"/>
            <a:ext cx="7288900" cy="688950"/>
            <a:chOff x="2418473" y="2975414"/>
            <a:chExt cx="7288900" cy="688950"/>
          </a:xfrm>
        </p:grpSpPr>
        <p:pic>
          <p:nvPicPr>
            <p:cNvPr id="15" name="Picture 14">
              <a:extLst>
                <a:ext uri="{FF2B5EF4-FFF2-40B4-BE49-F238E27FC236}">
                  <a16:creationId xmlns:a16="http://schemas.microsoft.com/office/drawing/2014/main" id="{A7462F9E-B876-DE4F-ACF8-4DE589CF2886}"/>
                </a:ext>
              </a:extLst>
            </p:cNvPr>
            <p:cNvPicPr>
              <a:picLocks noChangeAspect="1"/>
            </p:cNvPicPr>
            <p:nvPr/>
          </p:nvPicPr>
          <p:blipFill>
            <a:blip r:embed="rId4"/>
            <a:stretch>
              <a:fillRect/>
            </a:stretch>
          </p:blipFill>
          <p:spPr>
            <a:xfrm>
              <a:off x="2418473" y="2975414"/>
              <a:ext cx="7288900" cy="682171"/>
            </a:xfrm>
            <a:prstGeom prst="rect">
              <a:avLst/>
            </a:prstGeom>
            <a:ln>
              <a:solidFill>
                <a:schemeClr val="tx1"/>
              </a:solidFill>
            </a:ln>
          </p:spPr>
        </p:pic>
        <p:sp>
          <p:nvSpPr>
            <p:cNvPr id="27" name="Rectangle 26">
              <a:extLst>
                <a:ext uri="{FF2B5EF4-FFF2-40B4-BE49-F238E27FC236}">
                  <a16:creationId xmlns:a16="http://schemas.microsoft.com/office/drawing/2014/main" id="{4EF6ED76-4ECF-584F-9693-24045FB3A842}"/>
                </a:ext>
              </a:extLst>
            </p:cNvPr>
            <p:cNvSpPr/>
            <p:nvPr/>
          </p:nvSpPr>
          <p:spPr>
            <a:xfrm>
              <a:off x="2418473" y="2975414"/>
              <a:ext cx="1723996" cy="688950"/>
            </a:xfrm>
            <a:prstGeom prst="rect">
              <a:avLst/>
            </a:prstGeom>
            <a:solidFill>
              <a:srgbClr val="0070C0">
                <a:alpha val="2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6D20D814-ECDB-204B-BF30-8231D33374D5}"/>
                </a:ext>
              </a:extLst>
            </p:cNvPr>
            <p:cNvSpPr/>
            <p:nvPr/>
          </p:nvSpPr>
          <p:spPr>
            <a:xfrm>
              <a:off x="9059042" y="2975414"/>
              <a:ext cx="648326" cy="682171"/>
            </a:xfrm>
            <a:prstGeom prst="rect">
              <a:avLst/>
            </a:prstGeom>
            <a:solidFill>
              <a:srgbClr val="FF791B">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58" name="Group 57">
            <a:extLst>
              <a:ext uri="{FF2B5EF4-FFF2-40B4-BE49-F238E27FC236}">
                <a16:creationId xmlns:a16="http://schemas.microsoft.com/office/drawing/2014/main" id="{E0B9AF3D-BF55-D246-8F01-69CCE1C86910}"/>
              </a:ext>
            </a:extLst>
          </p:cNvPr>
          <p:cNvGrpSpPr/>
          <p:nvPr/>
        </p:nvGrpSpPr>
        <p:grpSpPr>
          <a:xfrm>
            <a:off x="2414726" y="1776042"/>
            <a:ext cx="7297940" cy="693247"/>
            <a:chOff x="2418473" y="761637"/>
            <a:chExt cx="7297940" cy="693247"/>
          </a:xfrm>
        </p:grpSpPr>
        <p:pic>
          <p:nvPicPr>
            <p:cNvPr id="23" name="Picture 22">
              <a:extLst>
                <a:ext uri="{FF2B5EF4-FFF2-40B4-BE49-F238E27FC236}">
                  <a16:creationId xmlns:a16="http://schemas.microsoft.com/office/drawing/2014/main" id="{FB70B762-A98A-C94A-9EF5-E8D82F38367E}"/>
                </a:ext>
              </a:extLst>
            </p:cNvPr>
            <p:cNvPicPr>
              <a:picLocks noChangeAspect="1"/>
            </p:cNvPicPr>
            <p:nvPr/>
          </p:nvPicPr>
          <p:blipFill>
            <a:blip r:embed="rId5"/>
            <a:stretch>
              <a:fillRect/>
            </a:stretch>
          </p:blipFill>
          <p:spPr>
            <a:xfrm>
              <a:off x="2418473" y="765720"/>
              <a:ext cx="7288900" cy="682172"/>
            </a:xfrm>
            <a:prstGeom prst="rect">
              <a:avLst/>
            </a:prstGeom>
            <a:ln>
              <a:solidFill>
                <a:schemeClr val="tx1"/>
              </a:solidFill>
            </a:ln>
          </p:spPr>
        </p:pic>
        <p:sp>
          <p:nvSpPr>
            <p:cNvPr id="24" name="Rectangle 23">
              <a:extLst>
                <a:ext uri="{FF2B5EF4-FFF2-40B4-BE49-F238E27FC236}">
                  <a16:creationId xmlns:a16="http://schemas.microsoft.com/office/drawing/2014/main" id="{31E91942-F98D-A640-A204-95A7F1542191}"/>
                </a:ext>
              </a:extLst>
            </p:cNvPr>
            <p:cNvSpPr/>
            <p:nvPr/>
          </p:nvSpPr>
          <p:spPr>
            <a:xfrm>
              <a:off x="2418473" y="761637"/>
              <a:ext cx="1723996" cy="688950"/>
            </a:xfrm>
            <a:prstGeom prst="rect">
              <a:avLst/>
            </a:prstGeom>
            <a:solidFill>
              <a:srgbClr val="0070C0">
                <a:alpha val="2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B2322952-19E7-9349-95B9-CEFA59632F10}"/>
                </a:ext>
              </a:extLst>
            </p:cNvPr>
            <p:cNvSpPr/>
            <p:nvPr/>
          </p:nvSpPr>
          <p:spPr>
            <a:xfrm>
              <a:off x="9059040" y="761637"/>
              <a:ext cx="657373" cy="693247"/>
            </a:xfrm>
            <a:prstGeom prst="rect">
              <a:avLst/>
            </a:prstGeom>
            <a:solidFill>
              <a:srgbClr val="FF791B">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59" name="Group 58">
            <a:extLst>
              <a:ext uri="{FF2B5EF4-FFF2-40B4-BE49-F238E27FC236}">
                <a16:creationId xmlns:a16="http://schemas.microsoft.com/office/drawing/2014/main" id="{76EB1A4D-6A31-B440-9213-A1620A12418D}"/>
              </a:ext>
            </a:extLst>
          </p:cNvPr>
          <p:cNvGrpSpPr/>
          <p:nvPr/>
        </p:nvGrpSpPr>
        <p:grpSpPr>
          <a:xfrm>
            <a:off x="2418473" y="1063012"/>
            <a:ext cx="7297940" cy="696566"/>
            <a:chOff x="2418473" y="1492574"/>
            <a:chExt cx="7297940" cy="696566"/>
          </a:xfrm>
        </p:grpSpPr>
        <p:pic>
          <p:nvPicPr>
            <p:cNvPr id="20" name="Picture 19">
              <a:extLst>
                <a:ext uri="{FF2B5EF4-FFF2-40B4-BE49-F238E27FC236}">
                  <a16:creationId xmlns:a16="http://schemas.microsoft.com/office/drawing/2014/main" id="{28066A95-8CA8-6E48-8A8B-5E33AA21A240}"/>
                </a:ext>
              </a:extLst>
            </p:cNvPr>
            <p:cNvPicPr>
              <a:picLocks noChangeAspect="1"/>
            </p:cNvPicPr>
            <p:nvPr/>
          </p:nvPicPr>
          <p:blipFill>
            <a:blip r:embed="rId6"/>
            <a:stretch>
              <a:fillRect/>
            </a:stretch>
          </p:blipFill>
          <p:spPr>
            <a:xfrm>
              <a:off x="2418473" y="1496867"/>
              <a:ext cx="7288900" cy="682172"/>
            </a:xfrm>
            <a:prstGeom prst="rect">
              <a:avLst/>
            </a:prstGeom>
            <a:ln>
              <a:solidFill>
                <a:schemeClr val="tx1"/>
              </a:solidFill>
            </a:ln>
          </p:spPr>
        </p:pic>
        <p:sp>
          <p:nvSpPr>
            <p:cNvPr id="25" name="Rectangle 24">
              <a:extLst>
                <a:ext uri="{FF2B5EF4-FFF2-40B4-BE49-F238E27FC236}">
                  <a16:creationId xmlns:a16="http://schemas.microsoft.com/office/drawing/2014/main" id="{2677F019-F6F8-094F-B880-DF134A5F8B6A}"/>
                </a:ext>
              </a:extLst>
            </p:cNvPr>
            <p:cNvSpPr/>
            <p:nvPr/>
          </p:nvSpPr>
          <p:spPr>
            <a:xfrm>
              <a:off x="2418473" y="1492574"/>
              <a:ext cx="1723996" cy="688950"/>
            </a:xfrm>
            <a:prstGeom prst="rect">
              <a:avLst/>
            </a:prstGeom>
            <a:solidFill>
              <a:srgbClr val="0070C0">
                <a:alpha val="2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81490082-3E3B-8B4D-AD36-BC1179CD9473}"/>
                </a:ext>
              </a:extLst>
            </p:cNvPr>
            <p:cNvSpPr/>
            <p:nvPr/>
          </p:nvSpPr>
          <p:spPr>
            <a:xfrm>
              <a:off x="9059040" y="1495893"/>
              <a:ext cx="657373" cy="693247"/>
            </a:xfrm>
            <a:prstGeom prst="rect">
              <a:avLst/>
            </a:prstGeom>
            <a:solidFill>
              <a:srgbClr val="0070C0">
                <a:alpha val="2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0" name="Group 59">
            <a:extLst>
              <a:ext uri="{FF2B5EF4-FFF2-40B4-BE49-F238E27FC236}">
                <a16:creationId xmlns:a16="http://schemas.microsoft.com/office/drawing/2014/main" id="{2286EA08-D82E-5E46-9BFF-D680FCB23B13}"/>
              </a:ext>
            </a:extLst>
          </p:cNvPr>
          <p:cNvGrpSpPr/>
          <p:nvPr/>
        </p:nvGrpSpPr>
        <p:grpSpPr>
          <a:xfrm>
            <a:off x="2418473" y="347924"/>
            <a:ext cx="7297938" cy="693457"/>
            <a:chOff x="2418473" y="2243157"/>
            <a:chExt cx="7297938" cy="693457"/>
          </a:xfrm>
        </p:grpSpPr>
        <p:pic>
          <p:nvPicPr>
            <p:cNvPr id="18" name="Picture 17">
              <a:extLst>
                <a:ext uri="{FF2B5EF4-FFF2-40B4-BE49-F238E27FC236}">
                  <a16:creationId xmlns:a16="http://schemas.microsoft.com/office/drawing/2014/main" id="{8097D5B3-33A8-2744-A772-66B72057E5FC}"/>
                </a:ext>
              </a:extLst>
            </p:cNvPr>
            <p:cNvPicPr>
              <a:picLocks noChangeAspect="1"/>
            </p:cNvPicPr>
            <p:nvPr/>
          </p:nvPicPr>
          <p:blipFill>
            <a:blip r:embed="rId7"/>
            <a:stretch>
              <a:fillRect/>
            </a:stretch>
          </p:blipFill>
          <p:spPr>
            <a:xfrm>
              <a:off x="2418473" y="2250149"/>
              <a:ext cx="7288900" cy="682171"/>
            </a:xfrm>
            <a:prstGeom prst="rect">
              <a:avLst/>
            </a:prstGeom>
            <a:ln>
              <a:solidFill>
                <a:schemeClr val="tx1"/>
              </a:solidFill>
            </a:ln>
          </p:spPr>
        </p:pic>
        <p:sp>
          <p:nvSpPr>
            <p:cNvPr id="26" name="Rectangle 25">
              <a:extLst>
                <a:ext uri="{FF2B5EF4-FFF2-40B4-BE49-F238E27FC236}">
                  <a16:creationId xmlns:a16="http://schemas.microsoft.com/office/drawing/2014/main" id="{E093F9F8-EC56-CE43-947D-FF19AA01EBDB}"/>
                </a:ext>
              </a:extLst>
            </p:cNvPr>
            <p:cNvSpPr/>
            <p:nvPr/>
          </p:nvSpPr>
          <p:spPr>
            <a:xfrm>
              <a:off x="2418473" y="2243157"/>
              <a:ext cx="1723996" cy="688950"/>
            </a:xfrm>
            <a:prstGeom prst="rect">
              <a:avLst/>
            </a:prstGeom>
            <a:solidFill>
              <a:srgbClr val="0070C0">
                <a:alpha val="2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BC1BF319-F902-9D42-90D9-5A9C0B6B98B7}"/>
                </a:ext>
              </a:extLst>
            </p:cNvPr>
            <p:cNvSpPr/>
            <p:nvPr/>
          </p:nvSpPr>
          <p:spPr>
            <a:xfrm>
              <a:off x="9059040" y="2247664"/>
              <a:ext cx="657371" cy="688950"/>
            </a:xfrm>
            <a:prstGeom prst="rect">
              <a:avLst/>
            </a:prstGeom>
            <a:solidFill>
              <a:srgbClr val="0070C0">
                <a:alpha val="2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2" name="Rectangle 31">
            <a:extLst>
              <a:ext uri="{FF2B5EF4-FFF2-40B4-BE49-F238E27FC236}">
                <a16:creationId xmlns:a16="http://schemas.microsoft.com/office/drawing/2014/main" id="{64029CF0-C5E2-4941-AD88-991FCEC4C3D4}"/>
              </a:ext>
            </a:extLst>
          </p:cNvPr>
          <p:cNvSpPr/>
          <p:nvPr/>
        </p:nvSpPr>
        <p:spPr>
          <a:xfrm>
            <a:off x="2418474" y="3475432"/>
            <a:ext cx="1723996" cy="238657"/>
          </a:xfrm>
          <a:prstGeom prst="rect">
            <a:avLst/>
          </a:prstGeom>
          <a:solidFill>
            <a:srgbClr val="FF791B">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Rectangle 32">
            <a:extLst>
              <a:ext uri="{FF2B5EF4-FFF2-40B4-BE49-F238E27FC236}">
                <a16:creationId xmlns:a16="http://schemas.microsoft.com/office/drawing/2014/main" id="{99064B63-9B07-2C42-9834-30B43E28CB1F}"/>
              </a:ext>
            </a:extLst>
          </p:cNvPr>
          <p:cNvSpPr/>
          <p:nvPr/>
        </p:nvSpPr>
        <p:spPr>
          <a:xfrm>
            <a:off x="9059042" y="3217739"/>
            <a:ext cx="657371" cy="244319"/>
          </a:xfrm>
          <a:prstGeom prst="rect">
            <a:avLst/>
          </a:prstGeom>
          <a:solidFill>
            <a:srgbClr val="0070C0">
              <a:alpha val="2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4" name="Straight Connector 33">
            <a:extLst>
              <a:ext uri="{FF2B5EF4-FFF2-40B4-BE49-F238E27FC236}">
                <a16:creationId xmlns:a16="http://schemas.microsoft.com/office/drawing/2014/main" id="{96E720E6-C3B5-7742-A8E1-46E7DE3F7906}"/>
              </a:ext>
            </a:extLst>
          </p:cNvPr>
          <p:cNvCxnSpPr>
            <a:cxnSpLocks/>
          </p:cNvCxnSpPr>
          <p:nvPr/>
        </p:nvCxnSpPr>
        <p:spPr>
          <a:xfrm flipH="1">
            <a:off x="6686550" y="3911508"/>
            <a:ext cx="3007153" cy="1081660"/>
          </a:xfrm>
          <a:prstGeom prst="line">
            <a:avLst/>
          </a:prstGeom>
          <a:ln w="12700"/>
        </p:spPr>
        <p:style>
          <a:lnRef idx="1">
            <a:schemeClr val="dk1"/>
          </a:lnRef>
          <a:fillRef idx="0">
            <a:schemeClr val="dk1"/>
          </a:fillRef>
          <a:effectRef idx="0">
            <a:schemeClr val="dk1"/>
          </a:effectRef>
          <a:fontRef idx="minor">
            <a:schemeClr val="tx1"/>
          </a:fontRef>
        </p:style>
      </p:cxnSp>
      <p:cxnSp>
        <p:nvCxnSpPr>
          <p:cNvPr id="35" name="Straight Connector 34">
            <a:extLst>
              <a:ext uri="{FF2B5EF4-FFF2-40B4-BE49-F238E27FC236}">
                <a16:creationId xmlns:a16="http://schemas.microsoft.com/office/drawing/2014/main" id="{A905D6E2-4EF9-564D-A623-C46967AA29F4}"/>
              </a:ext>
            </a:extLst>
          </p:cNvPr>
          <p:cNvCxnSpPr>
            <a:cxnSpLocks/>
          </p:cNvCxnSpPr>
          <p:nvPr/>
        </p:nvCxnSpPr>
        <p:spPr>
          <a:xfrm>
            <a:off x="2404467" y="3911508"/>
            <a:ext cx="4339233" cy="1067560"/>
          </a:xfrm>
          <a:prstGeom prst="line">
            <a:avLst/>
          </a:prstGeom>
          <a:ln w="12700"/>
        </p:spPr>
        <p:style>
          <a:lnRef idx="1">
            <a:schemeClr val="dk1"/>
          </a:lnRef>
          <a:fillRef idx="0">
            <a:schemeClr val="dk1"/>
          </a:fillRef>
          <a:effectRef idx="0">
            <a:schemeClr val="dk1"/>
          </a:effectRef>
          <a:fontRef idx="minor">
            <a:schemeClr val="tx1"/>
          </a:fontRef>
        </p:style>
      </p:cxnSp>
      <p:grpSp>
        <p:nvGrpSpPr>
          <p:cNvPr id="62" name="Group 61">
            <a:extLst>
              <a:ext uri="{FF2B5EF4-FFF2-40B4-BE49-F238E27FC236}">
                <a16:creationId xmlns:a16="http://schemas.microsoft.com/office/drawing/2014/main" id="{9C352149-3CBA-5447-8966-A60E97B687A6}"/>
              </a:ext>
            </a:extLst>
          </p:cNvPr>
          <p:cNvGrpSpPr/>
          <p:nvPr/>
        </p:nvGrpSpPr>
        <p:grpSpPr>
          <a:xfrm>
            <a:off x="5188131" y="5403692"/>
            <a:ext cx="4983480" cy="201168"/>
            <a:chOff x="5188131" y="5877874"/>
            <a:chExt cx="4983480" cy="201168"/>
          </a:xfrm>
        </p:grpSpPr>
        <p:pic>
          <p:nvPicPr>
            <p:cNvPr id="40" name="Picture 39" descr="A picture containing chart&#10;&#10;Description automatically generated">
              <a:extLst>
                <a:ext uri="{FF2B5EF4-FFF2-40B4-BE49-F238E27FC236}">
                  <a16:creationId xmlns:a16="http://schemas.microsoft.com/office/drawing/2014/main" id="{F520E77C-DB0D-3B46-8444-DBBB5CE587F2}"/>
                </a:ext>
              </a:extLst>
            </p:cNvPr>
            <p:cNvPicPr>
              <a:picLocks/>
            </p:cNvPicPr>
            <p:nvPr/>
          </p:nvPicPr>
          <p:blipFill rotWithShape="1">
            <a:blip r:embed="rId8">
              <a:extLst>
                <a:ext uri="{BEBA8EAE-BF5A-486C-A8C5-ECC9F3942E4B}">
                  <a14:imgProps xmlns:a14="http://schemas.microsoft.com/office/drawing/2010/main">
                    <a14:imgLayer r:embed="rId9">
                      <a14:imgEffect>
                        <a14:brightnessContrast bright="-18000" contrast="60000"/>
                      </a14:imgEffect>
                    </a14:imgLayer>
                  </a14:imgProps>
                </a:ext>
              </a:extLst>
            </a:blip>
            <a:srcRect l="446" t="2205" r="96155" b="1451"/>
            <a:stretch/>
          </p:blipFill>
          <p:spPr>
            <a:xfrm rot="16200000">
              <a:off x="7579287" y="3486718"/>
              <a:ext cx="201168" cy="4983480"/>
            </a:xfrm>
            <a:prstGeom prst="rect">
              <a:avLst/>
            </a:prstGeom>
          </p:spPr>
        </p:pic>
        <p:cxnSp>
          <p:nvCxnSpPr>
            <p:cNvPr id="44" name="Straight Connector 43">
              <a:extLst>
                <a:ext uri="{FF2B5EF4-FFF2-40B4-BE49-F238E27FC236}">
                  <a16:creationId xmlns:a16="http://schemas.microsoft.com/office/drawing/2014/main" id="{372B5A52-F46F-4B40-B365-64C055580B96}"/>
                </a:ext>
              </a:extLst>
            </p:cNvPr>
            <p:cNvCxnSpPr>
              <a:cxnSpLocks/>
            </p:cNvCxnSpPr>
            <p:nvPr/>
          </p:nvCxnSpPr>
          <p:spPr>
            <a:xfrm>
              <a:off x="5713146" y="5884224"/>
              <a:ext cx="0" cy="187419"/>
            </a:xfrm>
            <a:prstGeom prst="line">
              <a:avLst/>
            </a:prstGeom>
            <a:ln w="12700"/>
          </p:spPr>
          <p:style>
            <a:lnRef idx="1">
              <a:schemeClr val="dk1"/>
            </a:lnRef>
            <a:fillRef idx="0">
              <a:schemeClr val="dk1"/>
            </a:fillRef>
            <a:effectRef idx="0">
              <a:schemeClr val="dk1"/>
            </a:effectRef>
            <a:fontRef idx="minor">
              <a:schemeClr val="tx1"/>
            </a:fontRef>
          </p:style>
        </p:cxnSp>
      </p:grpSp>
      <p:grpSp>
        <p:nvGrpSpPr>
          <p:cNvPr id="63" name="Group 62">
            <a:extLst>
              <a:ext uri="{FF2B5EF4-FFF2-40B4-BE49-F238E27FC236}">
                <a16:creationId xmlns:a16="http://schemas.microsoft.com/office/drawing/2014/main" id="{FE0A7454-5780-7840-94E3-83AC61CE77B0}"/>
              </a:ext>
            </a:extLst>
          </p:cNvPr>
          <p:cNvGrpSpPr/>
          <p:nvPr/>
        </p:nvGrpSpPr>
        <p:grpSpPr>
          <a:xfrm>
            <a:off x="6180587" y="4970190"/>
            <a:ext cx="2051436" cy="201168"/>
            <a:chOff x="6180587" y="5444372"/>
            <a:chExt cx="2051436" cy="201168"/>
          </a:xfrm>
        </p:grpSpPr>
        <p:pic>
          <p:nvPicPr>
            <p:cNvPr id="36" name="Picture 35">
              <a:extLst>
                <a:ext uri="{FF2B5EF4-FFF2-40B4-BE49-F238E27FC236}">
                  <a16:creationId xmlns:a16="http://schemas.microsoft.com/office/drawing/2014/main" id="{D9CEA9B6-C06B-0146-BF26-C20941DA50DD}"/>
                </a:ext>
              </a:extLst>
            </p:cNvPr>
            <p:cNvPicPr>
              <a:picLocks/>
            </p:cNvPicPr>
            <p:nvPr/>
          </p:nvPicPr>
          <p:blipFill rotWithShape="1">
            <a:blip r:embed="rId10"/>
            <a:srcRect t="4549" b="2672"/>
            <a:stretch/>
          </p:blipFill>
          <p:spPr>
            <a:xfrm rot="10800000">
              <a:off x="6180587" y="5444372"/>
              <a:ext cx="2051436" cy="201168"/>
            </a:xfrm>
            <a:prstGeom prst="rect">
              <a:avLst/>
            </a:prstGeom>
          </p:spPr>
        </p:pic>
        <p:cxnSp>
          <p:nvCxnSpPr>
            <p:cNvPr id="48" name="Straight Connector 47">
              <a:extLst>
                <a:ext uri="{FF2B5EF4-FFF2-40B4-BE49-F238E27FC236}">
                  <a16:creationId xmlns:a16="http://schemas.microsoft.com/office/drawing/2014/main" id="{46055CF7-C8C0-374B-82A1-42F3093FA43E}"/>
                </a:ext>
              </a:extLst>
            </p:cNvPr>
            <p:cNvCxnSpPr>
              <a:cxnSpLocks/>
            </p:cNvCxnSpPr>
            <p:nvPr/>
          </p:nvCxnSpPr>
          <p:spPr>
            <a:xfrm>
              <a:off x="6721475" y="5458122"/>
              <a:ext cx="0" cy="179978"/>
            </a:xfrm>
            <a:prstGeom prst="line">
              <a:avLst/>
            </a:prstGeom>
            <a:ln w="12700"/>
          </p:spPr>
          <p:style>
            <a:lnRef idx="1">
              <a:schemeClr val="dk1"/>
            </a:lnRef>
            <a:fillRef idx="0">
              <a:schemeClr val="dk1"/>
            </a:fillRef>
            <a:effectRef idx="0">
              <a:schemeClr val="dk1"/>
            </a:effectRef>
            <a:fontRef idx="minor">
              <a:schemeClr val="tx1"/>
            </a:fontRef>
          </p:style>
        </p:cxnSp>
      </p:grpSp>
      <p:cxnSp>
        <p:nvCxnSpPr>
          <p:cNvPr id="49" name="Straight Connector 48">
            <a:extLst>
              <a:ext uri="{FF2B5EF4-FFF2-40B4-BE49-F238E27FC236}">
                <a16:creationId xmlns:a16="http://schemas.microsoft.com/office/drawing/2014/main" id="{87087A63-4812-834D-B9B1-29FFAA39734F}"/>
              </a:ext>
            </a:extLst>
          </p:cNvPr>
          <p:cNvCxnSpPr>
            <a:cxnSpLocks/>
          </p:cNvCxnSpPr>
          <p:nvPr/>
        </p:nvCxnSpPr>
        <p:spPr>
          <a:xfrm flipH="1">
            <a:off x="5713146" y="5163918"/>
            <a:ext cx="1008329" cy="246124"/>
          </a:xfrm>
          <a:prstGeom prst="line">
            <a:avLst/>
          </a:prstGeom>
          <a:ln w="12700"/>
        </p:spPr>
        <p:style>
          <a:lnRef idx="1">
            <a:schemeClr val="dk1"/>
          </a:lnRef>
          <a:fillRef idx="0">
            <a:schemeClr val="dk1"/>
          </a:fillRef>
          <a:effectRef idx="0">
            <a:schemeClr val="dk1"/>
          </a:effectRef>
          <a:fontRef idx="minor">
            <a:schemeClr val="tx1"/>
          </a:fontRef>
        </p:style>
      </p:cxnSp>
      <p:cxnSp>
        <p:nvCxnSpPr>
          <p:cNvPr id="41" name="Straight Arrow Connector 40">
            <a:extLst>
              <a:ext uri="{FF2B5EF4-FFF2-40B4-BE49-F238E27FC236}">
                <a16:creationId xmlns:a16="http://schemas.microsoft.com/office/drawing/2014/main" id="{8DBD7C65-7CA3-B644-821B-33BF9B269285}"/>
              </a:ext>
            </a:extLst>
          </p:cNvPr>
          <p:cNvCxnSpPr>
            <a:cxnSpLocks/>
          </p:cNvCxnSpPr>
          <p:nvPr/>
        </p:nvCxnSpPr>
        <p:spPr>
          <a:xfrm>
            <a:off x="3352287" y="-22077"/>
            <a:ext cx="0" cy="344880"/>
          </a:xfrm>
          <a:prstGeom prst="straightConnector1">
            <a:avLst/>
          </a:prstGeom>
          <a:ln w="22225">
            <a:tailEnd type="triangle"/>
          </a:ln>
        </p:spPr>
        <p:style>
          <a:lnRef idx="1">
            <a:schemeClr val="dk1"/>
          </a:lnRef>
          <a:fillRef idx="0">
            <a:schemeClr val="dk1"/>
          </a:fillRef>
          <a:effectRef idx="0">
            <a:schemeClr val="dk1"/>
          </a:effectRef>
          <a:fontRef idx="minor">
            <a:schemeClr val="tx1"/>
          </a:fontRef>
        </p:style>
      </p:cxnSp>
      <p:cxnSp>
        <p:nvCxnSpPr>
          <p:cNvPr id="42" name="Straight Arrow Connector 41">
            <a:extLst>
              <a:ext uri="{FF2B5EF4-FFF2-40B4-BE49-F238E27FC236}">
                <a16:creationId xmlns:a16="http://schemas.microsoft.com/office/drawing/2014/main" id="{FEE75B2C-E9A2-EA4A-A0CE-68A5497117C2}"/>
              </a:ext>
            </a:extLst>
          </p:cNvPr>
          <p:cNvCxnSpPr>
            <a:cxnSpLocks/>
          </p:cNvCxnSpPr>
          <p:nvPr/>
        </p:nvCxnSpPr>
        <p:spPr>
          <a:xfrm>
            <a:off x="4075487" y="-37791"/>
            <a:ext cx="0" cy="344880"/>
          </a:xfrm>
          <a:prstGeom prst="straightConnector1">
            <a:avLst/>
          </a:prstGeom>
          <a:ln w="22225">
            <a:tailEnd type="triangle"/>
          </a:ln>
        </p:spPr>
        <p:style>
          <a:lnRef idx="1">
            <a:schemeClr val="dk1"/>
          </a:lnRef>
          <a:fillRef idx="0">
            <a:schemeClr val="dk1"/>
          </a:fillRef>
          <a:effectRef idx="0">
            <a:schemeClr val="dk1"/>
          </a:effectRef>
          <a:fontRef idx="minor">
            <a:schemeClr val="tx1"/>
          </a:fontRef>
        </p:style>
      </p:cxnSp>
      <p:cxnSp>
        <p:nvCxnSpPr>
          <p:cNvPr id="43" name="Straight Arrow Connector 42">
            <a:extLst>
              <a:ext uri="{FF2B5EF4-FFF2-40B4-BE49-F238E27FC236}">
                <a16:creationId xmlns:a16="http://schemas.microsoft.com/office/drawing/2014/main" id="{1F669ED4-BAB8-B241-808E-DF02B58D820C}"/>
              </a:ext>
            </a:extLst>
          </p:cNvPr>
          <p:cNvCxnSpPr>
            <a:cxnSpLocks/>
          </p:cNvCxnSpPr>
          <p:nvPr/>
        </p:nvCxnSpPr>
        <p:spPr>
          <a:xfrm>
            <a:off x="9142357" y="-22077"/>
            <a:ext cx="0" cy="344880"/>
          </a:xfrm>
          <a:prstGeom prst="straightConnector1">
            <a:avLst/>
          </a:prstGeom>
          <a:ln w="22225">
            <a:tailEnd type="triangle"/>
          </a:ln>
        </p:spPr>
        <p:style>
          <a:lnRef idx="1">
            <a:schemeClr val="dk1"/>
          </a:lnRef>
          <a:fillRef idx="0">
            <a:schemeClr val="dk1"/>
          </a:fillRef>
          <a:effectRef idx="0">
            <a:schemeClr val="dk1"/>
          </a:effectRef>
          <a:fontRef idx="minor">
            <a:schemeClr val="tx1"/>
          </a:fontRef>
        </p:style>
      </p:cxnSp>
      <p:cxnSp>
        <p:nvCxnSpPr>
          <p:cNvPr id="45" name="Straight Arrow Connector 44">
            <a:extLst>
              <a:ext uri="{FF2B5EF4-FFF2-40B4-BE49-F238E27FC236}">
                <a16:creationId xmlns:a16="http://schemas.microsoft.com/office/drawing/2014/main" id="{87BF5321-5251-094B-A34B-3600D7F47CC8}"/>
              </a:ext>
            </a:extLst>
          </p:cNvPr>
          <p:cNvCxnSpPr>
            <a:cxnSpLocks/>
          </p:cNvCxnSpPr>
          <p:nvPr/>
        </p:nvCxnSpPr>
        <p:spPr>
          <a:xfrm>
            <a:off x="9248958" y="-22077"/>
            <a:ext cx="0" cy="344880"/>
          </a:xfrm>
          <a:prstGeom prst="straightConnector1">
            <a:avLst/>
          </a:prstGeom>
          <a:ln w="22225">
            <a:tailEnd type="triangle"/>
          </a:ln>
        </p:spPr>
        <p:style>
          <a:lnRef idx="1">
            <a:schemeClr val="dk1"/>
          </a:lnRef>
          <a:fillRef idx="0">
            <a:schemeClr val="dk1"/>
          </a:fillRef>
          <a:effectRef idx="0">
            <a:schemeClr val="dk1"/>
          </a:effectRef>
          <a:fontRef idx="minor">
            <a:schemeClr val="tx1"/>
          </a:fontRef>
        </p:style>
      </p:cxnSp>
      <p:sp>
        <p:nvSpPr>
          <p:cNvPr id="46" name="TextBox 45">
            <a:extLst>
              <a:ext uri="{FF2B5EF4-FFF2-40B4-BE49-F238E27FC236}">
                <a16:creationId xmlns:a16="http://schemas.microsoft.com/office/drawing/2014/main" id="{0FD8FC5D-F9CC-184C-A383-BEBAF7AA829D}"/>
              </a:ext>
            </a:extLst>
          </p:cNvPr>
          <p:cNvSpPr txBox="1"/>
          <p:nvPr/>
        </p:nvSpPr>
        <p:spPr>
          <a:xfrm>
            <a:off x="5081993" y="4927734"/>
            <a:ext cx="2553811" cy="276999"/>
          </a:xfrm>
          <a:prstGeom prst="rect">
            <a:avLst/>
          </a:prstGeom>
          <a:noFill/>
        </p:spPr>
        <p:txBody>
          <a:bodyPr wrap="square" rtlCol="0">
            <a:spAutoFit/>
          </a:bodyPr>
          <a:lstStyle/>
          <a:p>
            <a:r>
              <a:rPr lang="en-US" sz="1200" dirty="0">
                <a:latin typeface="Verdana" panose="020B0604030504040204" pitchFamily="34" charset="0"/>
                <a:ea typeface="Verdana" panose="020B0604030504040204" pitchFamily="34" charset="0"/>
                <a:cs typeface="Verdana" panose="020B0604030504040204" pitchFamily="34" charset="0"/>
              </a:rPr>
              <a:t>Arizona/Ohio</a:t>
            </a:r>
            <a:endParaRPr lang="en-US" sz="1200"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p:txBody>
      </p:sp>
      <p:sp>
        <p:nvSpPr>
          <p:cNvPr id="47" name="TextBox 46">
            <a:extLst>
              <a:ext uri="{FF2B5EF4-FFF2-40B4-BE49-F238E27FC236}">
                <a16:creationId xmlns:a16="http://schemas.microsoft.com/office/drawing/2014/main" id="{68A85182-59EA-6E48-B6BE-ED8527746C7A}"/>
              </a:ext>
            </a:extLst>
          </p:cNvPr>
          <p:cNvSpPr txBox="1"/>
          <p:nvPr/>
        </p:nvSpPr>
        <p:spPr>
          <a:xfrm>
            <a:off x="3950301" y="5357742"/>
            <a:ext cx="2553811" cy="276999"/>
          </a:xfrm>
          <a:prstGeom prst="rect">
            <a:avLst/>
          </a:prstGeom>
          <a:noFill/>
        </p:spPr>
        <p:txBody>
          <a:bodyPr wrap="square" rtlCol="0">
            <a:spAutoFit/>
          </a:bodyPr>
          <a:lstStyle/>
          <a:p>
            <a:r>
              <a:rPr lang="en-US" sz="1200" dirty="0">
                <a:latin typeface="Verdana" panose="020B0604030504040204" pitchFamily="34" charset="0"/>
                <a:ea typeface="Verdana" panose="020B0604030504040204" pitchFamily="34" charset="0"/>
                <a:cs typeface="Verdana" panose="020B0604030504040204" pitchFamily="34" charset="0"/>
              </a:rPr>
              <a:t>Germany/Ohio</a:t>
            </a:r>
            <a:endParaRPr lang="en-US" sz="1200"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p:txBody>
      </p:sp>
      <p:sp>
        <p:nvSpPr>
          <p:cNvPr id="51" name="TextBox 50">
            <a:extLst>
              <a:ext uri="{FF2B5EF4-FFF2-40B4-BE49-F238E27FC236}">
                <a16:creationId xmlns:a16="http://schemas.microsoft.com/office/drawing/2014/main" id="{6F2DE775-AAE8-5948-886C-1E401DEAF807}"/>
              </a:ext>
            </a:extLst>
          </p:cNvPr>
          <p:cNvSpPr txBox="1"/>
          <p:nvPr/>
        </p:nvSpPr>
        <p:spPr>
          <a:xfrm>
            <a:off x="643837" y="5886137"/>
            <a:ext cx="11146945" cy="954107"/>
          </a:xfrm>
          <a:prstGeom prst="rect">
            <a:avLst/>
          </a:prstGeom>
          <a:noFill/>
        </p:spPr>
        <p:txBody>
          <a:bodyPr wrap="square">
            <a:spAutoFit/>
          </a:bodyPr>
          <a:lstStyle/>
          <a:p>
            <a:pPr marL="0" marR="60960">
              <a:spcBef>
                <a:spcPts val="0"/>
              </a:spcBef>
              <a:spcAft>
                <a:spcPts val="0"/>
              </a:spcAft>
            </a:pPr>
            <a:r>
              <a:rPr lang="en-US" sz="1400" b="1" dirty="0">
                <a:effectLst/>
                <a:latin typeface="Times New Roman" panose="02020603050405020304" pitchFamily="18" charset="0"/>
                <a:ea typeface="Times New Roman" panose="02020603050405020304" pitchFamily="18" charset="0"/>
              </a:rPr>
              <a:t>Supplementary Fig. 15 | </a:t>
            </a:r>
            <a:r>
              <a:rPr lang="en-US" sz="1400" b="1" dirty="0" err="1">
                <a:effectLst/>
                <a:latin typeface="Times New Roman" panose="02020603050405020304" pitchFamily="18" charset="0"/>
                <a:ea typeface="Times New Roman" panose="02020603050405020304" pitchFamily="18" charset="0"/>
              </a:rPr>
              <a:t>Homoeolog</a:t>
            </a:r>
            <a:r>
              <a:rPr lang="en-US" sz="1400" b="1" dirty="0">
                <a:effectLst/>
                <a:latin typeface="Times New Roman" panose="02020603050405020304" pitchFamily="18" charset="0"/>
                <a:ea typeface="Times New Roman" panose="02020603050405020304" pitchFamily="18" charset="0"/>
              </a:rPr>
              <a:t>-specific markers and Sanger sequencing verifies the composition of a large-scale chromosomal rearrangement in </a:t>
            </a:r>
            <a:r>
              <a:rPr lang="en-US" sz="1400" b="1" i="1" dirty="0">
                <a:effectLst/>
                <a:latin typeface="Times New Roman" panose="02020603050405020304" pitchFamily="18" charset="0"/>
                <a:ea typeface="Times New Roman" panose="02020603050405020304" pitchFamily="18" charset="0"/>
              </a:rPr>
              <a:t>Poa annua</a:t>
            </a:r>
            <a:r>
              <a:rPr lang="en-US" sz="1400" dirty="0">
                <a:effectLst/>
                <a:latin typeface="Times New Roman" panose="02020603050405020304" pitchFamily="18" charset="0"/>
                <a:ea typeface="Times New Roman" panose="02020603050405020304" pitchFamily="18" charset="0"/>
              </a:rPr>
              <a:t>. Alignment of the homoeologous sequences of Pa1A and Pa1B span the breakpoint of a large-scale chromosomal rearrangement in re-sequenced genotype ‘Arizona’ but not ‘Germany’. Sample ‘Ohio’ has both a rearranged and non-rearranged chromosome, verifying the haplotype specificity of chromosome rearrangements in some individuals. Black arrows highlight SNPs on either side of the breakpoint.</a:t>
            </a:r>
          </a:p>
        </p:txBody>
      </p:sp>
    </p:spTree>
    <p:extLst>
      <p:ext uri="{BB962C8B-B14F-4D97-AF65-F5344CB8AC3E}">
        <p14:creationId xmlns:p14="http://schemas.microsoft.com/office/powerpoint/2010/main" val="17830657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Picture 36">
            <a:extLst>
              <a:ext uri="{FF2B5EF4-FFF2-40B4-BE49-F238E27FC236}">
                <a16:creationId xmlns:a16="http://schemas.microsoft.com/office/drawing/2014/main" id="{EB4CFAED-25FF-EB4D-805A-9961F51C0141}"/>
              </a:ext>
            </a:extLst>
          </p:cNvPr>
          <p:cNvPicPr>
            <a:picLocks noChangeAspect="1"/>
          </p:cNvPicPr>
          <p:nvPr/>
        </p:nvPicPr>
        <p:blipFill>
          <a:blip r:embed="rId3"/>
          <a:stretch>
            <a:fillRect/>
          </a:stretch>
        </p:blipFill>
        <p:spPr>
          <a:xfrm>
            <a:off x="8886441" y="3460414"/>
            <a:ext cx="2846006" cy="495300"/>
          </a:xfrm>
          <a:prstGeom prst="rect">
            <a:avLst/>
          </a:prstGeom>
        </p:spPr>
      </p:pic>
      <p:pic>
        <p:nvPicPr>
          <p:cNvPr id="4" name="Picture 3" descr="A picture containing text, water, outdoor, lake&#10;&#10;Description automatically generated">
            <a:extLst>
              <a:ext uri="{FF2B5EF4-FFF2-40B4-BE49-F238E27FC236}">
                <a16:creationId xmlns:a16="http://schemas.microsoft.com/office/drawing/2014/main" id="{2B26F454-AEBB-404B-A448-68E6A200E256}"/>
              </a:ext>
            </a:extLst>
          </p:cNvPr>
          <p:cNvPicPr>
            <a:picLocks noChangeAspect="1"/>
          </p:cNvPicPr>
          <p:nvPr/>
        </p:nvPicPr>
        <p:blipFill rotWithShape="1">
          <a:blip r:embed="rId4"/>
          <a:srcRect b="4152"/>
          <a:stretch/>
        </p:blipFill>
        <p:spPr>
          <a:xfrm>
            <a:off x="804166" y="1844884"/>
            <a:ext cx="7189390" cy="4091645"/>
          </a:xfrm>
          <a:prstGeom prst="rect">
            <a:avLst/>
          </a:prstGeom>
        </p:spPr>
      </p:pic>
      <p:sp>
        <p:nvSpPr>
          <p:cNvPr id="5" name="TextBox 4">
            <a:extLst>
              <a:ext uri="{FF2B5EF4-FFF2-40B4-BE49-F238E27FC236}">
                <a16:creationId xmlns:a16="http://schemas.microsoft.com/office/drawing/2014/main" id="{0867BBF3-1877-BA4B-968A-EA90F8F19429}"/>
              </a:ext>
            </a:extLst>
          </p:cNvPr>
          <p:cNvSpPr txBox="1"/>
          <p:nvPr/>
        </p:nvSpPr>
        <p:spPr>
          <a:xfrm>
            <a:off x="121813" y="2548524"/>
            <a:ext cx="798932" cy="307777"/>
          </a:xfrm>
          <a:prstGeom prst="rect">
            <a:avLst/>
          </a:prstGeom>
          <a:noFill/>
        </p:spPr>
        <p:txBody>
          <a:bodyPr wrap="square" rtlCol="0">
            <a:spAutoFit/>
          </a:bodyPr>
          <a:lstStyle/>
          <a:p>
            <a:r>
              <a:rPr lang="en-US" sz="1400" dirty="0">
                <a:latin typeface="Verdana" panose="020B0604030504040204" pitchFamily="34" charset="0"/>
                <a:ea typeface="Verdana" panose="020B0604030504040204" pitchFamily="34" charset="0"/>
                <a:cs typeface="Verdana" panose="020B0604030504040204" pitchFamily="34" charset="0"/>
              </a:rPr>
              <a:t>Wales</a:t>
            </a:r>
          </a:p>
        </p:txBody>
      </p:sp>
      <p:sp>
        <p:nvSpPr>
          <p:cNvPr id="6" name="TextBox 5">
            <a:extLst>
              <a:ext uri="{FF2B5EF4-FFF2-40B4-BE49-F238E27FC236}">
                <a16:creationId xmlns:a16="http://schemas.microsoft.com/office/drawing/2014/main" id="{8BC092A9-DC20-8D42-A736-EFA048EAE059}"/>
              </a:ext>
            </a:extLst>
          </p:cNvPr>
          <p:cNvSpPr txBox="1"/>
          <p:nvPr/>
        </p:nvSpPr>
        <p:spPr>
          <a:xfrm>
            <a:off x="1" y="5411198"/>
            <a:ext cx="920745" cy="307777"/>
          </a:xfrm>
          <a:prstGeom prst="rect">
            <a:avLst/>
          </a:prstGeom>
          <a:noFill/>
        </p:spPr>
        <p:txBody>
          <a:bodyPr wrap="square" rtlCol="0">
            <a:spAutoFit/>
          </a:bodyPr>
          <a:lstStyle/>
          <a:p>
            <a:r>
              <a:rPr lang="en-US" sz="1400" dirty="0">
                <a:latin typeface="Verdana" panose="020B0604030504040204" pitchFamily="34" charset="0"/>
                <a:ea typeface="Verdana" panose="020B0604030504040204" pitchFamily="34" charset="0"/>
                <a:cs typeface="Verdana" panose="020B0604030504040204" pitchFamily="34" charset="0"/>
              </a:rPr>
              <a:t>Arizona</a:t>
            </a:r>
          </a:p>
        </p:txBody>
      </p:sp>
      <p:sp>
        <p:nvSpPr>
          <p:cNvPr id="7" name="TextBox 6">
            <a:extLst>
              <a:ext uri="{FF2B5EF4-FFF2-40B4-BE49-F238E27FC236}">
                <a16:creationId xmlns:a16="http://schemas.microsoft.com/office/drawing/2014/main" id="{9E52DD1A-6FA6-9F41-B64E-9E11630CE22B}"/>
              </a:ext>
            </a:extLst>
          </p:cNvPr>
          <p:cNvSpPr txBox="1"/>
          <p:nvPr/>
        </p:nvSpPr>
        <p:spPr>
          <a:xfrm>
            <a:off x="0" y="4194940"/>
            <a:ext cx="920745" cy="307777"/>
          </a:xfrm>
          <a:prstGeom prst="rect">
            <a:avLst/>
          </a:prstGeom>
          <a:noFill/>
        </p:spPr>
        <p:txBody>
          <a:bodyPr wrap="square" rtlCol="0">
            <a:spAutoFit/>
          </a:bodyPr>
          <a:lstStyle/>
          <a:p>
            <a:r>
              <a:rPr lang="en-US" sz="1400" dirty="0">
                <a:latin typeface="Verdana" panose="020B0604030504040204" pitchFamily="34" charset="0"/>
                <a:ea typeface="Verdana" panose="020B0604030504040204" pitchFamily="34" charset="0"/>
                <a:cs typeface="Verdana" panose="020B0604030504040204" pitchFamily="34" charset="0"/>
              </a:rPr>
              <a:t>Tacoma</a:t>
            </a:r>
          </a:p>
        </p:txBody>
      </p:sp>
      <p:pic>
        <p:nvPicPr>
          <p:cNvPr id="13" name="Graphic 12">
            <a:extLst>
              <a:ext uri="{FF2B5EF4-FFF2-40B4-BE49-F238E27FC236}">
                <a16:creationId xmlns:a16="http://schemas.microsoft.com/office/drawing/2014/main" id="{E2D92825-F44A-044D-B71E-04B5F44D6029}"/>
              </a:ext>
            </a:extLst>
          </p:cNvPr>
          <p:cNvPicPr>
            <a:picLocks/>
          </p:cNvPicPr>
          <p:nvPr/>
        </p:nvPicPr>
        <p:blipFill rotWithShape="1">
          <a:blip r:embed="rId5">
            <a:lum bright="-50000" contrast="68000"/>
            <a:extLst>
              <a:ext uri="{96DAC541-7B7A-43D3-8B79-37D633B846F1}">
                <asvg:svgBlip xmlns:asvg="http://schemas.microsoft.com/office/drawing/2016/SVG/main" r:embed="rId6"/>
              </a:ext>
            </a:extLst>
          </a:blip>
          <a:srcRect l="7230" t="15589" r="76129" b="9772"/>
          <a:stretch/>
        </p:blipFill>
        <p:spPr>
          <a:xfrm>
            <a:off x="2007512" y="1051030"/>
            <a:ext cx="7194908" cy="389518"/>
          </a:xfrm>
          <a:prstGeom prst="rect">
            <a:avLst/>
          </a:prstGeom>
        </p:spPr>
      </p:pic>
      <p:pic>
        <p:nvPicPr>
          <p:cNvPr id="17" name="Graphic 16">
            <a:extLst>
              <a:ext uri="{FF2B5EF4-FFF2-40B4-BE49-F238E27FC236}">
                <a16:creationId xmlns:a16="http://schemas.microsoft.com/office/drawing/2014/main" id="{D9D61F52-F79F-DA49-A614-8875EFDAA816}"/>
              </a:ext>
            </a:extLst>
          </p:cNvPr>
          <p:cNvPicPr>
            <a:picLocks/>
          </p:cNvPicPr>
          <p:nvPr/>
        </p:nvPicPr>
        <p:blipFill rotWithShape="1">
          <a:blip r:embed="rId7">
            <a:lum bright="-50000" contrast="68000"/>
            <a:extLst>
              <a:ext uri="{96DAC541-7B7A-43D3-8B79-37D633B846F1}">
                <asvg:svgBlip xmlns:asvg="http://schemas.microsoft.com/office/drawing/2016/SVG/main" r:embed="rId8"/>
              </a:ext>
            </a:extLst>
          </a:blip>
          <a:srcRect l="7257" t="15855" r="76092" b="10145"/>
          <a:stretch/>
        </p:blipFill>
        <p:spPr>
          <a:xfrm>
            <a:off x="2018009" y="57091"/>
            <a:ext cx="7194907" cy="389518"/>
          </a:xfrm>
          <a:prstGeom prst="rect">
            <a:avLst/>
          </a:prstGeom>
        </p:spPr>
      </p:pic>
      <p:pic>
        <p:nvPicPr>
          <p:cNvPr id="18" name="Graphic 17">
            <a:extLst>
              <a:ext uri="{FF2B5EF4-FFF2-40B4-BE49-F238E27FC236}">
                <a16:creationId xmlns:a16="http://schemas.microsoft.com/office/drawing/2014/main" id="{013B163D-4D5B-0B47-8D65-C378D6E84A64}"/>
              </a:ext>
            </a:extLst>
          </p:cNvPr>
          <p:cNvPicPr>
            <a:picLocks/>
          </p:cNvPicPr>
          <p:nvPr/>
        </p:nvPicPr>
        <p:blipFill rotWithShape="1">
          <a:blip r:embed="rId9">
            <a:lum bright="-50000" contrast="68000"/>
            <a:extLst>
              <a:ext uri="{96DAC541-7B7A-43D3-8B79-37D633B846F1}">
                <asvg:svgBlip xmlns:asvg="http://schemas.microsoft.com/office/drawing/2016/SVG/main" r:embed="rId10"/>
              </a:ext>
            </a:extLst>
          </a:blip>
          <a:srcRect l="7262" t="15635" r="76103" b="9906"/>
          <a:stretch/>
        </p:blipFill>
        <p:spPr>
          <a:xfrm>
            <a:off x="2018009" y="555900"/>
            <a:ext cx="7194907" cy="389518"/>
          </a:xfrm>
          <a:prstGeom prst="rect">
            <a:avLst/>
          </a:prstGeom>
        </p:spPr>
      </p:pic>
      <p:cxnSp>
        <p:nvCxnSpPr>
          <p:cNvPr id="21" name="Straight Arrow Connector 20">
            <a:extLst>
              <a:ext uri="{FF2B5EF4-FFF2-40B4-BE49-F238E27FC236}">
                <a16:creationId xmlns:a16="http://schemas.microsoft.com/office/drawing/2014/main" id="{17C53D55-7BB5-194B-B4EE-A957C0801C40}"/>
              </a:ext>
            </a:extLst>
          </p:cNvPr>
          <p:cNvCxnSpPr>
            <a:cxnSpLocks/>
          </p:cNvCxnSpPr>
          <p:nvPr/>
        </p:nvCxnSpPr>
        <p:spPr>
          <a:xfrm flipV="1">
            <a:off x="2059639" y="5499006"/>
            <a:ext cx="0" cy="36677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B85DF1D2-FFDD-A743-A7DB-3C99173D45BC}"/>
              </a:ext>
            </a:extLst>
          </p:cNvPr>
          <p:cNvCxnSpPr>
            <a:cxnSpLocks/>
          </p:cNvCxnSpPr>
          <p:nvPr/>
        </p:nvCxnSpPr>
        <p:spPr>
          <a:xfrm flipV="1">
            <a:off x="2055387" y="4467297"/>
            <a:ext cx="0" cy="366779"/>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191553DC-80AC-424B-8D1E-441CEACE7CA4}"/>
              </a:ext>
            </a:extLst>
          </p:cNvPr>
          <p:cNvCxnSpPr>
            <a:cxnSpLocks/>
          </p:cNvCxnSpPr>
          <p:nvPr/>
        </p:nvCxnSpPr>
        <p:spPr>
          <a:xfrm flipV="1">
            <a:off x="5026422" y="4397577"/>
            <a:ext cx="0" cy="366779"/>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33" name="Picture 32" descr="Graphical user interface&#10;&#10;Description automatically generated">
            <a:extLst>
              <a:ext uri="{FF2B5EF4-FFF2-40B4-BE49-F238E27FC236}">
                <a16:creationId xmlns:a16="http://schemas.microsoft.com/office/drawing/2014/main" id="{E2ACCEDA-2622-4044-A35B-D99136383A78}"/>
              </a:ext>
            </a:extLst>
          </p:cNvPr>
          <p:cNvPicPr>
            <a:picLocks noChangeAspect="1"/>
          </p:cNvPicPr>
          <p:nvPr/>
        </p:nvPicPr>
        <p:blipFill rotWithShape="1">
          <a:blip r:embed="rId11"/>
          <a:srcRect l="9065" t="28466" r="1179" b="17507"/>
          <a:stretch/>
        </p:blipFill>
        <p:spPr>
          <a:xfrm>
            <a:off x="8886596" y="3851801"/>
            <a:ext cx="2846007" cy="2006918"/>
          </a:xfrm>
          <a:prstGeom prst="rect">
            <a:avLst/>
          </a:prstGeom>
        </p:spPr>
      </p:pic>
      <p:pic>
        <p:nvPicPr>
          <p:cNvPr id="35" name="Picture 34" descr="Graphical user interface&#10;&#10;Description automatically generated">
            <a:extLst>
              <a:ext uri="{FF2B5EF4-FFF2-40B4-BE49-F238E27FC236}">
                <a16:creationId xmlns:a16="http://schemas.microsoft.com/office/drawing/2014/main" id="{FE86399C-8333-784E-9658-7D131A40431B}"/>
              </a:ext>
            </a:extLst>
          </p:cNvPr>
          <p:cNvPicPr>
            <a:picLocks noChangeAspect="1"/>
          </p:cNvPicPr>
          <p:nvPr/>
        </p:nvPicPr>
        <p:blipFill rotWithShape="1">
          <a:blip r:embed="rId12"/>
          <a:srcRect l="9055" t="25518" r="1080" b="-2452"/>
          <a:stretch/>
        </p:blipFill>
        <p:spPr>
          <a:xfrm>
            <a:off x="8886441" y="1827616"/>
            <a:ext cx="2846160" cy="2006918"/>
          </a:xfrm>
          <a:prstGeom prst="rect">
            <a:avLst/>
          </a:prstGeom>
        </p:spPr>
      </p:pic>
      <p:pic>
        <p:nvPicPr>
          <p:cNvPr id="38" name="Picture 37" descr="Graphical user interface&#10;&#10;Description automatically generated">
            <a:extLst>
              <a:ext uri="{FF2B5EF4-FFF2-40B4-BE49-F238E27FC236}">
                <a16:creationId xmlns:a16="http://schemas.microsoft.com/office/drawing/2014/main" id="{F0760C84-D25B-074D-BC23-88494ACEE47C}"/>
              </a:ext>
            </a:extLst>
          </p:cNvPr>
          <p:cNvPicPr>
            <a:picLocks noChangeAspect="1"/>
          </p:cNvPicPr>
          <p:nvPr/>
        </p:nvPicPr>
        <p:blipFill rotWithShape="1">
          <a:blip r:embed="rId11"/>
          <a:srcRect l="9065" t="57481" r="1179" b="10913"/>
          <a:stretch/>
        </p:blipFill>
        <p:spPr>
          <a:xfrm>
            <a:off x="8886442" y="4754672"/>
            <a:ext cx="2846007" cy="1181857"/>
          </a:xfrm>
          <a:prstGeom prst="rect">
            <a:avLst/>
          </a:prstGeom>
        </p:spPr>
      </p:pic>
      <p:sp>
        <p:nvSpPr>
          <p:cNvPr id="41" name="Rectangle 40">
            <a:extLst>
              <a:ext uri="{FF2B5EF4-FFF2-40B4-BE49-F238E27FC236}">
                <a16:creationId xmlns:a16="http://schemas.microsoft.com/office/drawing/2014/main" id="{BA8063F2-4A65-4249-BE30-866840C7E551}"/>
              </a:ext>
            </a:extLst>
          </p:cNvPr>
          <p:cNvSpPr/>
          <p:nvPr/>
        </p:nvSpPr>
        <p:spPr>
          <a:xfrm>
            <a:off x="804166" y="1844884"/>
            <a:ext cx="7152302" cy="4091645"/>
          </a:xfrm>
          <a:prstGeom prst="rect">
            <a:avLst/>
          </a:prstGeom>
          <a:no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2B71296D-D71E-5D4E-8009-9EEB413D2777}"/>
              </a:ext>
            </a:extLst>
          </p:cNvPr>
          <p:cNvSpPr/>
          <p:nvPr/>
        </p:nvSpPr>
        <p:spPr>
          <a:xfrm>
            <a:off x="8886286" y="1841982"/>
            <a:ext cx="2846006" cy="4091645"/>
          </a:xfrm>
          <a:prstGeom prst="rect">
            <a:avLst/>
          </a:prstGeom>
          <a:no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4" name="Straight Connector 43">
            <a:extLst>
              <a:ext uri="{FF2B5EF4-FFF2-40B4-BE49-F238E27FC236}">
                <a16:creationId xmlns:a16="http://schemas.microsoft.com/office/drawing/2014/main" id="{9DC5FF57-5699-4F4A-8DCE-6FD92609556A}"/>
              </a:ext>
            </a:extLst>
          </p:cNvPr>
          <p:cNvCxnSpPr>
            <a:cxnSpLocks/>
          </p:cNvCxnSpPr>
          <p:nvPr/>
        </p:nvCxnSpPr>
        <p:spPr>
          <a:xfrm flipV="1">
            <a:off x="803859" y="1447636"/>
            <a:ext cx="1992799" cy="394346"/>
          </a:xfrm>
          <a:prstGeom prst="line">
            <a:avLst/>
          </a:prstGeom>
          <a:ln w="9525">
            <a:solidFill>
              <a:schemeClr val="bg2">
                <a:lumMod val="25000"/>
              </a:schemeClr>
            </a:solidFill>
          </a:ln>
        </p:spPr>
        <p:style>
          <a:lnRef idx="1">
            <a:schemeClr val="dk1"/>
          </a:lnRef>
          <a:fillRef idx="0">
            <a:schemeClr val="dk1"/>
          </a:fillRef>
          <a:effectRef idx="0">
            <a:schemeClr val="dk1"/>
          </a:effectRef>
          <a:fontRef idx="minor">
            <a:schemeClr val="tx1"/>
          </a:fontRef>
        </p:style>
      </p:cxnSp>
      <p:cxnSp>
        <p:nvCxnSpPr>
          <p:cNvPr id="46" name="Straight Connector 45">
            <a:extLst>
              <a:ext uri="{FF2B5EF4-FFF2-40B4-BE49-F238E27FC236}">
                <a16:creationId xmlns:a16="http://schemas.microsoft.com/office/drawing/2014/main" id="{A9C444D5-F5A9-9E40-9005-F02B35828ACB}"/>
              </a:ext>
            </a:extLst>
          </p:cNvPr>
          <p:cNvCxnSpPr>
            <a:cxnSpLocks/>
          </p:cNvCxnSpPr>
          <p:nvPr/>
        </p:nvCxnSpPr>
        <p:spPr>
          <a:xfrm flipH="1" flipV="1">
            <a:off x="2796658" y="1447636"/>
            <a:ext cx="5154599" cy="394532"/>
          </a:xfrm>
          <a:prstGeom prst="line">
            <a:avLst/>
          </a:prstGeom>
          <a:ln w="9525">
            <a:solidFill>
              <a:schemeClr val="tx1">
                <a:lumMod val="65000"/>
                <a:lumOff val="35000"/>
              </a:schemeClr>
            </a:solidFill>
          </a:ln>
        </p:spPr>
        <p:style>
          <a:lnRef idx="1">
            <a:schemeClr val="dk1"/>
          </a:lnRef>
          <a:fillRef idx="0">
            <a:schemeClr val="dk1"/>
          </a:fillRef>
          <a:effectRef idx="0">
            <a:schemeClr val="dk1"/>
          </a:effectRef>
          <a:fontRef idx="minor">
            <a:schemeClr val="tx1"/>
          </a:fontRef>
        </p:style>
      </p:cxnSp>
      <p:cxnSp>
        <p:nvCxnSpPr>
          <p:cNvPr id="51" name="Straight Connector 50">
            <a:extLst>
              <a:ext uri="{FF2B5EF4-FFF2-40B4-BE49-F238E27FC236}">
                <a16:creationId xmlns:a16="http://schemas.microsoft.com/office/drawing/2014/main" id="{44E179C2-DE03-7446-A278-7B7221AF0B0C}"/>
              </a:ext>
            </a:extLst>
          </p:cNvPr>
          <p:cNvCxnSpPr>
            <a:cxnSpLocks/>
          </p:cNvCxnSpPr>
          <p:nvPr/>
        </p:nvCxnSpPr>
        <p:spPr>
          <a:xfrm flipH="1" flipV="1">
            <a:off x="7773783" y="1452727"/>
            <a:ext cx="1119449" cy="386355"/>
          </a:xfrm>
          <a:prstGeom prst="line">
            <a:avLst/>
          </a:prstGeom>
          <a:ln w="9525">
            <a:solidFill>
              <a:schemeClr val="tx1">
                <a:lumMod val="65000"/>
                <a:lumOff val="35000"/>
              </a:schemeClr>
            </a:solidFill>
          </a:ln>
        </p:spPr>
        <p:style>
          <a:lnRef idx="1">
            <a:schemeClr val="dk1"/>
          </a:lnRef>
          <a:fillRef idx="0">
            <a:schemeClr val="dk1"/>
          </a:fillRef>
          <a:effectRef idx="0">
            <a:schemeClr val="dk1"/>
          </a:effectRef>
          <a:fontRef idx="minor">
            <a:schemeClr val="tx1"/>
          </a:fontRef>
        </p:style>
      </p:cxnSp>
      <p:cxnSp>
        <p:nvCxnSpPr>
          <p:cNvPr id="53" name="Straight Connector 52">
            <a:extLst>
              <a:ext uri="{FF2B5EF4-FFF2-40B4-BE49-F238E27FC236}">
                <a16:creationId xmlns:a16="http://schemas.microsoft.com/office/drawing/2014/main" id="{FCDBB6FF-EA70-F941-86B8-0EE6EFF78317}"/>
              </a:ext>
            </a:extLst>
          </p:cNvPr>
          <p:cNvCxnSpPr>
            <a:cxnSpLocks/>
          </p:cNvCxnSpPr>
          <p:nvPr/>
        </p:nvCxnSpPr>
        <p:spPr>
          <a:xfrm flipH="1" flipV="1">
            <a:off x="7768568" y="1457815"/>
            <a:ext cx="3978796" cy="381264"/>
          </a:xfrm>
          <a:prstGeom prst="line">
            <a:avLst/>
          </a:prstGeom>
          <a:ln w="9525">
            <a:solidFill>
              <a:schemeClr val="tx1">
                <a:lumMod val="65000"/>
                <a:lumOff val="35000"/>
              </a:schemeClr>
            </a:solidFill>
          </a:ln>
        </p:spPr>
        <p:style>
          <a:lnRef idx="1">
            <a:schemeClr val="dk1"/>
          </a:lnRef>
          <a:fillRef idx="0">
            <a:schemeClr val="dk1"/>
          </a:fillRef>
          <a:effectRef idx="0">
            <a:schemeClr val="dk1"/>
          </a:effectRef>
          <a:fontRef idx="minor">
            <a:schemeClr val="tx1"/>
          </a:fontRef>
        </p:style>
      </p:cxnSp>
      <p:cxnSp>
        <p:nvCxnSpPr>
          <p:cNvPr id="57" name="Straight Arrow Connector 56">
            <a:extLst>
              <a:ext uri="{FF2B5EF4-FFF2-40B4-BE49-F238E27FC236}">
                <a16:creationId xmlns:a16="http://schemas.microsoft.com/office/drawing/2014/main" id="{DAEE9020-76D0-9444-9623-E0C9038F758E}"/>
              </a:ext>
            </a:extLst>
          </p:cNvPr>
          <p:cNvCxnSpPr>
            <a:cxnSpLocks/>
          </p:cNvCxnSpPr>
          <p:nvPr/>
        </p:nvCxnSpPr>
        <p:spPr>
          <a:xfrm flipV="1">
            <a:off x="10295214" y="5531244"/>
            <a:ext cx="0" cy="36677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8" name="Straight Arrow Connector 57">
            <a:extLst>
              <a:ext uri="{FF2B5EF4-FFF2-40B4-BE49-F238E27FC236}">
                <a16:creationId xmlns:a16="http://schemas.microsoft.com/office/drawing/2014/main" id="{821F88E2-4931-894E-8245-454A3724B5F1}"/>
              </a:ext>
            </a:extLst>
          </p:cNvPr>
          <p:cNvCxnSpPr>
            <a:cxnSpLocks/>
          </p:cNvCxnSpPr>
          <p:nvPr/>
        </p:nvCxnSpPr>
        <p:spPr>
          <a:xfrm flipV="1">
            <a:off x="10298950" y="4538598"/>
            <a:ext cx="0" cy="36677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9" name="TextBox 58">
            <a:extLst>
              <a:ext uri="{FF2B5EF4-FFF2-40B4-BE49-F238E27FC236}">
                <a16:creationId xmlns:a16="http://schemas.microsoft.com/office/drawing/2014/main" id="{2300B0F2-0796-674D-BED8-B587B9258AA1}"/>
              </a:ext>
            </a:extLst>
          </p:cNvPr>
          <p:cNvSpPr txBox="1"/>
          <p:nvPr/>
        </p:nvSpPr>
        <p:spPr>
          <a:xfrm>
            <a:off x="1351171" y="54592"/>
            <a:ext cx="798932" cy="307777"/>
          </a:xfrm>
          <a:prstGeom prst="rect">
            <a:avLst/>
          </a:prstGeom>
          <a:noFill/>
        </p:spPr>
        <p:txBody>
          <a:bodyPr wrap="square" rtlCol="0">
            <a:spAutoFit/>
          </a:bodyPr>
          <a:lstStyle/>
          <a:p>
            <a:r>
              <a:rPr lang="en-US" sz="1400" dirty="0">
                <a:latin typeface="Verdana" panose="020B0604030504040204" pitchFamily="34" charset="0"/>
                <a:ea typeface="Verdana" panose="020B0604030504040204" pitchFamily="34" charset="0"/>
                <a:cs typeface="Verdana" panose="020B0604030504040204" pitchFamily="34" charset="0"/>
              </a:rPr>
              <a:t>Wales</a:t>
            </a:r>
          </a:p>
        </p:txBody>
      </p:sp>
      <p:sp>
        <p:nvSpPr>
          <p:cNvPr id="60" name="TextBox 59">
            <a:extLst>
              <a:ext uri="{FF2B5EF4-FFF2-40B4-BE49-F238E27FC236}">
                <a16:creationId xmlns:a16="http://schemas.microsoft.com/office/drawing/2014/main" id="{20D19B38-0B20-3C47-995A-19B86E3A5EAD}"/>
              </a:ext>
            </a:extLst>
          </p:cNvPr>
          <p:cNvSpPr txBox="1"/>
          <p:nvPr/>
        </p:nvSpPr>
        <p:spPr>
          <a:xfrm>
            <a:off x="1229361" y="1088466"/>
            <a:ext cx="920745" cy="307777"/>
          </a:xfrm>
          <a:prstGeom prst="rect">
            <a:avLst/>
          </a:prstGeom>
          <a:noFill/>
        </p:spPr>
        <p:txBody>
          <a:bodyPr wrap="square" rtlCol="0">
            <a:spAutoFit/>
          </a:bodyPr>
          <a:lstStyle/>
          <a:p>
            <a:r>
              <a:rPr lang="en-US" sz="1400" dirty="0">
                <a:latin typeface="Verdana" panose="020B0604030504040204" pitchFamily="34" charset="0"/>
                <a:ea typeface="Verdana" panose="020B0604030504040204" pitchFamily="34" charset="0"/>
                <a:cs typeface="Verdana" panose="020B0604030504040204" pitchFamily="34" charset="0"/>
              </a:rPr>
              <a:t>Arizona</a:t>
            </a:r>
          </a:p>
        </p:txBody>
      </p:sp>
      <p:sp>
        <p:nvSpPr>
          <p:cNvPr id="61" name="TextBox 60">
            <a:extLst>
              <a:ext uri="{FF2B5EF4-FFF2-40B4-BE49-F238E27FC236}">
                <a16:creationId xmlns:a16="http://schemas.microsoft.com/office/drawing/2014/main" id="{CAFA6B0E-E936-C74D-BBD4-42FCF9DD684F}"/>
              </a:ext>
            </a:extLst>
          </p:cNvPr>
          <p:cNvSpPr txBox="1"/>
          <p:nvPr/>
        </p:nvSpPr>
        <p:spPr>
          <a:xfrm>
            <a:off x="1229360" y="569633"/>
            <a:ext cx="920745" cy="307777"/>
          </a:xfrm>
          <a:prstGeom prst="rect">
            <a:avLst/>
          </a:prstGeom>
          <a:noFill/>
        </p:spPr>
        <p:txBody>
          <a:bodyPr wrap="square" rtlCol="0">
            <a:spAutoFit/>
          </a:bodyPr>
          <a:lstStyle/>
          <a:p>
            <a:r>
              <a:rPr lang="en-US" sz="1400" dirty="0">
                <a:latin typeface="Verdana" panose="020B0604030504040204" pitchFamily="34" charset="0"/>
                <a:ea typeface="Verdana" panose="020B0604030504040204" pitchFamily="34" charset="0"/>
                <a:cs typeface="Verdana" panose="020B0604030504040204" pitchFamily="34" charset="0"/>
              </a:rPr>
              <a:t>Tacoma</a:t>
            </a:r>
          </a:p>
        </p:txBody>
      </p:sp>
      <p:sp>
        <p:nvSpPr>
          <p:cNvPr id="29" name="TextBox 28">
            <a:extLst>
              <a:ext uri="{FF2B5EF4-FFF2-40B4-BE49-F238E27FC236}">
                <a16:creationId xmlns:a16="http://schemas.microsoft.com/office/drawing/2014/main" id="{EAF219BD-6824-5941-85FE-716E667B9A75}"/>
              </a:ext>
            </a:extLst>
          </p:cNvPr>
          <p:cNvSpPr txBox="1"/>
          <p:nvPr/>
        </p:nvSpPr>
        <p:spPr>
          <a:xfrm>
            <a:off x="803859" y="6053283"/>
            <a:ext cx="11165784" cy="738664"/>
          </a:xfrm>
          <a:prstGeom prst="rect">
            <a:avLst/>
          </a:prstGeom>
          <a:noFill/>
        </p:spPr>
        <p:txBody>
          <a:bodyPr wrap="square">
            <a:spAutoFit/>
          </a:bodyPr>
          <a:lstStyle/>
          <a:p>
            <a:pPr marL="0" marR="60960">
              <a:spcBef>
                <a:spcPts val="0"/>
              </a:spcBef>
              <a:spcAft>
                <a:spcPts val="0"/>
              </a:spcAft>
            </a:pPr>
            <a:r>
              <a:rPr lang="en-US" sz="1400" b="1" dirty="0">
                <a:effectLst/>
                <a:latin typeface="Times New Roman" panose="02020603050405020304" pitchFamily="18" charset="0"/>
                <a:ea typeface="Times New Roman" panose="02020603050405020304" pitchFamily="18" charset="0"/>
              </a:rPr>
              <a:t>Supplementary Fig. 16 | Sequence alignment of three samples to the </a:t>
            </a:r>
            <a:r>
              <a:rPr lang="en-US" sz="1400" b="1" i="1" dirty="0">
                <a:effectLst/>
                <a:latin typeface="Times New Roman" panose="02020603050405020304" pitchFamily="18" charset="0"/>
                <a:ea typeface="Times New Roman" panose="02020603050405020304" pitchFamily="18" charset="0"/>
              </a:rPr>
              <a:t>Poa annua </a:t>
            </a:r>
            <a:r>
              <a:rPr lang="en-US" sz="1400" b="1" dirty="0">
                <a:effectLst/>
                <a:latin typeface="Times New Roman" panose="02020603050405020304" pitchFamily="18" charset="0"/>
                <a:ea typeface="Times New Roman" panose="02020603050405020304" pitchFamily="18" charset="0"/>
              </a:rPr>
              <a:t>reference genome illustrates recombination hotspots. </a:t>
            </a:r>
            <a:r>
              <a:rPr lang="en-US" sz="1400" dirty="0">
                <a:effectLst/>
                <a:latin typeface="Times New Roman" panose="02020603050405020304" pitchFamily="18" charset="0"/>
                <a:ea typeface="Times New Roman" panose="02020603050405020304" pitchFamily="18" charset="0"/>
              </a:rPr>
              <a:t>Arrows point to alignment breakpoints at the 224 Mb deletion. Black arrows point to breakpoints that occur on the same sequence coordinates for both parental haplotypes. Red arrows point to haplotype-specific breakpoints. </a:t>
            </a:r>
          </a:p>
        </p:txBody>
      </p:sp>
    </p:spTree>
    <p:extLst>
      <p:ext uri="{BB962C8B-B14F-4D97-AF65-F5344CB8AC3E}">
        <p14:creationId xmlns:p14="http://schemas.microsoft.com/office/powerpoint/2010/main" val="40718378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1" name="Straight Connector 60">
            <a:extLst>
              <a:ext uri="{FF2B5EF4-FFF2-40B4-BE49-F238E27FC236}">
                <a16:creationId xmlns:a16="http://schemas.microsoft.com/office/drawing/2014/main" id="{3F325385-E2D9-DC42-A5E9-DA430FC170F3}"/>
              </a:ext>
            </a:extLst>
          </p:cNvPr>
          <p:cNvCxnSpPr>
            <a:cxnSpLocks/>
          </p:cNvCxnSpPr>
          <p:nvPr/>
        </p:nvCxnSpPr>
        <p:spPr>
          <a:xfrm flipV="1">
            <a:off x="1000559" y="1809934"/>
            <a:ext cx="5982330" cy="650562"/>
          </a:xfrm>
          <a:prstGeom prst="line">
            <a:avLst/>
          </a:prstGeom>
          <a:ln w="9525">
            <a:solidFill>
              <a:schemeClr val="tx1">
                <a:lumMod val="65000"/>
                <a:lumOff val="35000"/>
              </a:schemeClr>
            </a:solidFill>
          </a:ln>
        </p:spPr>
        <p:style>
          <a:lnRef idx="1">
            <a:schemeClr val="dk1"/>
          </a:lnRef>
          <a:fillRef idx="0">
            <a:schemeClr val="dk1"/>
          </a:fillRef>
          <a:effectRef idx="0">
            <a:schemeClr val="dk1"/>
          </a:effectRef>
          <a:fontRef idx="minor">
            <a:schemeClr val="tx1"/>
          </a:fontRef>
        </p:style>
      </p:cxnSp>
      <p:cxnSp>
        <p:nvCxnSpPr>
          <p:cNvPr id="79" name="Straight Connector 78">
            <a:extLst>
              <a:ext uri="{FF2B5EF4-FFF2-40B4-BE49-F238E27FC236}">
                <a16:creationId xmlns:a16="http://schemas.microsoft.com/office/drawing/2014/main" id="{2A8AA6A7-322F-1945-8415-174F8A9252C7}"/>
              </a:ext>
            </a:extLst>
          </p:cNvPr>
          <p:cNvCxnSpPr>
            <a:cxnSpLocks/>
          </p:cNvCxnSpPr>
          <p:nvPr/>
        </p:nvCxnSpPr>
        <p:spPr>
          <a:xfrm flipV="1">
            <a:off x="3309316" y="1816876"/>
            <a:ext cx="3671437" cy="647099"/>
          </a:xfrm>
          <a:prstGeom prst="line">
            <a:avLst/>
          </a:prstGeom>
          <a:ln w="9525">
            <a:solidFill>
              <a:schemeClr val="tx1">
                <a:lumMod val="65000"/>
                <a:lumOff val="35000"/>
              </a:schemeClr>
            </a:solidFill>
          </a:ln>
        </p:spPr>
        <p:style>
          <a:lnRef idx="1">
            <a:schemeClr val="dk1"/>
          </a:lnRef>
          <a:fillRef idx="0">
            <a:schemeClr val="dk1"/>
          </a:fillRef>
          <a:effectRef idx="0">
            <a:schemeClr val="dk1"/>
          </a:effectRef>
          <a:fontRef idx="minor">
            <a:schemeClr val="tx1"/>
          </a:fontRef>
        </p:style>
      </p:cxnSp>
      <p:cxnSp>
        <p:nvCxnSpPr>
          <p:cNvPr id="77" name="Straight Connector 76">
            <a:extLst>
              <a:ext uri="{FF2B5EF4-FFF2-40B4-BE49-F238E27FC236}">
                <a16:creationId xmlns:a16="http://schemas.microsoft.com/office/drawing/2014/main" id="{654CB065-FFF0-D74E-ADFD-43CB85242DA9}"/>
              </a:ext>
            </a:extLst>
          </p:cNvPr>
          <p:cNvCxnSpPr>
            <a:cxnSpLocks/>
          </p:cNvCxnSpPr>
          <p:nvPr/>
        </p:nvCxnSpPr>
        <p:spPr>
          <a:xfrm flipV="1">
            <a:off x="3813336" y="1817211"/>
            <a:ext cx="3167417" cy="643287"/>
          </a:xfrm>
          <a:prstGeom prst="line">
            <a:avLst/>
          </a:prstGeom>
          <a:ln w="9525">
            <a:solidFill>
              <a:schemeClr val="tx1">
                <a:lumMod val="65000"/>
                <a:lumOff val="35000"/>
              </a:schemeClr>
            </a:solidFill>
          </a:ln>
        </p:spPr>
        <p:style>
          <a:lnRef idx="1">
            <a:schemeClr val="dk1"/>
          </a:lnRef>
          <a:fillRef idx="0">
            <a:schemeClr val="dk1"/>
          </a:fillRef>
          <a:effectRef idx="0">
            <a:schemeClr val="dk1"/>
          </a:effectRef>
          <a:fontRef idx="minor">
            <a:schemeClr val="tx1"/>
          </a:fontRef>
        </p:style>
      </p:cxnSp>
      <p:cxnSp>
        <p:nvCxnSpPr>
          <p:cNvPr id="60" name="Straight Connector 59">
            <a:extLst>
              <a:ext uri="{FF2B5EF4-FFF2-40B4-BE49-F238E27FC236}">
                <a16:creationId xmlns:a16="http://schemas.microsoft.com/office/drawing/2014/main" id="{B499F198-F388-CD48-903B-E001E9A7BA11}"/>
              </a:ext>
            </a:extLst>
          </p:cNvPr>
          <p:cNvCxnSpPr>
            <a:cxnSpLocks/>
          </p:cNvCxnSpPr>
          <p:nvPr/>
        </p:nvCxnSpPr>
        <p:spPr>
          <a:xfrm flipV="1">
            <a:off x="6130940" y="1809600"/>
            <a:ext cx="846604" cy="651233"/>
          </a:xfrm>
          <a:prstGeom prst="line">
            <a:avLst/>
          </a:prstGeom>
          <a:ln w="9525">
            <a:solidFill>
              <a:schemeClr val="tx1">
                <a:lumMod val="65000"/>
                <a:lumOff val="35000"/>
              </a:schemeClr>
            </a:solidFill>
          </a:ln>
        </p:spPr>
        <p:style>
          <a:lnRef idx="1">
            <a:schemeClr val="dk1"/>
          </a:lnRef>
          <a:fillRef idx="0">
            <a:schemeClr val="dk1"/>
          </a:fillRef>
          <a:effectRef idx="0">
            <a:schemeClr val="dk1"/>
          </a:effectRef>
          <a:fontRef idx="minor">
            <a:schemeClr val="tx1"/>
          </a:fontRef>
        </p:style>
      </p:cxnSp>
      <p:pic>
        <p:nvPicPr>
          <p:cNvPr id="41" name="Picture 40">
            <a:extLst>
              <a:ext uri="{FF2B5EF4-FFF2-40B4-BE49-F238E27FC236}">
                <a16:creationId xmlns:a16="http://schemas.microsoft.com/office/drawing/2014/main" id="{CD9951F5-94CB-5A48-8FBE-BEF8FBBB55F4}"/>
              </a:ext>
            </a:extLst>
          </p:cNvPr>
          <p:cNvPicPr>
            <a:picLocks noChangeAspect="1"/>
          </p:cNvPicPr>
          <p:nvPr/>
        </p:nvPicPr>
        <p:blipFill>
          <a:blip r:embed="rId3"/>
          <a:stretch>
            <a:fillRect/>
          </a:stretch>
        </p:blipFill>
        <p:spPr>
          <a:xfrm>
            <a:off x="3818013" y="6150162"/>
            <a:ext cx="2312929" cy="366779"/>
          </a:xfrm>
          <a:prstGeom prst="rect">
            <a:avLst/>
          </a:prstGeom>
        </p:spPr>
      </p:pic>
      <p:cxnSp>
        <p:nvCxnSpPr>
          <p:cNvPr id="17" name="Straight Connector 16">
            <a:extLst>
              <a:ext uri="{FF2B5EF4-FFF2-40B4-BE49-F238E27FC236}">
                <a16:creationId xmlns:a16="http://schemas.microsoft.com/office/drawing/2014/main" id="{822F5244-BA62-7D40-AD0B-B70E162EE80D}"/>
              </a:ext>
            </a:extLst>
          </p:cNvPr>
          <p:cNvCxnSpPr>
            <a:cxnSpLocks/>
          </p:cNvCxnSpPr>
          <p:nvPr/>
        </p:nvCxnSpPr>
        <p:spPr>
          <a:xfrm flipH="1" flipV="1">
            <a:off x="8883519" y="1802981"/>
            <a:ext cx="3216542" cy="657850"/>
          </a:xfrm>
          <a:prstGeom prst="line">
            <a:avLst/>
          </a:prstGeom>
          <a:ln w="9525">
            <a:solidFill>
              <a:schemeClr val="tx1">
                <a:lumMod val="65000"/>
                <a:lumOff val="35000"/>
              </a:schemeClr>
            </a:solidFill>
          </a:ln>
        </p:spPr>
        <p:style>
          <a:lnRef idx="1">
            <a:schemeClr val="dk1"/>
          </a:lnRef>
          <a:fillRef idx="0">
            <a:schemeClr val="dk1"/>
          </a:fillRef>
          <a:effectRef idx="0">
            <a:schemeClr val="dk1"/>
          </a:effectRef>
          <a:fontRef idx="minor">
            <a:schemeClr val="tx1"/>
          </a:fontRef>
        </p:style>
      </p:cxnSp>
      <p:cxnSp>
        <p:nvCxnSpPr>
          <p:cNvPr id="16" name="Straight Connector 15">
            <a:extLst>
              <a:ext uri="{FF2B5EF4-FFF2-40B4-BE49-F238E27FC236}">
                <a16:creationId xmlns:a16="http://schemas.microsoft.com/office/drawing/2014/main" id="{066E8A47-A581-B04F-8039-6C4BE4F0E13E}"/>
              </a:ext>
            </a:extLst>
          </p:cNvPr>
          <p:cNvCxnSpPr>
            <a:cxnSpLocks/>
          </p:cNvCxnSpPr>
          <p:nvPr/>
        </p:nvCxnSpPr>
        <p:spPr>
          <a:xfrm flipV="1">
            <a:off x="6323933" y="1802980"/>
            <a:ext cx="2559586" cy="657852"/>
          </a:xfrm>
          <a:prstGeom prst="line">
            <a:avLst/>
          </a:prstGeom>
          <a:ln w="9525">
            <a:solidFill>
              <a:schemeClr val="tx1">
                <a:lumMod val="65000"/>
                <a:lumOff val="35000"/>
              </a:schemeClr>
            </a:solidFill>
          </a:ln>
        </p:spPr>
        <p:style>
          <a:lnRef idx="1">
            <a:schemeClr val="dk1"/>
          </a:lnRef>
          <a:fillRef idx="0">
            <a:schemeClr val="dk1"/>
          </a:fillRef>
          <a:effectRef idx="0">
            <a:schemeClr val="dk1"/>
          </a:effectRef>
          <a:fontRef idx="minor">
            <a:schemeClr val="tx1"/>
          </a:fontRef>
        </p:style>
      </p:cxnSp>
      <p:pic>
        <p:nvPicPr>
          <p:cNvPr id="11" name="Picture 10" descr="A picture containing text&#10;&#10;Description automatically generated">
            <a:extLst>
              <a:ext uri="{FF2B5EF4-FFF2-40B4-BE49-F238E27FC236}">
                <a16:creationId xmlns:a16="http://schemas.microsoft.com/office/drawing/2014/main" id="{2B5A49BB-9F5F-3F47-87E8-FE399C44DCD1}"/>
              </a:ext>
            </a:extLst>
          </p:cNvPr>
          <p:cNvPicPr>
            <a:picLocks/>
          </p:cNvPicPr>
          <p:nvPr/>
        </p:nvPicPr>
        <p:blipFill>
          <a:blip r:embed="rId4"/>
          <a:stretch>
            <a:fillRect/>
          </a:stretch>
        </p:blipFill>
        <p:spPr>
          <a:xfrm>
            <a:off x="6331090" y="2467788"/>
            <a:ext cx="5768972" cy="4052631"/>
          </a:xfrm>
          <a:prstGeom prst="rect">
            <a:avLst/>
          </a:prstGeom>
        </p:spPr>
      </p:pic>
      <p:sp>
        <p:nvSpPr>
          <p:cNvPr id="8" name="Rectangle 7">
            <a:extLst>
              <a:ext uri="{FF2B5EF4-FFF2-40B4-BE49-F238E27FC236}">
                <a16:creationId xmlns:a16="http://schemas.microsoft.com/office/drawing/2014/main" id="{BF93CEED-4F3D-6144-9371-398C37B05C45}"/>
              </a:ext>
            </a:extLst>
          </p:cNvPr>
          <p:cNvSpPr/>
          <p:nvPr/>
        </p:nvSpPr>
        <p:spPr>
          <a:xfrm>
            <a:off x="6331089" y="2467788"/>
            <a:ext cx="5768972" cy="4052631"/>
          </a:xfrm>
          <a:prstGeom prst="rect">
            <a:avLst/>
          </a:prstGeom>
          <a:no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Graphic 11">
            <a:extLst>
              <a:ext uri="{FF2B5EF4-FFF2-40B4-BE49-F238E27FC236}">
                <a16:creationId xmlns:a16="http://schemas.microsoft.com/office/drawing/2014/main" id="{86805135-D8BB-F843-BC6E-87D5C6C38E73}"/>
              </a:ext>
            </a:extLst>
          </p:cNvPr>
          <p:cNvPicPr>
            <a:picLocks/>
          </p:cNvPicPr>
          <p:nvPr/>
        </p:nvPicPr>
        <p:blipFill rotWithShape="1">
          <a:blip r:embed="rId5">
            <a:lum bright="-50000" contrast="68000"/>
            <a:extLst>
              <a:ext uri="{96DAC541-7B7A-43D3-8B79-37D633B846F1}">
                <asvg:svgBlip xmlns:asvg="http://schemas.microsoft.com/office/drawing/2016/SVG/main" r:embed="rId6"/>
              </a:ext>
            </a:extLst>
          </a:blip>
          <a:srcRect l="7319" t="15589" r="76097" b="9772"/>
          <a:stretch/>
        </p:blipFill>
        <p:spPr>
          <a:xfrm>
            <a:off x="3160105" y="40944"/>
            <a:ext cx="7196328" cy="393192"/>
          </a:xfrm>
          <a:prstGeom prst="rect">
            <a:avLst/>
          </a:prstGeom>
        </p:spPr>
      </p:pic>
      <p:pic>
        <p:nvPicPr>
          <p:cNvPr id="13" name="Graphic 12">
            <a:extLst>
              <a:ext uri="{FF2B5EF4-FFF2-40B4-BE49-F238E27FC236}">
                <a16:creationId xmlns:a16="http://schemas.microsoft.com/office/drawing/2014/main" id="{055B744E-FDBF-6943-AB68-246F7252A8CC}"/>
              </a:ext>
            </a:extLst>
          </p:cNvPr>
          <p:cNvPicPr>
            <a:picLocks/>
          </p:cNvPicPr>
          <p:nvPr/>
        </p:nvPicPr>
        <p:blipFill rotWithShape="1">
          <a:blip r:embed="rId7">
            <a:lum bright="-50000" contrast="68000"/>
            <a:extLst>
              <a:ext uri="{96DAC541-7B7A-43D3-8B79-37D633B846F1}">
                <asvg:svgBlip xmlns:asvg="http://schemas.microsoft.com/office/drawing/2016/SVG/main" r:embed="rId8"/>
              </a:ext>
            </a:extLst>
          </a:blip>
          <a:srcRect l="7319" t="15402" r="76097" b="10027"/>
          <a:stretch/>
        </p:blipFill>
        <p:spPr>
          <a:xfrm>
            <a:off x="3160105" y="497226"/>
            <a:ext cx="7196328" cy="393192"/>
          </a:xfrm>
          <a:prstGeom prst="rect">
            <a:avLst/>
          </a:prstGeom>
        </p:spPr>
      </p:pic>
      <p:pic>
        <p:nvPicPr>
          <p:cNvPr id="14" name="Graphic 13">
            <a:extLst>
              <a:ext uri="{FF2B5EF4-FFF2-40B4-BE49-F238E27FC236}">
                <a16:creationId xmlns:a16="http://schemas.microsoft.com/office/drawing/2014/main" id="{73E3C9CD-9282-6343-9BAA-108B33C2D301}"/>
              </a:ext>
            </a:extLst>
          </p:cNvPr>
          <p:cNvPicPr>
            <a:picLocks/>
          </p:cNvPicPr>
          <p:nvPr/>
        </p:nvPicPr>
        <p:blipFill rotWithShape="1">
          <a:blip r:embed="rId9">
            <a:lum bright="-50000" contrast="68000"/>
            <a:extLst>
              <a:ext uri="{96DAC541-7B7A-43D3-8B79-37D633B846F1}">
                <asvg:svgBlip xmlns:asvg="http://schemas.microsoft.com/office/drawing/2016/SVG/main" r:embed="rId10"/>
              </a:ext>
            </a:extLst>
          </a:blip>
          <a:srcRect l="7319" t="15629" r="76097" b="9840"/>
          <a:stretch/>
        </p:blipFill>
        <p:spPr>
          <a:xfrm>
            <a:off x="3160105" y="953507"/>
            <a:ext cx="7196328" cy="393192"/>
          </a:xfrm>
          <a:prstGeom prst="rect">
            <a:avLst/>
          </a:prstGeom>
        </p:spPr>
      </p:pic>
      <p:pic>
        <p:nvPicPr>
          <p:cNvPr id="15" name="Graphic 14">
            <a:extLst>
              <a:ext uri="{FF2B5EF4-FFF2-40B4-BE49-F238E27FC236}">
                <a16:creationId xmlns:a16="http://schemas.microsoft.com/office/drawing/2014/main" id="{BAC4F705-CC6A-A243-814C-5400700AC827}"/>
              </a:ext>
            </a:extLst>
          </p:cNvPr>
          <p:cNvPicPr>
            <a:picLocks/>
          </p:cNvPicPr>
          <p:nvPr/>
        </p:nvPicPr>
        <p:blipFill rotWithShape="1">
          <a:blip r:embed="rId11">
            <a:lum bright="-50000" contrast="68000"/>
            <a:extLst>
              <a:ext uri="{96DAC541-7B7A-43D3-8B79-37D633B846F1}">
                <asvg:svgBlip xmlns:asvg="http://schemas.microsoft.com/office/drawing/2016/SVG/main" r:embed="rId12"/>
              </a:ext>
            </a:extLst>
          </a:blip>
          <a:srcRect l="7322" t="15638" r="76101" b="9905"/>
          <a:stretch/>
        </p:blipFill>
        <p:spPr>
          <a:xfrm>
            <a:off x="3160105" y="1409788"/>
            <a:ext cx="7196328" cy="393192"/>
          </a:xfrm>
          <a:prstGeom prst="rect">
            <a:avLst/>
          </a:prstGeom>
        </p:spPr>
      </p:pic>
      <p:cxnSp>
        <p:nvCxnSpPr>
          <p:cNvPr id="31" name="Straight Arrow Connector 30">
            <a:extLst>
              <a:ext uri="{FF2B5EF4-FFF2-40B4-BE49-F238E27FC236}">
                <a16:creationId xmlns:a16="http://schemas.microsoft.com/office/drawing/2014/main" id="{A4E364C9-12AF-E743-A49C-0A8E74EEB606}"/>
              </a:ext>
            </a:extLst>
          </p:cNvPr>
          <p:cNvCxnSpPr>
            <a:cxnSpLocks/>
          </p:cNvCxnSpPr>
          <p:nvPr/>
        </p:nvCxnSpPr>
        <p:spPr>
          <a:xfrm flipV="1">
            <a:off x="11100874" y="3157628"/>
            <a:ext cx="0" cy="36677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75130FBE-3A6E-0040-8F8F-9EECC20B846B}"/>
              </a:ext>
            </a:extLst>
          </p:cNvPr>
          <p:cNvCxnSpPr>
            <a:cxnSpLocks/>
          </p:cNvCxnSpPr>
          <p:nvPr/>
        </p:nvCxnSpPr>
        <p:spPr>
          <a:xfrm flipV="1">
            <a:off x="10973874" y="3884703"/>
            <a:ext cx="0" cy="36677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A1C2FB97-8CEF-4445-A5E2-8F94902D8330}"/>
              </a:ext>
            </a:extLst>
          </p:cNvPr>
          <p:cNvCxnSpPr>
            <a:cxnSpLocks/>
          </p:cNvCxnSpPr>
          <p:nvPr/>
        </p:nvCxnSpPr>
        <p:spPr>
          <a:xfrm flipV="1">
            <a:off x="10977169" y="5065803"/>
            <a:ext cx="0" cy="366779"/>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D1D68A3C-F0AD-8046-BE1E-B9767C134778}"/>
              </a:ext>
            </a:extLst>
          </p:cNvPr>
          <p:cNvCxnSpPr>
            <a:cxnSpLocks/>
          </p:cNvCxnSpPr>
          <p:nvPr/>
        </p:nvCxnSpPr>
        <p:spPr>
          <a:xfrm flipV="1">
            <a:off x="11107284" y="5065803"/>
            <a:ext cx="0" cy="366779"/>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413599B4-EA06-4C4C-824D-135E13106A4F}"/>
              </a:ext>
            </a:extLst>
          </p:cNvPr>
          <p:cNvCxnSpPr>
            <a:cxnSpLocks/>
          </p:cNvCxnSpPr>
          <p:nvPr/>
        </p:nvCxnSpPr>
        <p:spPr>
          <a:xfrm flipV="1">
            <a:off x="6640059" y="6031003"/>
            <a:ext cx="0" cy="36677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37" name="Picture 36" descr="A picture containing timeline&#10;&#10;Description automatically generated">
            <a:extLst>
              <a:ext uri="{FF2B5EF4-FFF2-40B4-BE49-F238E27FC236}">
                <a16:creationId xmlns:a16="http://schemas.microsoft.com/office/drawing/2014/main" id="{B24635ED-265F-F64E-9F36-47EF9B8AFD37}"/>
              </a:ext>
            </a:extLst>
          </p:cNvPr>
          <p:cNvPicPr>
            <a:picLocks noChangeAspect="1"/>
          </p:cNvPicPr>
          <p:nvPr/>
        </p:nvPicPr>
        <p:blipFill>
          <a:blip r:embed="rId13"/>
          <a:stretch>
            <a:fillRect/>
          </a:stretch>
        </p:blipFill>
        <p:spPr>
          <a:xfrm>
            <a:off x="3820154" y="2460833"/>
            <a:ext cx="2312929" cy="3936949"/>
          </a:xfrm>
          <a:prstGeom prst="rect">
            <a:avLst/>
          </a:prstGeom>
        </p:spPr>
      </p:pic>
      <p:sp>
        <p:nvSpPr>
          <p:cNvPr id="38" name="Rectangle 37">
            <a:extLst>
              <a:ext uri="{FF2B5EF4-FFF2-40B4-BE49-F238E27FC236}">
                <a16:creationId xmlns:a16="http://schemas.microsoft.com/office/drawing/2014/main" id="{5DDD4E31-61F8-7541-BF39-AA98083F1027}"/>
              </a:ext>
            </a:extLst>
          </p:cNvPr>
          <p:cNvSpPr/>
          <p:nvPr/>
        </p:nvSpPr>
        <p:spPr>
          <a:xfrm>
            <a:off x="3818011" y="2464310"/>
            <a:ext cx="2317206" cy="4052631"/>
          </a:xfrm>
          <a:prstGeom prst="rect">
            <a:avLst/>
          </a:prstGeom>
          <a:no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9" name="Straight Arrow Connector 38">
            <a:extLst>
              <a:ext uri="{FF2B5EF4-FFF2-40B4-BE49-F238E27FC236}">
                <a16:creationId xmlns:a16="http://schemas.microsoft.com/office/drawing/2014/main" id="{B4EF767F-B03A-D24C-BECB-DE37EF891E1F}"/>
              </a:ext>
            </a:extLst>
          </p:cNvPr>
          <p:cNvCxnSpPr>
            <a:cxnSpLocks/>
          </p:cNvCxnSpPr>
          <p:nvPr/>
        </p:nvCxnSpPr>
        <p:spPr>
          <a:xfrm flipV="1">
            <a:off x="5562491" y="4068092"/>
            <a:ext cx="0" cy="36677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D7154935-412E-CF49-843D-2DA485EA856D}"/>
              </a:ext>
            </a:extLst>
          </p:cNvPr>
          <p:cNvCxnSpPr>
            <a:cxnSpLocks/>
          </p:cNvCxnSpPr>
          <p:nvPr/>
        </p:nvCxnSpPr>
        <p:spPr>
          <a:xfrm flipV="1">
            <a:off x="5565792" y="5065803"/>
            <a:ext cx="0" cy="36677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47" name="Picture 46" descr="A picture containing timeline&#10;&#10;Description automatically generated">
            <a:extLst>
              <a:ext uri="{FF2B5EF4-FFF2-40B4-BE49-F238E27FC236}">
                <a16:creationId xmlns:a16="http://schemas.microsoft.com/office/drawing/2014/main" id="{B9A119F4-6976-8544-B0D1-16D4AFBC3F1E}"/>
              </a:ext>
            </a:extLst>
          </p:cNvPr>
          <p:cNvPicPr>
            <a:picLocks/>
          </p:cNvPicPr>
          <p:nvPr/>
        </p:nvPicPr>
        <p:blipFill rotWithShape="1">
          <a:blip r:embed="rId14"/>
          <a:srcRect b="6113"/>
          <a:stretch/>
        </p:blipFill>
        <p:spPr>
          <a:xfrm>
            <a:off x="1000559" y="2460832"/>
            <a:ext cx="2313432" cy="4059587"/>
          </a:xfrm>
          <a:prstGeom prst="rect">
            <a:avLst/>
          </a:prstGeom>
        </p:spPr>
      </p:pic>
      <p:sp>
        <p:nvSpPr>
          <p:cNvPr id="48" name="Rectangle 47">
            <a:extLst>
              <a:ext uri="{FF2B5EF4-FFF2-40B4-BE49-F238E27FC236}">
                <a16:creationId xmlns:a16="http://schemas.microsoft.com/office/drawing/2014/main" id="{49448661-8C0A-3A45-8F50-104E0AB9ABC4}"/>
              </a:ext>
            </a:extLst>
          </p:cNvPr>
          <p:cNvSpPr/>
          <p:nvPr/>
        </p:nvSpPr>
        <p:spPr>
          <a:xfrm>
            <a:off x="1005093" y="2467788"/>
            <a:ext cx="2308898" cy="4049153"/>
          </a:xfrm>
          <a:prstGeom prst="rect">
            <a:avLst/>
          </a:prstGeom>
          <a:no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3" name="Straight Connector 52">
            <a:extLst>
              <a:ext uri="{FF2B5EF4-FFF2-40B4-BE49-F238E27FC236}">
                <a16:creationId xmlns:a16="http://schemas.microsoft.com/office/drawing/2014/main" id="{1B14F790-D3A0-424A-9993-87D190AD2A6E}"/>
              </a:ext>
            </a:extLst>
          </p:cNvPr>
          <p:cNvCxnSpPr>
            <a:cxnSpLocks/>
          </p:cNvCxnSpPr>
          <p:nvPr/>
        </p:nvCxnSpPr>
        <p:spPr>
          <a:xfrm flipH="1">
            <a:off x="3309314" y="4519018"/>
            <a:ext cx="504020" cy="0"/>
          </a:xfrm>
          <a:prstGeom prst="line">
            <a:avLst/>
          </a:prstGeom>
          <a:ln w="25400"/>
        </p:spPr>
        <p:style>
          <a:lnRef idx="1">
            <a:schemeClr val="dk1"/>
          </a:lnRef>
          <a:fillRef idx="0">
            <a:schemeClr val="dk1"/>
          </a:fillRef>
          <a:effectRef idx="0">
            <a:schemeClr val="dk1"/>
          </a:effectRef>
          <a:fontRef idx="minor">
            <a:schemeClr val="tx1"/>
          </a:fontRef>
        </p:style>
      </p:cxnSp>
      <p:sp>
        <p:nvSpPr>
          <p:cNvPr id="54" name="TextBox 53">
            <a:extLst>
              <a:ext uri="{FF2B5EF4-FFF2-40B4-BE49-F238E27FC236}">
                <a16:creationId xmlns:a16="http://schemas.microsoft.com/office/drawing/2014/main" id="{33166468-BBDF-BB48-85B7-65E2875448AD}"/>
              </a:ext>
            </a:extLst>
          </p:cNvPr>
          <p:cNvSpPr txBox="1"/>
          <p:nvPr/>
        </p:nvSpPr>
        <p:spPr>
          <a:xfrm>
            <a:off x="3162871" y="4087753"/>
            <a:ext cx="769840" cy="461665"/>
          </a:xfrm>
          <a:prstGeom prst="rect">
            <a:avLst/>
          </a:prstGeom>
          <a:noFill/>
        </p:spPr>
        <p:txBody>
          <a:bodyPr wrap="square" rtlCol="0">
            <a:spAutoFit/>
          </a:bodyPr>
          <a:lstStyle/>
          <a:p>
            <a:pPr algn="ctr"/>
            <a:r>
              <a:rPr lang="en-US" sz="1200" dirty="0">
                <a:latin typeface="Verdana" panose="020B0604030504040204" pitchFamily="34" charset="0"/>
                <a:ea typeface="Verdana" panose="020B0604030504040204" pitchFamily="34" charset="0"/>
                <a:cs typeface="Verdana" panose="020B0604030504040204" pitchFamily="34" charset="0"/>
              </a:rPr>
              <a:t>1.53 Mb</a:t>
            </a:r>
          </a:p>
        </p:txBody>
      </p:sp>
      <p:cxnSp>
        <p:nvCxnSpPr>
          <p:cNvPr id="59" name="Straight Arrow Connector 58">
            <a:extLst>
              <a:ext uri="{FF2B5EF4-FFF2-40B4-BE49-F238E27FC236}">
                <a16:creationId xmlns:a16="http://schemas.microsoft.com/office/drawing/2014/main" id="{27998686-0040-8246-908A-53F2E5E7B03E}"/>
              </a:ext>
            </a:extLst>
          </p:cNvPr>
          <p:cNvCxnSpPr>
            <a:cxnSpLocks/>
          </p:cNvCxnSpPr>
          <p:nvPr/>
        </p:nvCxnSpPr>
        <p:spPr>
          <a:xfrm flipV="1">
            <a:off x="2060592" y="5963597"/>
            <a:ext cx="0" cy="36677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5" name="TextBox 84">
            <a:extLst>
              <a:ext uri="{FF2B5EF4-FFF2-40B4-BE49-F238E27FC236}">
                <a16:creationId xmlns:a16="http://schemas.microsoft.com/office/drawing/2014/main" id="{1AF8D90F-3E9F-2A4C-A106-4A20694BF0A6}"/>
              </a:ext>
            </a:extLst>
          </p:cNvPr>
          <p:cNvSpPr txBox="1"/>
          <p:nvPr/>
        </p:nvSpPr>
        <p:spPr>
          <a:xfrm>
            <a:off x="211947" y="2942341"/>
            <a:ext cx="920745" cy="307777"/>
          </a:xfrm>
          <a:prstGeom prst="rect">
            <a:avLst/>
          </a:prstGeom>
          <a:noFill/>
        </p:spPr>
        <p:txBody>
          <a:bodyPr wrap="square" rtlCol="0">
            <a:spAutoFit/>
          </a:bodyPr>
          <a:lstStyle/>
          <a:p>
            <a:r>
              <a:rPr lang="en-US" sz="1400" dirty="0">
                <a:latin typeface="Verdana" panose="020B0604030504040204" pitchFamily="34" charset="0"/>
                <a:ea typeface="Verdana" panose="020B0604030504040204" pitchFamily="34" charset="0"/>
                <a:cs typeface="Verdana" panose="020B0604030504040204" pitchFamily="34" charset="0"/>
              </a:rPr>
              <a:t>Arizona</a:t>
            </a:r>
          </a:p>
        </p:txBody>
      </p:sp>
      <p:sp>
        <p:nvSpPr>
          <p:cNvPr id="86" name="TextBox 85">
            <a:extLst>
              <a:ext uri="{FF2B5EF4-FFF2-40B4-BE49-F238E27FC236}">
                <a16:creationId xmlns:a16="http://schemas.microsoft.com/office/drawing/2014/main" id="{210D316C-EEEB-C541-AC1F-10F7713A246A}"/>
              </a:ext>
            </a:extLst>
          </p:cNvPr>
          <p:cNvSpPr txBox="1"/>
          <p:nvPr/>
        </p:nvSpPr>
        <p:spPr>
          <a:xfrm>
            <a:off x="63877" y="3946854"/>
            <a:ext cx="1253023" cy="523220"/>
          </a:xfrm>
          <a:prstGeom prst="rect">
            <a:avLst/>
          </a:prstGeom>
          <a:noFill/>
        </p:spPr>
        <p:txBody>
          <a:bodyPr wrap="square" rtlCol="0">
            <a:spAutoFit/>
          </a:bodyPr>
          <a:lstStyle/>
          <a:p>
            <a:pPr algn="ctr"/>
            <a:r>
              <a:rPr lang="en-US" sz="1400" dirty="0">
                <a:latin typeface="Verdana" panose="020B0604030504040204" pitchFamily="34" charset="0"/>
                <a:ea typeface="Verdana" panose="020B0604030504040204" pitchFamily="34" charset="0"/>
                <a:cs typeface="Verdana" panose="020B0604030504040204" pitchFamily="34" charset="0"/>
              </a:rPr>
              <a:t>Pa-14 Dwarf</a:t>
            </a:r>
          </a:p>
        </p:txBody>
      </p:sp>
      <p:sp>
        <p:nvSpPr>
          <p:cNvPr id="87" name="TextBox 86">
            <a:extLst>
              <a:ext uri="{FF2B5EF4-FFF2-40B4-BE49-F238E27FC236}">
                <a16:creationId xmlns:a16="http://schemas.microsoft.com/office/drawing/2014/main" id="{1BC773CB-5FE2-C24C-AB33-69D0B1F522AC}"/>
              </a:ext>
            </a:extLst>
          </p:cNvPr>
          <p:cNvSpPr txBox="1"/>
          <p:nvPr/>
        </p:nvSpPr>
        <p:spPr>
          <a:xfrm>
            <a:off x="0" y="4928721"/>
            <a:ext cx="1103905" cy="523220"/>
          </a:xfrm>
          <a:prstGeom prst="rect">
            <a:avLst/>
          </a:prstGeom>
          <a:noFill/>
        </p:spPr>
        <p:txBody>
          <a:bodyPr wrap="square" rtlCol="0">
            <a:spAutoFit/>
          </a:bodyPr>
          <a:lstStyle/>
          <a:p>
            <a:pPr algn="ctr"/>
            <a:r>
              <a:rPr lang="en-US" sz="1400" dirty="0">
                <a:latin typeface="Verdana" panose="020B0604030504040204" pitchFamily="34" charset="0"/>
                <a:ea typeface="Verdana" panose="020B0604030504040204" pitchFamily="34" charset="0"/>
                <a:cs typeface="Verdana" panose="020B0604030504040204" pitchFamily="34" charset="0"/>
              </a:rPr>
              <a:t>Pa-14 wild type</a:t>
            </a:r>
          </a:p>
        </p:txBody>
      </p:sp>
      <p:sp>
        <p:nvSpPr>
          <p:cNvPr id="88" name="TextBox 87">
            <a:extLst>
              <a:ext uri="{FF2B5EF4-FFF2-40B4-BE49-F238E27FC236}">
                <a16:creationId xmlns:a16="http://schemas.microsoft.com/office/drawing/2014/main" id="{2EFEC71C-E0FE-E640-B4BF-566B6DA61DB0}"/>
              </a:ext>
            </a:extLst>
          </p:cNvPr>
          <p:cNvSpPr txBox="1"/>
          <p:nvPr/>
        </p:nvSpPr>
        <p:spPr>
          <a:xfrm>
            <a:off x="139034" y="5747703"/>
            <a:ext cx="920745" cy="523220"/>
          </a:xfrm>
          <a:prstGeom prst="rect">
            <a:avLst/>
          </a:prstGeom>
          <a:noFill/>
        </p:spPr>
        <p:txBody>
          <a:bodyPr wrap="square" rtlCol="0">
            <a:spAutoFit/>
          </a:bodyPr>
          <a:lstStyle/>
          <a:p>
            <a:pPr algn="ctr"/>
            <a:r>
              <a:rPr lang="en-US" sz="1400" dirty="0">
                <a:latin typeface="Verdana" panose="020B0604030504040204" pitchFamily="34" charset="0"/>
                <a:ea typeface="Verdana" panose="020B0604030504040204" pitchFamily="34" charset="0"/>
                <a:cs typeface="Verdana" panose="020B0604030504040204" pitchFamily="34" charset="0"/>
              </a:rPr>
              <a:t>New Zealand</a:t>
            </a:r>
          </a:p>
        </p:txBody>
      </p:sp>
      <p:sp>
        <p:nvSpPr>
          <p:cNvPr id="89" name="TextBox 88">
            <a:extLst>
              <a:ext uri="{FF2B5EF4-FFF2-40B4-BE49-F238E27FC236}">
                <a16:creationId xmlns:a16="http://schemas.microsoft.com/office/drawing/2014/main" id="{DB809067-752E-684B-BF5A-5091860399E2}"/>
              </a:ext>
            </a:extLst>
          </p:cNvPr>
          <p:cNvSpPr txBox="1"/>
          <p:nvPr/>
        </p:nvSpPr>
        <p:spPr>
          <a:xfrm>
            <a:off x="1957475" y="84187"/>
            <a:ext cx="1632577" cy="307777"/>
          </a:xfrm>
          <a:prstGeom prst="rect">
            <a:avLst/>
          </a:prstGeom>
          <a:noFill/>
        </p:spPr>
        <p:txBody>
          <a:bodyPr wrap="square" rtlCol="0">
            <a:spAutoFit/>
          </a:bodyPr>
          <a:lstStyle/>
          <a:p>
            <a:pPr algn="ctr"/>
            <a:r>
              <a:rPr lang="en-US" sz="1400" dirty="0">
                <a:latin typeface="Verdana" panose="020B0604030504040204" pitchFamily="34" charset="0"/>
                <a:ea typeface="Verdana" panose="020B0604030504040204" pitchFamily="34" charset="0"/>
                <a:cs typeface="Verdana" panose="020B0604030504040204" pitchFamily="34" charset="0"/>
              </a:rPr>
              <a:t>Arizona</a:t>
            </a:r>
          </a:p>
        </p:txBody>
      </p:sp>
      <p:sp>
        <p:nvSpPr>
          <p:cNvPr id="90" name="TextBox 89">
            <a:extLst>
              <a:ext uri="{FF2B5EF4-FFF2-40B4-BE49-F238E27FC236}">
                <a16:creationId xmlns:a16="http://schemas.microsoft.com/office/drawing/2014/main" id="{D52DA50A-FA64-9546-AA32-3864C0BD18AE}"/>
              </a:ext>
            </a:extLst>
          </p:cNvPr>
          <p:cNvSpPr txBox="1"/>
          <p:nvPr/>
        </p:nvSpPr>
        <p:spPr>
          <a:xfrm>
            <a:off x="1441681" y="520661"/>
            <a:ext cx="2221741" cy="307777"/>
          </a:xfrm>
          <a:prstGeom prst="rect">
            <a:avLst/>
          </a:prstGeom>
          <a:noFill/>
        </p:spPr>
        <p:txBody>
          <a:bodyPr wrap="square" rtlCol="0">
            <a:spAutoFit/>
          </a:bodyPr>
          <a:lstStyle/>
          <a:p>
            <a:pPr algn="ctr"/>
            <a:r>
              <a:rPr lang="en-US" sz="1400" dirty="0">
                <a:latin typeface="Verdana" panose="020B0604030504040204" pitchFamily="34" charset="0"/>
                <a:ea typeface="Verdana" panose="020B0604030504040204" pitchFamily="34" charset="0"/>
                <a:cs typeface="Verdana" panose="020B0604030504040204" pitchFamily="34" charset="0"/>
              </a:rPr>
              <a:t>Pa-14 Dwarf</a:t>
            </a:r>
          </a:p>
        </p:txBody>
      </p:sp>
      <p:sp>
        <p:nvSpPr>
          <p:cNvPr id="91" name="TextBox 90">
            <a:extLst>
              <a:ext uri="{FF2B5EF4-FFF2-40B4-BE49-F238E27FC236}">
                <a16:creationId xmlns:a16="http://schemas.microsoft.com/office/drawing/2014/main" id="{98CCEB7B-C32D-5E43-A58B-3E662A022768}"/>
              </a:ext>
            </a:extLst>
          </p:cNvPr>
          <p:cNvSpPr txBox="1"/>
          <p:nvPr/>
        </p:nvSpPr>
        <p:spPr>
          <a:xfrm>
            <a:off x="1437670" y="976056"/>
            <a:ext cx="1957339" cy="307777"/>
          </a:xfrm>
          <a:prstGeom prst="rect">
            <a:avLst/>
          </a:prstGeom>
          <a:noFill/>
        </p:spPr>
        <p:txBody>
          <a:bodyPr wrap="square" rtlCol="0">
            <a:spAutoFit/>
          </a:bodyPr>
          <a:lstStyle/>
          <a:p>
            <a:pPr algn="ctr"/>
            <a:r>
              <a:rPr lang="en-US" sz="1400" dirty="0">
                <a:latin typeface="Verdana" panose="020B0604030504040204" pitchFamily="34" charset="0"/>
                <a:ea typeface="Verdana" panose="020B0604030504040204" pitchFamily="34" charset="0"/>
                <a:cs typeface="Verdana" panose="020B0604030504040204" pitchFamily="34" charset="0"/>
              </a:rPr>
              <a:t>Pa-14 wild type</a:t>
            </a:r>
          </a:p>
        </p:txBody>
      </p:sp>
      <p:sp>
        <p:nvSpPr>
          <p:cNvPr id="92" name="TextBox 91">
            <a:extLst>
              <a:ext uri="{FF2B5EF4-FFF2-40B4-BE49-F238E27FC236}">
                <a16:creationId xmlns:a16="http://schemas.microsoft.com/office/drawing/2014/main" id="{EEB76630-C919-9B43-8A79-C574A2645B9D}"/>
              </a:ext>
            </a:extLst>
          </p:cNvPr>
          <p:cNvSpPr txBox="1"/>
          <p:nvPr/>
        </p:nvSpPr>
        <p:spPr>
          <a:xfrm>
            <a:off x="1718304" y="1462523"/>
            <a:ext cx="1632577" cy="307777"/>
          </a:xfrm>
          <a:prstGeom prst="rect">
            <a:avLst/>
          </a:prstGeom>
          <a:noFill/>
        </p:spPr>
        <p:txBody>
          <a:bodyPr wrap="square" rtlCol="0">
            <a:spAutoFit/>
          </a:bodyPr>
          <a:lstStyle/>
          <a:p>
            <a:pPr algn="ctr"/>
            <a:r>
              <a:rPr lang="en-US" sz="1400" dirty="0">
                <a:latin typeface="Verdana" panose="020B0604030504040204" pitchFamily="34" charset="0"/>
                <a:ea typeface="Verdana" panose="020B0604030504040204" pitchFamily="34" charset="0"/>
                <a:cs typeface="Verdana" panose="020B0604030504040204" pitchFamily="34" charset="0"/>
              </a:rPr>
              <a:t>New Zealand</a:t>
            </a:r>
          </a:p>
        </p:txBody>
      </p:sp>
      <p:sp>
        <p:nvSpPr>
          <p:cNvPr id="43" name="TextBox 42">
            <a:extLst>
              <a:ext uri="{FF2B5EF4-FFF2-40B4-BE49-F238E27FC236}">
                <a16:creationId xmlns:a16="http://schemas.microsoft.com/office/drawing/2014/main" id="{91F56476-2170-CE40-9935-F7A93AEF449A}"/>
              </a:ext>
            </a:extLst>
          </p:cNvPr>
          <p:cNvSpPr txBox="1"/>
          <p:nvPr/>
        </p:nvSpPr>
        <p:spPr>
          <a:xfrm>
            <a:off x="211947" y="6464384"/>
            <a:ext cx="11888112" cy="461665"/>
          </a:xfrm>
          <a:prstGeom prst="rect">
            <a:avLst/>
          </a:prstGeom>
          <a:noFill/>
        </p:spPr>
        <p:txBody>
          <a:bodyPr wrap="square">
            <a:spAutoFit/>
          </a:bodyPr>
          <a:lstStyle/>
          <a:p>
            <a:pPr marL="0" marR="60960">
              <a:spcBef>
                <a:spcPts val="0"/>
              </a:spcBef>
              <a:spcAft>
                <a:spcPts val="0"/>
              </a:spcAft>
            </a:pPr>
            <a:r>
              <a:rPr lang="en-US" sz="1200" b="1" dirty="0">
                <a:effectLst/>
                <a:latin typeface="Times New Roman" panose="02020603050405020304" pitchFamily="18" charset="0"/>
                <a:ea typeface="Times New Roman" panose="02020603050405020304" pitchFamily="18" charset="0"/>
              </a:rPr>
              <a:t>Supplementary Fig. 17 | Sequence alignments at chromosome 1A illustrates local variability at crossover ‘hotspots’. </a:t>
            </a:r>
            <a:r>
              <a:rPr lang="en-US" sz="1200" dirty="0">
                <a:effectLst/>
                <a:latin typeface="Times New Roman" panose="02020603050405020304" pitchFamily="18" charset="0"/>
                <a:ea typeface="Times New Roman" panose="02020603050405020304" pitchFamily="18" charset="0"/>
              </a:rPr>
              <a:t>Black arrows indicate positions where both pairs of chromosomes break at the same locations and red arrows point to breakpoints at a single chromosome pair. </a:t>
            </a:r>
          </a:p>
        </p:txBody>
      </p:sp>
    </p:spTree>
    <p:extLst>
      <p:ext uri="{BB962C8B-B14F-4D97-AF65-F5344CB8AC3E}">
        <p14:creationId xmlns:p14="http://schemas.microsoft.com/office/powerpoint/2010/main" val="42902157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36510CE-38F5-654C-B937-1241E642F32F}"/>
              </a:ext>
            </a:extLst>
          </p:cNvPr>
          <p:cNvPicPr>
            <a:picLocks/>
          </p:cNvPicPr>
          <p:nvPr/>
        </p:nvPicPr>
        <p:blipFill rotWithShape="1">
          <a:blip r:embed="rId3"/>
          <a:srcRect l="9722" t="81222" r="1458" b="7407"/>
          <a:stretch/>
        </p:blipFill>
        <p:spPr>
          <a:xfrm>
            <a:off x="903872" y="257181"/>
            <a:ext cx="4732868" cy="173736"/>
          </a:xfrm>
          <a:prstGeom prst="rect">
            <a:avLst/>
          </a:prstGeom>
          <a:ln w="12700">
            <a:solidFill>
              <a:schemeClr val="bg2">
                <a:lumMod val="50000"/>
              </a:schemeClr>
            </a:solidFill>
          </a:ln>
        </p:spPr>
      </p:pic>
      <p:pic>
        <p:nvPicPr>
          <p:cNvPr id="12" name="Picture 11" descr="A picture containing chart&#10;&#10;Description automatically generated">
            <a:extLst>
              <a:ext uri="{FF2B5EF4-FFF2-40B4-BE49-F238E27FC236}">
                <a16:creationId xmlns:a16="http://schemas.microsoft.com/office/drawing/2014/main" id="{654A80AF-A733-8B48-B553-6487EB61D1CA}"/>
              </a:ext>
            </a:extLst>
          </p:cNvPr>
          <p:cNvPicPr>
            <a:picLocks/>
          </p:cNvPicPr>
          <p:nvPr/>
        </p:nvPicPr>
        <p:blipFill rotWithShape="1">
          <a:blip r:embed="rId4"/>
          <a:srcRect l="9722" r="1458"/>
          <a:stretch/>
        </p:blipFill>
        <p:spPr>
          <a:xfrm>
            <a:off x="903872" y="425456"/>
            <a:ext cx="4732868" cy="1371600"/>
          </a:xfrm>
          <a:prstGeom prst="rect">
            <a:avLst/>
          </a:prstGeom>
          <a:ln w="12700">
            <a:solidFill>
              <a:schemeClr val="bg2">
                <a:lumMod val="50000"/>
              </a:schemeClr>
            </a:solidFill>
          </a:ln>
        </p:spPr>
      </p:pic>
      <p:pic>
        <p:nvPicPr>
          <p:cNvPr id="14" name="Picture 13" descr="A computer screen capture&#10;&#10;Description automatically generated with medium confidence">
            <a:extLst>
              <a:ext uri="{FF2B5EF4-FFF2-40B4-BE49-F238E27FC236}">
                <a16:creationId xmlns:a16="http://schemas.microsoft.com/office/drawing/2014/main" id="{A875F6D0-4168-D149-8CA6-25288498090F}"/>
              </a:ext>
            </a:extLst>
          </p:cNvPr>
          <p:cNvPicPr>
            <a:picLocks/>
          </p:cNvPicPr>
          <p:nvPr/>
        </p:nvPicPr>
        <p:blipFill rotWithShape="1">
          <a:blip r:embed="rId5"/>
          <a:srcRect l="9722" r="1458"/>
          <a:stretch/>
        </p:blipFill>
        <p:spPr>
          <a:xfrm>
            <a:off x="903872" y="3109511"/>
            <a:ext cx="4732868" cy="1371600"/>
          </a:xfrm>
          <a:prstGeom prst="rect">
            <a:avLst/>
          </a:prstGeom>
          <a:ln w="12700">
            <a:solidFill>
              <a:schemeClr val="bg2">
                <a:lumMod val="50000"/>
              </a:schemeClr>
            </a:solidFill>
          </a:ln>
        </p:spPr>
      </p:pic>
      <p:pic>
        <p:nvPicPr>
          <p:cNvPr id="20" name="Picture 19" descr="Chart&#10;&#10;Description automatically generated">
            <a:extLst>
              <a:ext uri="{FF2B5EF4-FFF2-40B4-BE49-F238E27FC236}">
                <a16:creationId xmlns:a16="http://schemas.microsoft.com/office/drawing/2014/main" id="{6490640F-E138-AE42-ABF1-A88C66BB0899}"/>
              </a:ext>
            </a:extLst>
          </p:cNvPr>
          <p:cNvPicPr>
            <a:picLocks/>
          </p:cNvPicPr>
          <p:nvPr/>
        </p:nvPicPr>
        <p:blipFill rotWithShape="1">
          <a:blip r:embed="rId6"/>
          <a:srcRect l="9722" r="1458"/>
          <a:stretch/>
        </p:blipFill>
        <p:spPr>
          <a:xfrm>
            <a:off x="903872" y="1732365"/>
            <a:ext cx="4732868" cy="1371600"/>
          </a:xfrm>
          <a:prstGeom prst="rect">
            <a:avLst/>
          </a:prstGeom>
          <a:ln w="12700">
            <a:solidFill>
              <a:schemeClr val="bg2">
                <a:lumMod val="50000"/>
              </a:schemeClr>
            </a:solidFill>
          </a:ln>
        </p:spPr>
      </p:pic>
      <p:pic>
        <p:nvPicPr>
          <p:cNvPr id="33" name="Picture 32" descr="A screenshot of a computer&#10;&#10;Description automatically generated with medium confidence">
            <a:extLst>
              <a:ext uri="{FF2B5EF4-FFF2-40B4-BE49-F238E27FC236}">
                <a16:creationId xmlns:a16="http://schemas.microsoft.com/office/drawing/2014/main" id="{396BE956-A12A-554B-B794-B8E5535B35B4}"/>
              </a:ext>
            </a:extLst>
          </p:cNvPr>
          <p:cNvPicPr>
            <a:picLocks/>
          </p:cNvPicPr>
          <p:nvPr/>
        </p:nvPicPr>
        <p:blipFill rotWithShape="1">
          <a:blip r:embed="rId7"/>
          <a:srcRect l="9722" r="1458"/>
          <a:stretch/>
        </p:blipFill>
        <p:spPr>
          <a:xfrm>
            <a:off x="903872" y="4476637"/>
            <a:ext cx="4732868" cy="1371600"/>
          </a:xfrm>
          <a:prstGeom prst="rect">
            <a:avLst/>
          </a:prstGeom>
          <a:ln w="12700">
            <a:solidFill>
              <a:schemeClr val="bg2">
                <a:lumMod val="50000"/>
              </a:schemeClr>
            </a:solidFill>
          </a:ln>
        </p:spPr>
      </p:pic>
      <p:sp>
        <p:nvSpPr>
          <p:cNvPr id="28" name="TextBox 27">
            <a:extLst>
              <a:ext uri="{FF2B5EF4-FFF2-40B4-BE49-F238E27FC236}">
                <a16:creationId xmlns:a16="http://schemas.microsoft.com/office/drawing/2014/main" id="{ECC86448-171A-8445-935C-8807F65C2E7B}"/>
              </a:ext>
            </a:extLst>
          </p:cNvPr>
          <p:cNvSpPr txBox="1"/>
          <p:nvPr/>
        </p:nvSpPr>
        <p:spPr>
          <a:xfrm>
            <a:off x="2621982" y="-54592"/>
            <a:ext cx="1295905" cy="307777"/>
          </a:xfrm>
          <a:prstGeom prst="rect">
            <a:avLst/>
          </a:prstGeom>
          <a:noFill/>
        </p:spPr>
        <p:txBody>
          <a:bodyPr wrap="square" rtlCol="0">
            <a:spAutoFit/>
          </a:bodyPr>
          <a:lstStyle/>
          <a:p>
            <a:pPr algn="ctr"/>
            <a:r>
              <a:rPr lang="en-US" sz="1400" dirty="0">
                <a:latin typeface="Verdana" panose="020B0604030504040204" pitchFamily="34" charset="0"/>
                <a:ea typeface="Verdana" panose="020B0604030504040204" pitchFamily="34" charset="0"/>
                <a:cs typeface="Verdana" panose="020B0604030504040204" pitchFamily="34" charset="0"/>
              </a:rPr>
              <a:t>ajg15317</a:t>
            </a:r>
          </a:p>
        </p:txBody>
      </p:sp>
      <p:sp>
        <p:nvSpPr>
          <p:cNvPr id="30" name="TextBox 29">
            <a:extLst>
              <a:ext uri="{FF2B5EF4-FFF2-40B4-BE49-F238E27FC236}">
                <a16:creationId xmlns:a16="http://schemas.microsoft.com/office/drawing/2014/main" id="{1252C4F3-D61F-4D46-975F-5BDE85632B2F}"/>
              </a:ext>
            </a:extLst>
          </p:cNvPr>
          <p:cNvSpPr txBox="1"/>
          <p:nvPr/>
        </p:nvSpPr>
        <p:spPr>
          <a:xfrm>
            <a:off x="222784" y="3610647"/>
            <a:ext cx="798932" cy="307777"/>
          </a:xfrm>
          <a:prstGeom prst="rect">
            <a:avLst/>
          </a:prstGeom>
          <a:noFill/>
        </p:spPr>
        <p:txBody>
          <a:bodyPr wrap="square" rtlCol="0">
            <a:spAutoFit/>
          </a:bodyPr>
          <a:lstStyle/>
          <a:p>
            <a:r>
              <a:rPr lang="en-US" sz="1400" dirty="0">
                <a:latin typeface="Verdana" panose="020B0604030504040204" pitchFamily="34" charset="0"/>
                <a:ea typeface="Verdana" panose="020B0604030504040204" pitchFamily="34" charset="0"/>
                <a:cs typeface="Verdana" panose="020B0604030504040204" pitchFamily="34" charset="0"/>
              </a:rPr>
              <a:t>Wales</a:t>
            </a:r>
          </a:p>
        </p:txBody>
      </p:sp>
      <p:sp>
        <p:nvSpPr>
          <p:cNvPr id="31" name="TextBox 30">
            <a:extLst>
              <a:ext uri="{FF2B5EF4-FFF2-40B4-BE49-F238E27FC236}">
                <a16:creationId xmlns:a16="http://schemas.microsoft.com/office/drawing/2014/main" id="{57ACF589-2180-4948-915C-09047283CF6B}"/>
              </a:ext>
            </a:extLst>
          </p:cNvPr>
          <p:cNvSpPr txBox="1"/>
          <p:nvPr/>
        </p:nvSpPr>
        <p:spPr>
          <a:xfrm>
            <a:off x="0" y="4977773"/>
            <a:ext cx="974725" cy="307777"/>
          </a:xfrm>
          <a:prstGeom prst="rect">
            <a:avLst/>
          </a:prstGeom>
          <a:noFill/>
        </p:spPr>
        <p:txBody>
          <a:bodyPr wrap="square" rtlCol="0">
            <a:spAutoFit/>
          </a:bodyPr>
          <a:lstStyle/>
          <a:p>
            <a:r>
              <a:rPr lang="en-US" sz="1400" dirty="0">
                <a:latin typeface="Verdana" panose="020B0604030504040204" pitchFamily="34" charset="0"/>
                <a:ea typeface="Verdana" panose="020B0604030504040204" pitchFamily="34" charset="0"/>
                <a:cs typeface="Verdana" panose="020B0604030504040204" pitchFamily="34" charset="0"/>
              </a:rPr>
              <a:t>Pa-14_D</a:t>
            </a:r>
          </a:p>
        </p:txBody>
      </p:sp>
      <p:sp>
        <p:nvSpPr>
          <p:cNvPr id="32" name="TextBox 31">
            <a:extLst>
              <a:ext uri="{FF2B5EF4-FFF2-40B4-BE49-F238E27FC236}">
                <a16:creationId xmlns:a16="http://schemas.microsoft.com/office/drawing/2014/main" id="{01F484A7-5D99-304D-BD5B-767341F35361}"/>
              </a:ext>
            </a:extLst>
          </p:cNvPr>
          <p:cNvSpPr txBox="1"/>
          <p:nvPr/>
        </p:nvSpPr>
        <p:spPr>
          <a:xfrm>
            <a:off x="62873" y="2278696"/>
            <a:ext cx="920745" cy="307777"/>
          </a:xfrm>
          <a:prstGeom prst="rect">
            <a:avLst/>
          </a:prstGeom>
          <a:noFill/>
        </p:spPr>
        <p:txBody>
          <a:bodyPr wrap="square" rtlCol="0">
            <a:spAutoFit/>
          </a:bodyPr>
          <a:lstStyle/>
          <a:p>
            <a:r>
              <a:rPr lang="en-US" sz="1400" dirty="0">
                <a:latin typeface="Verdana" panose="020B0604030504040204" pitchFamily="34" charset="0"/>
                <a:ea typeface="Verdana" panose="020B0604030504040204" pitchFamily="34" charset="0"/>
                <a:cs typeface="Verdana" panose="020B0604030504040204" pitchFamily="34" charset="0"/>
              </a:rPr>
              <a:t>Sweden</a:t>
            </a:r>
          </a:p>
        </p:txBody>
      </p:sp>
      <p:sp>
        <p:nvSpPr>
          <p:cNvPr id="34" name="TextBox 33">
            <a:extLst>
              <a:ext uri="{FF2B5EF4-FFF2-40B4-BE49-F238E27FC236}">
                <a16:creationId xmlns:a16="http://schemas.microsoft.com/office/drawing/2014/main" id="{12E69D88-FF58-A145-B838-6AA02813DA86}"/>
              </a:ext>
            </a:extLst>
          </p:cNvPr>
          <p:cNvSpPr txBox="1"/>
          <p:nvPr/>
        </p:nvSpPr>
        <p:spPr>
          <a:xfrm>
            <a:off x="100974" y="896977"/>
            <a:ext cx="920745" cy="307777"/>
          </a:xfrm>
          <a:prstGeom prst="rect">
            <a:avLst/>
          </a:prstGeom>
          <a:noFill/>
        </p:spPr>
        <p:txBody>
          <a:bodyPr wrap="square" rtlCol="0">
            <a:spAutoFit/>
          </a:bodyPr>
          <a:lstStyle/>
          <a:p>
            <a:r>
              <a:rPr lang="en-US" sz="1400" dirty="0">
                <a:latin typeface="Verdana" panose="020B0604030504040204" pitchFamily="34" charset="0"/>
                <a:ea typeface="Verdana" panose="020B0604030504040204" pitchFamily="34" charset="0"/>
                <a:cs typeface="Verdana" panose="020B0604030504040204" pitchFamily="34" charset="0"/>
              </a:rPr>
              <a:t>Arizona</a:t>
            </a:r>
          </a:p>
        </p:txBody>
      </p:sp>
      <p:pic>
        <p:nvPicPr>
          <p:cNvPr id="13" name="Picture 12" descr="Graphical user interface&#10;&#10;Description automatically generated">
            <a:extLst>
              <a:ext uri="{FF2B5EF4-FFF2-40B4-BE49-F238E27FC236}">
                <a16:creationId xmlns:a16="http://schemas.microsoft.com/office/drawing/2014/main" id="{F21D0819-AF8C-5A4B-A30D-E67E83EF6667}"/>
              </a:ext>
            </a:extLst>
          </p:cNvPr>
          <p:cNvPicPr>
            <a:picLocks noChangeAspect="1"/>
          </p:cNvPicPr>
          <p:nvPr/>
        </p:nvPicPr>
        <p:blipFill rotWithShape="1">
          <a:blip r:embed="rId8"/>
          <a:srcRect l="9035" t="17466" r="1053" b="79780"/>
          <a:stretch/>
        </p:blipFill>
        <p:spPr>
          <a:xfrm>
            <a:off x="5898895" y="257183"/>
            <a:ext cx="6095999" cy="169937"/>
          </a:xfrm>
          <a:prstGeom prst="rect">
            <a:avLst/>
          </a:prstGeom>
          <a:ln w="12700">
            <a:solidFill>
              <a:schemeClr val="bg2">
                <a:lumMod val="50000"/>
              </a:schemeClr>
            </a:solidFill>
          </a:ln>
        </p:spPr>
      </p:pic>
      <p:pic>
        <p:nvPicPr>
          <p:cNvPr id="15" name="Picture 14" descr="Map&#10;&#10;Description automatically generated">
            <a:extLst>
              <a:ext uri="{FF2B5EF4-FFF2-40B4-BE49-F238E27FC236}">
                <a16:creationId xmlns:a16="http://schemas.microsoft.com/office/drawing/2014/main" id="{67D946B3-E6E5-B547-93C4-B9BE750A4187}"/>
              </a:ext>
            </a:extLst>
          </p:cNvPr>
          <p:cNvPicPr>
            <a:picLocks/>
          </p:cNvPicPr>
          <p:nvPr/>
        </p:nvPicPr>
        <p:blipFill rotWithShape="1">
          <a:blip r:embed="rId9"/>
          <a:srcRect l="9035" r="1053"/>
          <a:stretch/>
        </p:blipFill>
        <p:spPr>
          <a:xfrm>
            <a:off x="5898894" y="425456"/>
            <a:ext cx="6095999" cy="1371600"/>
          </a:xfrm>
          <a:prstGeom prst="rect">
            <a:avLst/>
          </a:prstGeom>
          <a:ln w="12700">
            <a:solidFill>
              <a:schemeClr val="bg2">
                <a:lumMod val="50000"/>
              </a:schemeClr>
            </a:solidFill>
          </a:ln>
        </p:spPr>
      </p:pic>
      <p:pic>
        <p:nvPicPr>
          <p:cNvPr id="16" name="Picture 15" descr="A picture containing map&#10;&#10;Description automatically generated">
            <a:extLst>
              <a:ext uri="{FF2B5EF4-FFF2-40B4-BE49-F238E27FC236}">
                <a16:creationId xmlns:a16="http://schemas.microsoft.com/office/drawing/2014/main" id="{28AD0B4E-9D8A-D64A-A738-0D5A73037C7B}"/>
              </a:ext>
            </a:extLst>
          </p:cNvPr>
          <p:cNvPicPr>
            <a:picLocks/>
          </p:cNvPicPr>
          <p:nvPr/>
        </p:nvPicPr>
        <p:blipFill rotWithShape="1">
          <a:blip r:embed="rId10"/>
          <a:srcRect l="9035" r="1053"/>
          <a:stretch/>
        </p:blipFill>
        <p:spPr>
          <a:xfrm>
            <a:off x="5898895" y="3109511"/>
            <a:ext cx="6095999" cy="1371600"/>
          </a:xfrm>
          <a:prstGeom prst="rect">
            <a:avLst/>
          </a:prstGeom>
          <a:ln w="12700">
            <a:solidFill>
              <a:schemeClr val="bg2">
                <a:lumMod val="50000"/>
              </a:schemeClr>
            </a:solidFill>
          </a:ln>
        </p:spPr>
      </p:pic>
      <p:pic>
        <p:nvPicPr>
          <p:cNvPr id="17" name="Picture 16" descr="Map&#10;&#10;Description automatically generated with medium confidence">
            <a:extLst>
              <a:ext uri="{FF2B5EF4-FFF2-40B4-BE49-F238E27FC236}">
                <a16:creationId xmlns:a16="http://schemas.microsoft.com/office/drawing/2014/main" id="{ADEEAE63-9C7E-EE4B-BEA4-313A50B0321E}"/>
              </a:ext>
            </a:extLst>
          </p:cNvPr>
          <p:cNvPicPr>
            <a:picLocks/>
          </p:cNvPicPr>
          <p:nvPr/>
        </p:nvPicPr>
        <p:blipFill rotWithShape="1">
          <a:blip r:embed="rId11"/>
          <a:srcRect l="9035" r="1053"/>
          <a:stretch/>
        </p:blipFill>
        <p:spPr>
          <a:xfrm>
            <a:off x="5898895" y="1736839"/>
            <a:ext cx="6095999" cy="1371600"/>
          </a:xfrm>
          <a:prstGeom prst="rect">
            <a:avLst/>
          </a:prstGeom>
          <a:ln w="12700">
            <a:solidFill>
              <a:schemeClr val="bg2">
                <a:lumMod val="50000"/>
              </a:schemeClr>
            </a:solidFill>
          </a:ln>
        </p:spPr>
      </p:pic>
      <p:pic>
        <p:nvPicPr>
          <p:cNvPr id="18" name="Picture 17" descr="A screenshot of a computer&#10;&#10;Description automatically generated with low confidence">
            <a:extLst>
              <a:ext uri="{FF2B5EF4-FFF2-40B4-BE49-F238E27FC236}">
                <a16:creationId xmlns:a16="http://schemas.microsoft.com/office/drawing/2014/main" id="{8A5955D1-81F6-E447-B33F-9E5EA7A72D1D}"/>
              </a:ext>
            </a:extLst>
          </p:cNvPr>
          <p:cNvPicPr>
            <a:picLocks/>
          </p:cNvPicPr>
          <p:nvPr/>
        </p:nvPicPr>
        <p:blipFill rotWithShape="1">
          <a:blip r:embed="rId12"/>
          <a:srcRect l="9035" r="1053"/>
          <a:stretch/>
        </p:blipFill>
        <p:spPr>
          <a:xfrm>
            <a:off x="5898895" y="4481111"/>
            <a:ext cx="6095999" cy="1371600"/>
          </a:xfrm>
          <a:prstGeom prst="rect">
            <a:avLst/>
          </a:prstGeom>
          <a:ln w="12700">
            <a:solidFill>
              <a:schemeClr val="bg2">
                <a:lumMod val="50000"/>
              </a:schemeClr>
            </a:solidFill>
          </a:ln>
        </p:spPr>
      </p:pic>
      <p:sp>
        <p:nvSpPr>
          <p:cNvPr id="19" name="TextBox 18">
            <a:extLst>
              <a:ext uri="{FF2B5EF4-FFF2-40B4-BE49-F238E27FC236}">
                <a16:creationId xmlns:a16="http://schemas.microsoft.com/office/drawing/2014/main" id="{C029AE48-EFC1-804D-A96F-B2308D80B7EC}"/>
              </a:ext>
            </a:extLst>
          </p:cNvPr>
          <p:cNvSpPr txBox="1"/>
          <p:nvPr/>
        </p:nvSpPr>
        <p:spPr>
          <a:xfrm>
            <a:off x="8298940" y="-54592"/>
            <a:ext cx="1295905" cy="307777"/>
          </a:xfrm>
          <a:prstGeom prst="rect">
            <a:avLst/>
          </a:prstGeom>
          <a:noFill/>
        </p:spPr>
        <p:txBody>
          <a:bodyPr wrap="square" rtlCol="0">
            <a:spAutoFit/>
          </a:bodyPr>
          <a:lstStyle/>
          <a:p>
            <a:pPr algn="ctr"/>
            <a:r>
              <a:rPr lang="en-US" sz="1400" dirty="0">
                <a:latin typeface="Verdana" panose="020B0604030504040204" pitchFamily="34" charset="0"/>
                <a:ea typeface="Verdana" panose="020B0604030504040204" pitchFamily="34" charset="0"/>
                <a:cs typeface="Verdana" panose="020B0604030504040204" pitchFamily="34" charset="0"/>
              </a:rPr>
              <a:t>ajg73723</a:t>
            </a:r>
          </a:p>
        </p:txBody>
      </p:sp>
      <p:sp>
        <p:nvSpPr>
          <p:cNvPr id="22" name="TextBox 21">
            <a:extLst>
              <a:ext uri="{FF2B5EF4-FFF2-40B4-BE49-F238E27FC236}">
                <a16:creationId xmlns:a16="http://schemas.microsoft.com/office/drawing/2014/main" id="{B15C8A13-07D4-7649-9BB6-296E780AE87D}"/>
              </a:ext>
            </a:extLst>
          </p:cNvPr>
          <p:cNvSpPr txBox="1"/>
          <p:nvPr/>
        </p:nvSpPr>
        <p:spPr>
          <a:xfrm>
            <a:off x="209136" y="5820941"/>
            <a:ext cx="11990053" cy="1107996"/>
          </a:xfrm>
          <a:prstGeom prst="rect">
            <a:avLst/>
          </a:prstGeom>
          <a:noFill/>
        </p:spPr>
        <p:txBody>
          <a:bodyPr wrap="square">
            <a:spAutoFit/>
          </a:bodyPr>
          <a:lstStyle/>
          <a:p>
            <a:pPr marL="0" marR="60960">
              <a:spcBef>
                <a:spcPts val="0"/>
              </a:spcBef>
              <a:spcAft>
                <a:spcPts val="0"/>
              </a:spcAft>
            </a:pPr>
            <a:r>
              <a:rPr lang="en-US" sz="1100" b="1" dirty="0">
                <a:effectLst/>
                <a:latin typeface="Times New Roman" panose="02020603050405020304" pitchFamily="18" charset="0"/>
                <a:ea typeface="Times New Roman" panose="02020603050405020304" pitchFamily="18" charset="0"/>
              </a:rPr>
              <a:t>Supplementary Fig. 18 | Sequence alignment of four geographically distinct genotypes of </a:t>
            </a:r>
            <a:r>
              <a:rPr lang="en-US" sz="1100" b="1" i="1" dirty="0">
                <a:effectLst/>
                <a:latin typeface="Times New Roman" panose="02020603050405020304" pitchFamily="18" charset="0"/>
                <a:ea typeface="Times New Roman" panose="02020603050405020304" pitchFamily="18" charset="0"/>
              </a:rPr>
              <a:t>Poa annua </a:t>
            </a:r>
            <a:r>
              <a:rPr lang="en-US" sz="1100" b="1" dirty="0">
                <a:effectLst/>
                <a:latin typeface="Times New Roman" panose="02020603050405020304" pitchFamily="18" charset="0"/>
                <a:ea typeface="Times New Roman" panose="02020603050405020304" pitchFamily="18" charset="0"/>
              </a:rPr>
              <a:t>shows structural variation at its two EPSP </a:t>
            </a:r>
            <a:r>
              <a:rPr lang="en-US" sz="1100" b="1" dirty="0" err="1">
                <a:effectLst/>
                <a:latin typeface="Times New Roman" panose="02020603050405020304" pitchFamily="18" charset="0"/>
                <a:ea typeface="Times New Roman" panose="02020603050405020304" pitchFamily="18" charset="0"/>
              </a:rPr>
              <a:t>homoeologs</a:t>
            </a:r>
            <a:r>
              <a:rPr lang="en-US" sz="1100" dirty="0">
                <a:effectLst/>
                <a:latin typeface="Times New Roman" panose="02020603050405020304" pitchFamily="18" charset="0"/>
                <a:ea typeface="Times New Roman" panose="02020603050405020304" pitchFamily="18" charset="0"/>
              </a:rPr>
              <a:t>. ajg15317 and ajg73723 are EPSP synthases on chromosomes Pa5A and Pa5B, respectively. Blue boxes at the top depicts the genes exons (boxes) and introns (lines connecting boxes). The ajg15317 transcript is 3,891bp in length, while ajg73723 is 9,092bp. Grey boxes are reads that aligned to the reference genome as proper pair. Open boxes are reads that mapped equally well to five or more locations in the genome. Pairs of reads highlighted in red have longer than anticipated insert lengths and depict putative indels at ajg73723’s longest introns. Sample ‘Sweden' is heterozygous for a 2,738 deletion at the second intron, while ‘Wales’ and breeding line ‘Pa-14 dwarf’ are homozygous for the deletion. Only the breeding line sample, ‘Pa-14 dwarf’ contained a 2,954 deletion at the 7</a:t>
            </a:r>
            <a:r>
              <a:rPr lang="en-US" sz="1100" baseline="30000" dirty="0">
                <a:effectLst/>
                <a:latin typeface="Times New Roman" panose="02020603050405020304" pitchFamily="18" charset="0"/>
                <a:ea typeface="Times New Roman" panose="02020603050405020304" pitchFamily="18" charset="0"/>
              </a:rPr>
              <a:t>th</a:t>
            </a:r>
            <a:r>
              <a:rPr lang="en-US" sz="1100" dirty="0">
                <a:effectLst/>
                <a:latin typeface="Times New Roman" panose="02020603050405020304" pitchFamily="18" charset="0"/>
                <a:ea typeface="Times New Roman" panose="02020603050405020304" pitchFamily="18" charset="0"/>
              </a:rPr>
              <a:t> intron. Purple alignments in ajg15317 show reads with mates that map to the other </a:t>
            </a:r>
            <a:r>
              <a:rPr lang="en-US" sz="1100" dirty="0" err="1">
                <a:effectLst/>
                <a:latin typeface="Times New Roman" panose="02020603050405020304" pitchFamily="18" charset="0"/>
                <a:ea typeface="Times New Roman" panose="02020603050405020304" pitchFamily="18" charset="0"/>
              </a:rPr>
              <a:t>subgenome</a:t>
            </a:r>
            <a:r>
              <a:rPr lang="en-US" sz="1100" dirty="0">
                <a:effectLst/>
                <a:latin typeface="Times New Roman" panose="02020603050405020304" pitchFamily="18" charset="0"/>
                <a:ea typeface="Times New Roman" panose="02020603050405020304" pitchFamily="18" charset="0"/>
              </a:rPr>
              <a:t> </a:t>
            </a:r>
            <a:r>
              <a:rPr lang="en-US" sz="1100" dirty="0" err="1">
                <a:effectLst/>
                <a:latin typeface="Times New Roman" panose="02020603050405020304" pitchFamily="18" charset="0"/>
                <a:ea typeface="Times New Roman" panose="02020603050405020304" pitchFamily="18" charset="0"/>
              </a:rPr>
              <a:t>homoeolog</a:t>
            </a:r>
            <a:r>
              <a:rPr lang="en-US" sz="1100" dirty="0">
                <a:effectLst/>
                <a:latin typeface="Times New Roman" panose="02020603050405020304" pitchFamily="18" charset="0"/>
                <a:ea typeface="Times New Roman" panose="02020603050405020304" pitchFamily="18" charset="0"/>
              </a:rPr>
              <a:t> (ajg73723), within the indel at the second intron.</a:t>
            </a:r>
          </a:p>
        </p:txBody>
      </p:sp>
    </p:spTree>
    <p:extLst>
      <p:ext uri="{BB962C8B-B14F-4D97-AF65-F5344CB8AC3E}">
        <p14:creationId xmlns:p14="http://schemas.microsoft.com/office/powerpoint/2010/main" val="17300100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Chart, histogram&#10;&#10;Description automatically generated">
            <a:extLst>
              <a:ext uri="{FF2B5EF4-FFF2-40B4-BE49-F238E27FC236}">
                <a16:creationId xmlns:a16="http://schemas.microsoft.com/office/drawing/2014/main" id="{EA392DCB-45B6-6C42-9DC2-F3F65F328089}"/>
              </a:ext>
            </a:extLst>
          </p:cNvPr>
          <p:cNvPicPr>
            <a:picLocks noChangeAspect="1"/>
          </p:cNvPicPr>
          <p:nvPr/>
        </p:nvPicPr>
        <p:blipFill>
          <a:blip r:embed="rId3"/>
          <a:stretch>
            <a:fillRect/>
          </a:stretch>
        </p:blipFill>
        <p:spPr>
          <a:xfrm>
            <a:off x="1684682" y="835738"/>
            <a:ext cx="4222097" cy="4222097"/>
          </a:xfrm>
          <a:prstGeom prst="rect">
            <a:avLst/>
          </a:prstGeom>
        </p:spPr>
      </p:pic>
      <p:pic>
        <p:nvPicPr>
          <p:cNvPr id="3" name="Picture 2" descr="Chart, histogram&#10;&#10;Description automatically generated">
            <a:extLst>
              <a:ext uri="{FF2B5EF4-FFF2-40B4-BE49-F238E27FC236}">
                <a16:creationId xmlns:a16="http://schemas.microsoft.com/office/drawing/2014/main" id="{FDA69D2B-3895-234B-9B2E-E3854BD13CB4}"/>
              </a:ext>
            </a:extLst>
          </p:cNvPr>
          <p:cNvPicPr>
            <a:picLocks noChangeAspect="1"/>
          </p:cNvPicPr>
          <p:nvPr/>
        </p:nvPicPr>
        <p:blipFill>
          <a:blip r:embed="rId4"/>
          <a:stretch>
            <a:fillRect/>
          </a:stretch>
        </p:blipFill>
        <p:spPr>
          <a:xfrm>
            <a:off x="6333014" y="835738"/>
            <a:ext cx="4222097" cy="4222097"/>
          </a:xfrm>
          <a:prstGeom prst="rect">
            <a:avLst/>
          </a:prstGeom>
        </p:spPr>
      </p:pic>
      <p:sp>
        <p:nvSpPr>
          <p:cNvPr id="7" name="TextBox 6">
            <a:extLst>
              <a:ext uri="{FF2B5EF4-FFF2-40B4-BE49-F238E27FC236}">
                <a16:creationId xmlns:a16="http://schemas.microsoft.com/office/drawing/2014/main" id="{9D0BD227-F495-FB4F-8FF3-7E673D977484}"/>
              </a:ext>
            </a:extLst>
          </p:cNvPr>
          <p:cNvSpPr txBox="1"/>
          <p:nvPr/>
        </p:nvSpPr>
        <p:spPr>
          <a:xfrm>
            <a:off x="2620957" y="4881617"/>
            <a:ext cx="2659126" cy="276999"/>
          </a:xfrm>
          <a:prstGeom prst="rect">
            <a:avLst/>
          </a:prstGeom>
          <a:noFill/>
        </p:spPr>
        <p:txBody>
          <a:bodyPr wrap="none" rtlCol="0">
            <a:spAutoFit/>
          </a:bodyPr>
          <a:lstStyle/>
          <a:p>
            <a:pPr algn="ctr"/>
            <a:r>
              <a:rPr lang="en-US" sz="1200" i="1" dirty="0">
                <a:latin typeface="Verdana" panose="020B0604030504040204" pitchFamily="34" charset="0"/>
                <a:ea typeface="Verdana" panose="020B0604030504040204" pitchFamily="34" charset="0"/>
                <a:cs typeface="Verdana" panose="020B0604030504040204" pitchFamily="34" charset="0"/>
              </a:rPr>
              <a:t>Poa infirma </a:t>
            </a:r>
            <a:r>
              <a:rPr lang="en-US" sz="1200" dirty="0">
                <a:latin typeface="Verdana" panose="020B0604030504040204" pitchFamily="34" charset="0"/>
                <a:ea typeface="Verdana" panose="020B0604030504040204" pitchFamily="34" charset="0"/>
                <a:cs typeface="Verdana" panose="020B0604030504040204" pitchFamily="34" charset="0"/>
              </a:rPr>
              <a:t>(2x; self-pollinated)</a:t>
            </a:r>
          </a:p>
        </p:txBody>
      </p:sp>
      <p:sp>
        <p:nvSpPr>
          <p:cNvPr id="8" name="TextBox 7">
            <a:extLst>
              <a:ext uri="{FF2B5EF4-FFF2-40B4-BE49-F238E27FC236}">
                <a16:creationId xmlns:a16="http://schemas.microsoft.com/office/drawing/2014/main" id="{19FAB58E-E107-EC48-9E40-B43650B0AC12}"/>
              </a:ext>
            </a:extLst>
          </p:cNvPr>
          <p:cNvSpPr txBox="1"/>
          <p:nvPr/>
        </p:nvSpPr>
        <p:spPr>
          <a:xfrm>
            <a:off x="7169723" y="4881928"/>
            <a:ext cx="2757486" cy="276999"/>
          </a:xfrm>
          <a:prstGeom prst="rect">
            <a:avLst/>
          </a:prstGeom>
          <a:noFill/>
        </p:spPr>
        <p:txBody>
          <a:bodyPr wrap="none" rtlCol="0">
            <a:spAutoFit/>
          </a:bodyPr>
          <a:lstStyle/>
          <a:p>
            <a:pPr algn="ctr"/>
            <a:r>
              <a:rPr lang="en-US" sz="1200" i="1" dirty="0">
                <a:latin typeface="Verdana" panose="020B0604030504040204" pitchFamily="34" charset="0"/>
                <a:ea typeface="Verdana" panose="020B0604030504040204" pitchFamily="34" charset="0"/>
                <a:cs typeface="Verdana" panose="020B0604030504040204" pitchFamily="34" charset="0"/>
              </a:rPr>
              <a:t>Poa supina </a:t>
            </a:r>
            <a:r>
              <a:rPr lang="en-US" sz="1200" dirty="0">
                <a:latin typeface="Verdana" panose="020B0604030504040204" pitchFamily="34" charset="0"/>
                <a:ea typeface="Verdana" panose="020B0604030504040204" pitchFamily="34" charset="0"/>
                <a:cs typeface="Verdana" panose="020B0604030504040204" pitchFamily="34" charset="0"/>
              </a:rPr>
              <a:t>(2x; cross-pollinated)</a:t>
            </a:r>
          </a:p>
        </p:txBody>
      </p:sp>
      <p:cxnSp>
        <p:nvCxnSpPr>
          <p:cNvPr id="32" name="Straight Arrow Connector 31">
            <a:extLst>
              <a:ext uri="{FF2B5EF4-FFF2-40B4-BE49-F238E27FC236}">
                <a16:creationId xmlns:a16="http://schemas.microsoft.com/office/drawing/2014/main" id="{689F0505-DABD-2849-A05A-C7CAD6D17995}"/>
              </a:ext>
            </a:extLst>
          </p:cNvPr>
          <p:cNvCxnSpPr>
            <a:cxnSpLocks/>
          </p:cNvCxnSpPr>
          <p:nvPr/>
        </p:nvCxnSpPr>
        <p:spPr>
          <a:xfrm flipH="1" flipV="1">
            <a:off x="7570614" y="2264201"/>
            <a:ext cx="1054101" cy="387536"/>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FD80272C-3215-554F-AF63-151DF01F536A}"/>
              </a:ext>
            </a:extLst>
          </p:cNvPr>
          <p:cNvSpPr txBox="1"/>
          <p:nvPr/>
        </p:nvSpPr>
        <p:spPr>
          <a:xfrm>
            <a:off x="8554335" y="2515869"/>
            <a:ext cx="1422400" cy="461665"/>
          </a:xfrm>
          <a:prstGeom prst="rect">
            <a:avLst/>
          </a:prstGeom>
          <a:noFill/>
        </p:spPr>
        <p:txBody>
          <a:bodyPr wrap="square" rtlCol="0">
            <a:spAutoFit/>
          </a:bodyPr>
          <a:lstStyle/>
          <a:p>
            <a:r>
              <a:rPr lang="en-US" sz="1200" dirty="0">
                <a:latin typeface="Verdana" panose="020B0604030504040204" pitchFamily="34" charset="0"/>
                <a:ea typeface="Verdana" panose="020B0604030504040204" pitchFamily="34" charset="0"/>
                <a:cs typeface="Verdana" panose="020B0604030504040204" pitchFamily="34" charset="0"/>
              </a:rPr>
              <a:t>Heterozygous peak</a:t>
            </a:r>
          </a:p>
        </p:txBody>
      </p:sp>
      <p:sp>
        <p:nvSpPr>
          <p:cNvPr id="10" name="TextBox 9">
            <a:extLst>
              <a:ext uri="{FF2B5EF4-FFF2-40B4-BE49-F238E27FC236}">
                <a16:creationId xmlns:a16="http://schemas.microsoft.com/office/drawing/2014/main" id="{54544157-DA41-F549-BB90-DA3659EBBEE8}"/>
              </a:ext>
            </a:extLst>
          </p:cNvPr>
          <p:cNvSpPr txBox="1"/>
          <p:nvPr/>
        </p:nvSpPr>
        <p:spPr>
          <a:xfrm>
            <a:off x="1097828" y="5640700"/>
            <a:ext cx="10699011" cy="738664"/>
          </a:xfrm>
          <a:prstGeom prst="rect">
            <a:avLst/>
          </a:prstGeom>
          <a:noFill/>
        </p:spPr>
        <p:txBody>
          <a:bodyPr wrap="square">
            <a:spAutoFit/>
          </a:bodyPr>
          <a:lstStyle/>
          <a:p>
            <a:pPr marL="0" marR="60960">
              <a:spcBef>
                <a:spcPts val="0"/>
              </a:spcBef>
              <a:spcAft>
                <a:spcPts val="0"/>
              </a:spcAft>
            </a:pPr>
            <a:r>
              <a:rPr lang="en-US" sz="1400" b="1" dirty="0">
                <a:effectLst/>
                <a:latin typeface="Times New Roman" panose="02020603050405020304" pitchFamily="18" charset="0"/>
                <a:ea typeface="Times New Roman" panose="02020603050405020304" pitchFamily="18" charset="0"/>
              </a:rPr>
              <a:t>Supplementary Fig. 19 | Linear K-</a:t>
            </a:r>
            <a:r>
              <a:rPr lang="en-US" sz="1400" b="1" dirty="0" err="1">
                <a:effectLst/>
                <a:latin typeface="Times New Roman" panose="02020603050405020304" pitchFamily="18" charset="0"/>
                <a:ea typeface="Times New Roman" panose="02020603050405020304" pitchFamily="18" charset="0"/>
              </a:rPr>
              <a:t>mer</a:t>
            </a:r>
            <a:r>
              <a:rPr lang="en-US" sz="1400" b="1" dirty="0">
                <a:effectLst/>
                <a:latin typeface="Times New Roman" panose="02020603050405020304" pitchFamily="18" charset="0"/>
                <a:ea typeface="Times New Roman" panose="02020603050405020304" pitchFamily="18" charset="0"/>
              </a:rPr>
              <a:t> profile and fitted models of </a:t>
            </a:r>
            <a:r>
              <a:rPr lang="en-US" sz="1400" b="1" i="1" dirty="0">
                <a:effectLst/>
                <a:latin typeface="Times New Roman" panose="02020603050405020304" pitchFamily="18" charset="0"/>
                <a:ea typeface="Times New Roman" panose="02020603050405020304" pitchFamily="18" charset="0"/>
              </a:rPr>
              <a:t>Poa </a:t>
            </a:r>
            <a:r>
              <a:rPr lang="en-US" sz="1400" b="1" i="1" dirty="0" err="1">
                <a:effectLst/>
                <a:latin typeface="Times New Roman" panose="02020603050405020304" pitchFamily="18" charset="0"/>
                <a:ea typeface="Times New Roman" panose="02020603050405020304" pitchFamily="18" charset="0"/>
              </a:rPr>
              <a:t>infirma</a:t>
            </a:r>
            <a:r>
              <a:rPr lang="en-US" sz="1400" b="1" i="1" dirty="0">
                <a:effectLst/>
                <a:latin typeface="Times New Roman" panose="02020603050405020304" pitchFamily="18" charset="0"/>
                <a:ea typeface="Times New Roman" panose="02020603050405020304" pitchFamily="18" charset="0"/>
              </a:rPr>
              <a:t> </a:t>
            </a:r>
            <a:r>
              <a:rPr lang="en-US" sz="1400" b="1" dirty="0">
                <a:effectLst/>
                <a:latin typeface="Times New Roman" panose="02020603050405020304" pitchFamily="18" charset="0"/>
                <a:ea typeface="Times New Roman" panose="02020603050405020304" pitchFamily="18" charset="0"/>
              </a:rPr>
              <a:t>and </a:t>
            </a:r>
            <a:r>
              <a:rPr lang="en-US" sz="1400" b="1" i="1" dirty="0">
                <a:effectLst/>
                <a:latin typeface="Times New Roman" panose="02020603050405020304" pitchFamily="18" charset="0"/>
                <a:ea typeface="Times New Roman" panose="02020603050405020304" pitchFamily="18" charset="0"/>
              </a:rPr>
              <a:t>Poa </a:t>
            </a:r>
            <a:r>
              <a:rPr lang="en-US" sz="1400" b="1" i="1" dirty="0" err="1">
                <a:effectLst/>
                <a:latin typeface="Times New Roman" panose="02020603050405020304" pitchFamily="18" charset="0"/>
                <a:ea typeface="Times New Roman" panose="02020603050405020304" pitchFamily="18" charset="0"/>
              </a:rPr>
              <a:t>supina</a:t>
            </a:r>
            <a:r>
              <a:rPr lang="en-US" sz="1400" b="1" i="1" dirty="0">
                <a:effectLst/>
                <a:latin typeface="Times New Roman" panose="02020603050405020304" pitchFamily="18" charset="0"/>
                <a:ea typeface="Times New Roman" panose="02020603050405020304" pitchFamily="18" charset="0"/>
              </a:rPr>
              <a:t>.</a:t>
            </a:r>
            <a:r>
              <a:rPr lang="en-US" sz="1400" i="1" dirty="0">
                <a:effectLst/>
                <a:latin typeface="Times New Roman" panose="02020603050405020304" pitchFamily="18" charset="0"/>
                <a:ea typeface="Times New Roman" panose="02020603050405020304" pitchFamily="18" charset="0"/>
              </a:rPr>
              <a:t> </a:t>
            </a:r>
            <a:r>
              <a:rPr lang="en-US" sz="1400" dirty="0">
                <a:effectLst/>
                <a:latin typeface="Times New Roman" panose="02020603050405020304" pitchFamily="18" charset="0"/>
                <a:ea typeface="Times New Roman" panose="02020603050405020304" pitchFamily="18" charset="0"/>
              </a:rPr>
              <a:t>Black lines show the fit of the model to the distribution of K-</a:t>
            </a:r>
            <a:r>
              <a:rPr lang="en-US" sz="1400" dirty="0" err="1">
                <a:effectLst/>
                <a:latin typeface="Times New Roman" panose="02020603050405020304" pitchFamily="18" charset="0"/>
                <a:ea typeface="Times New Roman" panose="02020603050405020304" pitchFamily="18" charset="0"/>
              </a:rPr>
              <a:t>mer</a:t>
            </a:r>
            <a:r>
              <a:rPr lang="en-US" sz="1400" dirty="0">
                <a:effectLst/>
                <a:latin typeface="Times New Roman" panose="02020603050405020304" pitchFamily="18" charset="0"/>
                <a:ea typeface="Times New Roman" panose="02020603050405020304" pitchFamily="18" charset="0"/>
              </a:rPr>
              <a:t> frequencies (blue). Sequencing errors are identified by low coverage k-</a:t>
            </a:r>
            <a:r>
              <a:rPr lang="en-US" sz="1400" dirty="0" err="1">
                <a:effectLst/>
                <a:latin typeface="Times New Roman" panose="02020603050405020304" pitchFamily="18" charset="0"/>
                <a:ea typeface="Times New Roman" panose="02020603050405020304" pitchFamily="18" charset="0"/>
              </a:rPr>
              <a:t>mers</a:t>
            </a:r>
            <a:r>
              <a:rPr lang="en-US" sz="1400" dirty="0">
                <a:effectLst/>
                <a:latin typeface="Times New Roman" panose="02020603050405020304" pitchFamily="18" charset="0"/>
                <a:ea typeface="Times New Roman" panose="02020603050405020304" pitchFamily="18" charset="0"/>
              </a:rPr>
              <a:t> shown in orange. The </a:t>
            </a:r>
            <a:r>
              <a:rPr lang="en-US" sz="1400" i="1" dirty="0">
                <a:effectLst/>
                <a:latin typeface="Times New Roman" panose="02020603050405020304" pitchFamily="18" charset="0"/>
                <a:ea typeface="Times New Roman" panose="02020603050405020304" pitchFamily="18" charset="0"/>
              </a:rPr>
              <a:t>P. </a:t>
            </a:r>
            <a:r>
              <a:rPr lang="en-US" sz="1400" i="1" dirty="0" err="1">
                <a:effectLst/>
                <a:latin typeface="Times New Roman" panose="02020603050405020304" pitchFamily="18" charset="0"/>
                <a:ea typeface="Times New Roman" panose="02020603050405020304" pitchFamily="18" charset="0"/>
              </a:rPr>
              <a:t>infirma</a:t>
            </a:r>
            <a:r>
              <a:rPr lang="en-US" sz="1400" i="1" dirty="0">
                <a:effectLst/>
                <a:latin typeface="Times New Roman" panose="02020603050405020304" pitchFamily="18" charset="0"/>
                <a:ea typeface="Times New Roman" panose="02020603050405020304" pitchFamily="18" charset="0"/>
              </a:rPr>
              <a:t> </a:t>
            </a:r>
            <a:r>
              <a:rPr lang="en-US" sz="1400" dirty="0">
                <a:effectLst/>
                <a:latin typeface="Times New Roman" panose="02020603050405020304" pitchFamily="18" charset="0"/>
                <a:ea typeface="Times New Roman" panose="02020603050405020304" pitchFamily="18" charset="0"/>
              </a:rPr>
              <a:t>and </a:t>
            </a:r>
            <a:r>
              <a:rPr lang="en-US" sz="1400" i="1" dirty="0">
                <a:effectLst/>
                <a:latin typeface="Times New Roman" panose="02020603050405020304" pitchFamily="18" charset="0"/>
                <a:ea typeface="Times New Roman" panose="02020603050405020304" pitchFamily="18" charset="0"/>
              </a:rPr>
              <a:t>P. </a:t>
            </a:r>
            <a:r>
              <a:rPr lang="en-US" sz="1400" i="1" dirty="0" err="1">
                <a:effectLst/>
                <a:latin typeface="Times New Roman" panose="02020603050405020304" pitchFamily="18" charset="0"/>
                <a:ea typeface="Times New Roman" panose="02020603050405020304" pitchFamily="18" charset="0"/>
              </a:rPr>
              <a:t>supina</a:t>
            </a:r>
            <a:r>
              <a:rPr lang="en-US" sz="1400" i="1" dirty="0">
                <a:effectLst/>
                <a:latin typeface="Times New Roman" panose="02020603050405020304" pitchFamily="18" charset="0"/>
                <a:ea typeface="Times New Roman" panose="02020603050405020304" pitchFamily="18" charset="0"/>
              </a:rPr>
              <a:t> </a:t>
            </a:r>
            <a:r>
              <a:rPr lang="en-US" sz="1400" dirty="0">
                <a:effectLst/>
                <a:latin typeface="Times New Roman" panose="02020603050405020304" pitchFamily="18" charset="0"/>
                <a:ea typeface="Times New Roman" panose="02020603050405020304" pitchFamily="18" charset="0"/>
              </a:rPr>
              <a:t>models follow a diploid distribution with low and high heterozygosity, respectively.</a:t>
            </a:r>
          </a:p>
        </p:txBody>
      </p:sp>
    </p:spTree>
    <p:extLst>
      <p:ext uri="{BB962C8B-B14F-4D97-AF65-F5344CB8AC3E}">
        <p14:creationId xmlns:p14="http://schemas.microsoft.com/office/powerpoint/2010/main" val="21415933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2A5442E-F6B9-2271-1EFE-4B628FF6219C}"/>
              </a:ext>
            </a:extLst>
          </p:cNvPr>
          <p:cNvPicPr>
            <a:picLocks noChangeAspect="1"/>
          </p:cNvPicPr>
          <p:nvPr/>
        </p:nvPicPr>
        <p:blipFill rotWithShape="1">
          <a:blip r:embed="rId3"/>
          <a:srcRect l="2905" t="2871" b="7643"/>
          <a:stretch/>
        </p:blipFill>
        <p:spPr>
          <a:xfrm>
            <a:off x="6830112" y="3108669"/>
            <a:ext cx="3371676" cy="3483430"/>
          </a:xfrm>
          <a:prstGeom prst="rect">
            <a:avLst/>
          </a:prstGeom>
        </p:spPr>
      </p:pic>
      <p:pic>
        <p:nvPicPr>
          <p:cNvPr id="5" name="Picture 4">
            <a:extLst>
              <a:ext uri="{FF2B5EF4-FFF2-40B4-BE49-F238E27FC236}">
                <a16:creationId xmlns:a16="http://schemas.microsoft.com/office/drawing/2014/main" id="{9DB47A18-5F45-E4B6-3BCB-8F83FE5F1D14}"/>
              </a:ext>
            </a:extLst>
          </p:cNvPr>
          <p:cNvPicPr>
            <a:picLocks noChangeAspect="1"/>
          </p:cNvPicPr>
          <p:nvPr/>
        </p:nvPicPr>
        <p:blipFill>
          <a:blip r:embed="rId4"/>
          <a:stretch>
            <a:fillRect/>
          </a:stretch>
        </p:blipFill>
        <p:spPr>
          <a:xfrm>
            <a:off x="6882831" y="3249"/>
            <a:ext cx="3183728" cy="3098829"/>
          </a:xfrm>
          <a:prstGeom prst="rect">
            <a:avLst/>
          </a:prstGeom>
        </p:spPr>
      </p:pic>
      <p:pic>
        <p:nvPicPr>
          <p:cNvPr id="7" name="Picture 6" descr="Chart, sunburst chart&#10;&#10;Description automatically generated">
            <a:extLst>
              <a:ext uri="{FF2B5EF4-FFF2-40B4-BE49-F238E27FC236}">
                <a16:creationId xmlns:a16="http://schemas.microsoft.com/office/drawing/2014/main" id="{B6129957-AC63-7446-B4CA-C292AB3B570B}"/>
              </a:ext>
            </a:extLst>
          </p:cNvPr>
          <p:cNvPicPr>
            <a:picLocks noChangeAspect="1"/>
          </p:cNvPicPr>
          <p:nvPr/>
        </p:nvPicPr>
        <p:blipFill rotWithShape="1">
          <a:blip r:embed="rId5"/>
          <a:srcRect l="1410" t="8777" r="13961" b="4669"/>
          <a:stretch/>
        </p:blipFill>
        <p:spPr>
          <a:xfrm>
            <a:off x="1208056" y="3247"/>
            <a:ext cx="3720020" cy="3286018"/>
          </a:xfrm>
          <a:prstGeom prst="rect">
            <a:avLst/>
          </a:prstGeom>
        </p:spPr>
      </p:pic>
      <p:pic>
        <p:nvPicPr>
          <p:cNvPr id="8" name="Picture 7" descr="Chart, sunburst chart&#10;&#10;Description automatically generated">
            <a:extLst>
              <a:ext uri="{FF2B5EF4-FFF2-40B4-BE49-F238E27FC236}">
                <a16:creationId xmlns:a16="http://schemas.microsoft.com/office/drawing/2014/main" id="{E934EB09-4C8A-7D41-ACAE-79F47DF542CE}"/>
              </a:ext>
            </a:extLst>
          </p:cNvPr>
          <p:cNvPicPr>
            <a:picLocks noChangeAspect="1"/>
          </p:cNvPicPr>
          <p:nvPr/>
        </p:nvPicPr>
        <p:blipFill rotWithShape="1">
          <a:blip r:embed="rId6"/>
          <a:srcRect l="1483" t="8825" r="13887" b="4295"/>
          <a:stretch/>
        </p:blipFill>
        <p:spPr>
          <a:xfrm>
            <a:off x="1208056" y="3313920"/>
            <a:ext cx="3720020" cy="3298418"/>
          </a:xfrm>
          <a:prstGeom prst="rect">
            <a:avLst/>
          </a:prstGeom>
        </p:spPr>
      </p:pic>
      <p:sp>
        <p:nvSpPr>
          <p:cNvPr id="9" name="TextBox 8">
            <a:extLst>
              <a:ext uri="{FF2B5EF4-FFF2-40B4-BE49-F238E27FC236}">
                <a16:creationId xmlns:a16="http://schemas.microsoft.com/office/drawing/2014/main" id="{1FEED8F8-FB2C-5340-B574-1329E793AFC2}"/>
              </a:ext>
            </a:extLst>
          </p:cNvPr>
          <p:cNvSpPr txBox="1"/>
          <p:nvPr/>
        </p:nvSpPr>
        <p:spPr>
          <a:xfrm>
            <a:off x="1578831" y="67105"/>
            <a:ext cx="284450" cy="338554"/>
          </a:xfrm>
          <a:prstGeom prst="rect">
            <a:avLst/>
          </a:prstGeom>
          <a:noFill/>
        </p:spPr>
        <p:txBody>
          <a:bodyPr wrap="square" rtlCol="0">
            <a:spAutoFit/>
          </a:bodyPr>
          <a:lstStyle/>
          <a:p>
            <a:r>
              <a:rPr lang="en-US" sz="1600" b="1" dirty="0">
                <a:latin typeface="Verdana" panose="020B0604030504040204" pitchFamily="34" charset="0"/>
                <a:ea typeface="Verdana" panose="020B0604030504040204" pitchFamily="34" charset="0"/>
                <a:cs typeface="Verdana" panose="020B0604030504040204" pitchFamily="34" charset="0"/>
              </a:rPr>
              <a:t>a</a:t>
            </a:r>
          </a:p>
        </p:txBody>
      </p:sp>
      <p:sp>
        <p:nvSpPr>
          <p:cNvPr id="10" name="TextBox 9">
            <a:extLst>
              <a:ext uri="{FF2B5EF4-FFF2-40B4-BE49-F238E27FC236}">
                <a16:creationId xmlns:a16="http://schemas.microsoft.com/office/drawing/2014/main" id="{B03C8245-C162-084C-A7A5-F31789F992D9}"/>
              </a:ext>
            </a:extLst>
          </p:cNvPr>
          <p:cNvSpPr txBox="1"/>
          <p:nvPr/>
        </p:nvSpPr>
        <p:spPr>
          <a:xfrm>
            <a:off x="6545662" y="67105"/>
            <a:ext cx="284450" cy="338554"/>
          </a:xfrm>
          <a:prstGeom prst="rect">
            <a:avLst/>
          </a:prstGeom>
          <a:noFill/>
        </p:spPr>
        <p:txBody>
          <a:bodyPr wrap="square" rtlCol="0">
            <a:spAutoFit/>
          </a:bodyPr>
          <a:lstStyle/>
          <a:p>
            <a:r>
              <a:rPr lang="en-US" sz="1600" b="1" dirty="0">
                <a:latin typeface="Verdana" panose="020B0604030504040204" pitchFamily="34" charset="0"/>
                <a:ea typeface="Verdana" panose="020B0604030504040204" pitchFamily="34" charset="0"/>
                <a:cs typeface="Verdana" panose="020B0604030504040204" pitchFamily="34" charset="0"/>
              </a:rPr>
              <a:t>b</a:t>
            </a:r>
          </a:p>
        </p:txBody>
      </p:sp>
      <p:sp>
        <p:nvSpPr>
          <p:cNvPr id="12" name="TextBox 11">
            <a:extLst>
              <a:ext uri="{FF2B5EF4-FFF2-40B4-BE49-F238E27FC236}">
                <a16:creationId xmlns:a16="http://schemas.microsoft.com/office/drawing/2014/main" id="{A743183C-5D8F-F049-992F-B0D7138B96A8}"/>
              </a:ext>
            </a:extLst>
          </p:cNvPr>
          <p:cNvSpPr txBox="1"/>
          <p:nvPr/>
        </p:nvSpPr>
        <p:spPr>
          <a:xfrm>
            <a:off x="172158" y="6474693"/>
            <a:ext cx="11892463" cy="430887"/>
          </a:xfrm>
          <a:prstGeom prst="rect">
            <a:avLst/>
          </a:prstGeom>
          <a:noFill/>
        </p:spPr>
        <p:txBody>
          <a:bodyPr wrap="square">
            <a:spAutoFit/>
          </a:bodyPr>
          <a:lstStyle/>
          <a:p>
            <a:pPr marL="0" marR="60960">
              <a:spcBef>
                <a:spcPts val="0"/>
              </a:spcBef>
              <a:spcAft>
                <a:spcPts val="0"/>
              </a:spcAft>
            </a:pPr>
            <a:r>
              <a:rPr lang="en-US" sz="1100" b="1" dirty="0">
                <a:effectLst/>
                <a:latin typeface="Times New Roman" panose="02020603050405020304" pitchFamily="18" charset="0"/>
                <a:ea typeface="Times New Roman" panose="02020603050405020304" pitchFamily="18" charset="0"/>
              </a:rPr>
              <a:t>Supplementary Fig. 20 | The chloroplast sequences of </a:t>
            </a:r>
            <a:r>
              <a:rPr lang="en-US" sz="1100" b="1" i="1" dirty="0">
                <a:effectLst/>
                <a:latin typeface="Times New Roman" panose="02020603050405020304" pitchFamily="18" charset="0"/>
                <a:ea typeface="Times New Roman" panose="02020603050405020304" pitchFamily="18" charset="0"/>
              </a:rPr>
              <a:t>Poa </a:t>
            </a:r>
            <a:r>
              <a:rPr lang="en-US" sz="1100" b="1" i="1" dirty="0" err="1">
                <a:effectLst/>
                <a:latin typeface="Times New Roman" panose="02020603050405020304" pitchFamily="18" charset="0"/>
                <a:ea typeface="Times New Roman" panose="02020603050405020304" pitchFamily="18" charset="0"/>
              </a:rPr>
              <a:t>infirma</a:t>
            </a:r>
            <a:r>
              <a:rPr lang="en-US" sz="1100" b="1" i="1" dirty="0">
                <a:effectLst/>
                <a:latin typeface="Times New Roman" panose="02020603050405020304" pitchFamily="18" charset="0"/>
                <a:ea typeface="Times New Roman" panose="02020603050405020304" pitchFamily="18" charset="0"/>
              </a:rPr>
              <a:t> </a:t>
            </a:r>
            <a:r>
              <a:rPr lang="en-US" sz="1100" b="1" dirty="0">
                <a:effectLst/>
                <a:latin typeface="Times New Roman" panose="02020603050405020304" pitchFamily="18" charset="0"/>
                <a:ea typeface="Times New Roman" panose="02020603050405020304" pitchFamily="18" charset="0"/>
              </a:rPr>
              <a:t>and </a:t>
            </a:r>
            <a:r>
              <a:rPr lang="en-US" sz="1100" b="1" i="1" dirty="0">
                <a:effectLst/>
                <a:latin typeface="Times New Roman" panose="02020603050405020304" pitchFamily="18" charset="0"/>
                <a:ea typeface="Times New Roman" panose="02020603050405020304" pitchFamily="18" charset="0"/>
              </a:rPr>
              <a:t>Poa </a:t>
            </a:r>
            <a:r>
              <a:rPr lang="en-US" sz="1100" b="1" i="1" dirty="0" err="1">
                <a:effectLst/>
                <a:latin typeface="Times New Roman" panose="02020603050405020304" pitchFamily="18" charset="0"/>
                <a:ea typeface="Times New Roman" panose="02020603050405020304" pitchFamily="18" charset="0"/>
              </a:rPr>
              <a:t>supina</a:t>
            </a:r>
            <a:r>
              <a:rPr lang="en-US" sz="1100" b="1" i="1" dirty="0">
                <a:effectLst/>
                <a:latin typeface="Times New Roman" panose="02020603050405020304" pitchFamily="18" charset="0"/>
                <a:ea typeface="Times New Roman" panose="02020603050405020304" pitchFamily="18" charset="0"/>
              </a:rPr>
              <a:t>. </a:t>
            </a:r>
            <a:r>
              <a:rPr lang="en-US" sz="1100" b="1" dirty="0">
                <a:effectLst/>
                <a:latin typeface="Times New Roman" panose="02020603050405020304" pitchFamily="18" charset="0"/>
                <a:ea typeface="Times New Roman" panose="02020603050405020304" pitchFamily="18" charset="0"/>
              </a:rPr>
              <a:t>(a) </a:t>
            </a:r>
            <a:r>
              <a:rPr lang="en-US" sz="1100" dirty="0">
                <a:effectLst/>
                <a:latin typeface="Times New Roman" panose="02020603050405020304" pitchFamily="18" charset="0"/>
                <a:ea typeface="Times New Roman" panose="02020603050405020304" pitchFamily="18" charset="0"/>
              </a:rPr>
              <a:t>Chloroplast maps for </a:t>
            </a:r>
            <a:r>
              <a:rPr lang="en-US" sz="1100" i="1" dirty="0">
                <a:effectLst/>
                <a:latin typeface="Times New Roman" panose="02020603050405020304" pitchFamily="18" charset="0"/>
                <a:ea typeface="Times New Roman" panose="02020603050405020304" pitchFamily="18" charset="0"/>
              </a:rPr>
              <a:t>Poa </a:t>
            </a:r>
            <a:r>
              <a:rPr lang="en-US" sz="1100" i="1" dirty="0" err="1">
                <a:effectLst/>
                <a:latin typeface="Times New Roman" panose="02020603050405020304" pitchFamily="18" charset="0"/>
                <a:ea typeface="Times New Roman" panose="02020603050405020304" pitchFamily="18" charset="0"/>
              </a:rPr>
              <a:t>supina</a:t>
            </a:r>
            <a:r>
              <a:rPr lang="en-US" sz="1100" i="1" dirty="0">
                <a:effectLst/>
                <a:latin typeface="Times New Roman" panose="02020603050405020304" pitchFamily="18" charset="0"/>
                <a:ea typeface="Times New Roman" panose="02020603050405020304" pitchFamily="18" charset="0"/>
              </a:rPr>
              <a:t> </a:t>
            </a:r>
            <a:r>
              <a:rPr lang="en-US" sz="1100" dirty="0">
                <a:effectLst/>
                <a:latin typeface="Times New Roman" panose="02020603050405020304" pitchFamily="18" charset="0"/>
                <a:ea typeface="Times New Roman" panose="02020603050405020304" pitchFamily="18" charset="0"/>
              </a:rPr>
              <a:t>and </a:t>
            </a:r>
            <a:r>
              <a:rPr lang="en-US" sz="1100" i="1" dirty="0">
                <a:effectLst/>
                <a:latin typeface="Times New Roman" panose="02020603050405020304" pitchFamily="18" charset="0"/>
                <a:ea typeface="Times New Roman" panose="02020603050405020304" pitchFamily="18" charset="0"/>
              </a:rPr>
              <a:t>Poa </a:t>
            </a:r>
            <a:r>
              <a:rPr lang="en-US" sz="1100" i="1" dirty="0" err="1">
                <a:effectLst/>
                <a:latin typeface="Times New Roman" panose="02020603050405020304" pitchFamily="18" charset="0"/>
                <a:ea typeface="Times New Roman" panose="02020603050405020304" pitchFamily="18" charset="0"/>
              </a:rPr>
              <a:t>infirma</a:t>
            </a:r>
            <a:r>
              <a:rPr lang="en-US" sz="1100" dirty="0">
                <a:effectLst/>
                <a:latin typeface="Times New Roman" panose="02020603050405020304" pitchFamily="18" charset="0"/>
                <a:ea typeface="Times New Roman" panose="02020603050405020304" pitchFamily="18" charset="0"/>
              </a:rPr>
              <a:t>. </a:t>
            </a:r>
            <a:r>
              <a:rPr lang="en-US" sz="1100" b="1" dirty="0">
                <a:effectLst/>
                <a:latin typeface="Times New Roman" panose="02020603050405020304" pitchFamily="18" charset="0"/>
                <a:ea typeface="Times New Roman" panose="02020603050405020304" pitchFamily="18" charset="0"/>
              </a:rPr>
              <a:t>(b) </a:t>
            </a:r>
            <a:r>
              <a:rPr lang="en-US" sz="1100" dirty="0">
                <a:effectLst/>
                <a:latin typeface="Times New Roman" panose="02020603050405020304" pitchFamily="18" charset="0"/>
                <a:ea typeface="Times New Roman" panose="02020603050405020304" pitchFamily="18" charset="0"/>
              </a:rPr>
              <a:t>Sequence alignment of chloroplasts show that </a:t>
            </a:r>
            <a:r>
              <a:rPr lang="en-US" sz="1100" i="1" dirty="0">
                <a:effectLst/>
                <a:latin typeface="Times New Roman" panose="02020603050405020304" pitchFamily="18" charset="0"/>
                <a:ea typeface="Times New Roman" panose="02020603050405020304" pitchFamily="18" charset="0"/>
              </a:rPr>
              <a:t>Poa annua’s </a:t>
            </a:r>
            <a:r>
              <a:rPr lang="en-US" sz="1100" dirty="0">
                <a:effectLst/>
                <a:latin typeface="Times New Roman" panose="02020603050405020304" pitchFamily="18" charset="0"/>
                <a:ea typeface="Times New Roman" panose="02020603050405020304" pitchFamily="18" charset="0"/>
              </a:rPr>
              <a:t>maternal parent is </a:t>
            </a:r>
            <a:r>
              <a:rPr lang="en-US" sz="1100" i="1" dirty="0">
                <a:effectLst/>
                <a:latin typeface="Times New Roman" panose="02020603050405020304" pitchFamily="18" charset="0"/>
                <a:ea typeface="Times New Roman" panose="02020603050405020304" pitchFamily="18" charset="0"/>
              </a:rPr>
              <a:t>Poa </a:t>
            </a:r>
            <a:r>
              <a:rPr lang="en-US" sz="1100" i="1" dirty="0" err="1">
                <a:effectLst/>
                <a:latin typeface="Times New Roman" panose="02020603050405020304" pitchFamily="18" charset="0"/>
                <a:ea typeface="Times New Roman" panose="02020603050405020304" pitchFamily="18" charset="0"/>
              </a:rPr>
              <a:t>infirma</a:t>
            </a:r>
            <a:r>
              <a:rPr lang="en-US" sz="1100" i="1" dirty="0">
                <a:effectLst/>
                <a:latin typeface="Times New Roman" panose="02020603050405020304" pitchFamily="18" charset="0"/>
                <a:ea typeface="Times New Roman" panose="02020603050405020304" pitchFamily="18" charset="0"/>
              </a:rPr>
              <a:t>.</a:t>
            </a:r>
            <a:endParaRPr lang="en-US" sz="11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03793587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46224</TotalTime>
  <Words>3944</Words>
  <Application>Microsoft Macintosh PowerPoint</Application>
  <PresentationFormat>Widescreen</PresentationFormat>
  <Paragraphs>580</Paragraphs>
  <Slides>29</Slides>
  <Notes>28</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29</vt:i4>
      </vt:variant>
    </vt:vector>
  </HeadingPairs>
  <TitlesOfParts>
    <vt:vector size="37" baseType="lpstr">
      <vt:lpstr>arial</vt:lpstr>
      <vt:lpstr>arial</vt:lpstr>
      <vt:lpstr>Calibri</vt:lpstr>
      <vt:lpstr>Calibri Light</vt:lpstr>
      <vt:lpstr>Menlo</vt:lpstr>
      <vt:lpstr>Times New Roman</vt:lpstr>
      <vt:lpstr>Verdana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Benson, Christopher Wayne</dc:creator>
  <cp:lastModifiedBy>Benson, Christopher Wayne</cp:lastModifiedBy>
  <cp:revision>23</cp:revision>
  <dcterms:created xsi:type="dcterms:W3CDTF">2022-12-20T00:36:46Z</dcterms:created>
  <dcterms:modified xsi:type="dcterms:W3CDTF">2023-03-30T19:24:13Z</dcterms:modified>
</cp:coreProperties>
</file>