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82" autoAdjust="0"/>
    <p:restoredTop sz="94660"/>
  </p:normalViewPr>
  <p:slideViewPr>
    <p:cSldViewPr snapToGrid="0">
      <p:cViewPr varScale="1">
        <p:scale>
          <a:sx n="48" d="100"/>
          <a:sy n="48" d="100"/>
        </p:scale>
        <p:origin x="31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齊藤 卓也" userId="535f7868ac294224" providerId="LiveId" clId="{EE090D1B-04E9-4AD8-BB70-9BDF644A4A31}"/>
    <pc:docChg chg="undo custSel modSld">
      <pc:chgData name="齊藤 卓也" userId="535f7868ac294224" providerId="LiveId" clId="{EE090D1B-04E9-4AD8-BB70-9BDF644A4A31}" dt="2023-02-22T03:00:00.937" v="129" actId="1076"/>
      <pc:docMkLst>
        <pc:docMk/>
      </pc:docMkLst>
      <pc:sldChg chg="modSp mod">
        <pc:chgData name="齊藤 卓也" userId="535f7868ac294224" providerId="LiveId" clId="{EE090D1B-04E9-4AD8-BB70-9BDF644A4A31}" dt="2023-02-22T03:00:00.937" v="129" actId="1076"/>
        <pc:sldMkLst>
          <pc:docMk/>
          <pc:sldMk cId="3054889823" sldId="257"/>
        </pc:sldMkLst>
        <pc:spChg chg="mod">
          <ac:chgData name="齊藤 卓也" userId="535f7868ac294224" providerId="LiveId" clId="{EE090D1B-04E9-4AD8-BB70-9BDF644A4A31}" dt="2023-02-22T02:57:46.579" v="98" actId="255"/>
          <ac:spMkLst>
            <pc:docMk/>
            <pc:sldMk cId="3054889823" sldId="257"/>
            <ac:spMk id="5" creationId="{E1BDD8D5-4E5D-1F6D-F374-12A5D5D6A337}"/>
          </ac:spMkLst>
        </pc:spChg>
        <pc:graphicFrameChg chg="mod modGraphic">
          <ac:chgData name="齊藤 卓也" userId="535f7868ac294224" providerId="LiveId" clId="{EE090D1B-04E9-4AD8-BB70-9BDF644A4A31}" dt="2023-02-22T03:00:00.937" v="129" actId="1076"/>
          <ac:graphicFrameMkLst>
            <pc:docMk/>
            <pc:sldMk cId="3054889823" sldId="257"/>
            <ac:graphicFrameMk id="4" creationId="{39D68CC1-7B43-064F-EBCE-A8DB83EB4D1D}"/>
          </ac:graphicFrameMkLst>
        </pc:graphicFrameChg>
      </pc:sldChg>
    </pc:docChg>
  </pc:docChgLst>
  <pc:docChgLst>
    <pc:chgData name="齊藤 卓也" userId="535f7868ac294224" providerId="LiveId" clId="{933D8AFF-7461-40AB-8A11-4BB43F5D872B}"/>
    <pc:docChg chg="modSld">
      <pc:chgData name="齊藤 卓也" userId="535f7868ac294224" providerId="LiveId" clId="{933D8AFF-7461-40AB-8A11-4BB43F5D872B}" dt="2022-11-16T03:03:39.945" v="23" actId="20577"/>
      <pc:docMkLst>
        <pc:docMk/>
      </pc:docMkLst>
      <pc:sldChg chg="modSp mod">
        <pc:chgData name="齊藤 卓也" userId="535f7868ac294224" providerId="LiveId" clId="{933D8AFF-7461-40AB-8A11-4BB43F5D872B}" dt="2022-11-16T03:03:39.945" v="23" actId="20577"/>
        <pc:sldMkLst>
          <pc:docMk/>
          <pc:sldMk cId="3054889823" sldId="257"/>
        </pc:sldMkLst>
        <pc:graphicFrameChg chg="modGraphic">
          <ac:chgData name="齊藤 卓也" userId="535f7868ac294224" providerId="LiveId" clId="{933D8AFF-7461-40AB-8A11-4BB43F5D872B}" dt="2022-11-16T03:03:39.945" v="23" actId="20577"/>
          <ac:graphicFrameMkLst>
            <pc:docMk/>
            <pc:sldMk cId="3054889823" sldId="257"/>
            <ac:graphicFrameMk id="4" creationId="{39D68CC1-7B43-064F-EBCE-A8DB83EB4D1D}"/>
          </ac:graphicFrameMkLst>
        </pc:graphicFrameChg>
      </pc:sldChg>
    </pc:docChg>
  </pc:docChgLst>
  <pc:docChgLst>
    <pc:chgData name="齊藤 卓也" userId="535f7868ac294224" providerId="LiveId" clId="{BA7BE037-D283-413F-B7D0-01071799F51D}"/>
    <pc:docChg chg="modSld">
      <pc:chgData name="齊藤 卓也" userId="535f7868ac294224" providerId="LiveId" clId="{BA7BE037-D283-413F-B7D0-01071799F51D}" dt="2023-03-17T18:21:21.968" v="14" actId="20577"/>
      <pc:docMkLst>
        <pc:docMk/>
      </pc:docMkLst>
      <pc:sldChg chg="modSp mod">
        <pc:chgData name="齊藤 卓也" userId="535f7868ac294224" providerId="LiveId" clId="{BA7BE037-D283-413F-B7D0-01071799F51D}" dt="2023-03-17T18:21:21.968" v="14" actId="20577"/>
        <pc:sldMkLst>
          <pc:docMk/>
          <pc:sldMk cId="3054889823" sldId="257"/>
        </pc:sldMkLst>
        <pc:spChg chg="mod">
          <ac:chgData name="齊藤 卓也" userId="535f7868ac294224" providerId="LiveId" clId="{BA7BE037-D283-413F-B7D0-01071799F51D}" dt="2023-03-17T18:21:21.968" v="14" actId="20577"/>
          <ac:spMkLst>
            <pc:docMk/>
            <pc:sldMk cId="3054889823" sldId="257"/>
            <ac:spMk id="5" creationId="{E1BDD8D5-4E5D-1F6D-F374-12A5D5D6A33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F33C-01F3-40CA-A6E2-00B83C9C05F6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0F88-1E80-4B5C-8021-350451E57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837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F33C-01F3-40CA-A6E2-00B83C9C05F6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0F88-1E80-4B5C-8021-350451E57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8081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F33C-01F3-40CA-A6E2-00B83C9C05F6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0F88-1E80-4B5C-8021-350451E57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2616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F33C-01F3-40CA-A6E2-00B83C9C05F6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0F88-1E80-4B5C-8021-350451E57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607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F33C-01F3-40CA-A6E2-00B83C9C05F6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0F88-1E80-4B5C-8021-350451E57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3070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F33C-01F3-40CA-A6E2-00B83C9C05F6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0F88-1E80-4B5C-8021-350451E57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4427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F33C-01F3-40CA-A6E2-00B83C9C05F6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0F88-1E80-4B5C-8021-350451E57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3199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F33C-01F3-40CA-A6E2-00B83C9C05F6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0F88-1E80-4B5C-8021-350451E57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2025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F33C-01F3-40CA-A6E2-00B83C9C05F6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0F88-1E80-4B5C-8021-350451E57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644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F33C-01F3-40CA-A6E2-00B83C9C05F6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0F88-1E80-4B5C-8021-350451E57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407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F33C-01F3-40CA-A6E2-00B83C9C05F6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0F88-1E80-4B5C-8021-350451E57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22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AF33C-01F3-40CA-A6E2-00B83C9C05F6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D0F88-1E80-4B5C-8021-350451E57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404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39D68CC1-7B43-064F-EBCE-A8DB83EB4D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058333"/>
              </p:ext>
            </p:extLst>
          </p:nvPr>
        </p:nvGraphicFramePr>
        <p:xfrm>
          <a:off x="1003236" y="636107"/>
          <a:ext cx="10508673" cy="15306078"/>
        </p:xfrm>
        <a:graphic>
          <a:graphicData uri="http://schemas.openxmlformats.org/drawingml/2006/table">
            <a:tbl>
              <a:tblPr/>
              <a:tblGrid>
                <a:gridCol w="5268596">
                  <a:extLst>
                    <a:ext uri="{9D8B030D-6E8A-4147-A177-3AD203B41FA5}">
                      <a16:colId xmlns:a16="http://schemas.microsoft.com/office/drawing/2014/main" val="1933920074"/>
                    </a:ext>
                  </a:extLst>
                </a:gridCol>
                <a:gridCol w="362395">
                  <a:extLst>
                    <a:ext uri="{9D8B030D-6E8A-4147-A177-3AD203B41FA5}">
                      <a16:colId xmlns:a16="http://schemas.microsoft.com/office/drawing/2014/main" val="679111161"/>
                    </a:ext>
                  </a:extLst>
                </a:gridCol>
                <a:gridCol w="4877682">
                  <a:extLst>
                    <a:ext uri="{9D8B030D-6E8A-4147-A177-3AD203B41FA5}">
                      <a16:colId xmlns:a16="http://schemas.microsoft.com/office/drawing/2014/main" val="189016435"/>
                    </a:ext>
                  </a:extLst>
                </a:gridCol>
              </a:tblGrid>
              <a:tr h="527121">
                <a:tc>
                  <a:txBody>
                    <a:bodyPr/>
                    <a:lstStyle/>
                    <a:p>
                      <a:pPr algn="l" rtl="0" fontAlgn="t"/>
                      <a:r>
                        <a:rPr lang="ja-JP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 rtl="0" fontAlgn="t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Robotic sleeve gastrectomy</a:t>
                      </a:r>
                      <a:r>
                        <a:rPr lang="ja-JP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　</a:t>
                      </a:r>
                      <a:endParaRPr lang="en-US" altLang="ja-JP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  <a:p>
                      <a:pPr algn="ctr" rtl="0" fontAlgn="t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using the </a:t>
                      </a:r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SF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technique</a:t>
                      </a:r>
                      <a:r>
                        <a:rPr lang="ja-JP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(n=10)</a:t>
                      </a:r>
                      <a:endParaRPr lang="ja-JP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Robotic Sleeve (n=10)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426694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t"/>
                      <a:endParaRPr lang="ja-JP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 rtl="0" fontAlgn="t"/>
                      <a:endParaRPr lang="ja-JP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321260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Sex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t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ja-JP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4856597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   Male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t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3 (30)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3 (30)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6861149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   Female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t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7 (70)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7 (70)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768619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Age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42 (29-59)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42 (29-59)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316477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Weight (kg)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108.4 (97-123.7)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108.4 (97-123.7)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1113937"/>
                  </a:ext>
                </a:extLst>
              </a:tr>
              <a:tr h="58736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Body Mass Index (kg/m</a:t>
                      </a:r>
                      <a:r>
                        <a:rPr lang="en-US" sz="28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40.3 (38.1-45.8)</a:t>
                      </a:r>
                      <a:r>
                        <a:rPr lang="ja-JP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40.3 (38.1-45.8)</a:t>
                      </a:r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</a:t>
                      </a:r>
                      <a:endParaRPr lang="ja-JP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636075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Obesity-related disease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6266153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   Type 2 diabetes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 (20)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2 (20)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3448176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   Hypertension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5 (50)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5 (50)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6086939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   Dyslipidemia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6 (60)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6 (60)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8728298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   Sleep apnea syndrome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6 (60)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6 (60)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3315775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Days from initial visit to surgery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188 (154–319)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 </a:t>
                      </a:r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188 (154–319)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2235207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Operation time (min)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230 (178-281)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230 (178-281)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398002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Console time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164 (119-204)</a:t>
                      </a:r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164 </a:t>
                      </a:r>
                      <a:r>
                        <a:rPr lang="en-US" altLang="ja-JP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(119</a:t>
                      </a:r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-204)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335853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Phase                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6808022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   Stapling (min)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72 (39-86)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72 (39-86)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6178159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   Suturing (min)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46 (34-66)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46 (34-66)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0103795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   Dissecting (min)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36 (24-48)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36 (24-48)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8993341"/>
                  </a:ext>
                </a:extLst>
              </a:tr>
              <a:tr h="60242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Accomplishment of task protocol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  10 (100)</a:t>
                      </a:r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＊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10 (100)</a:t>
                      </a:r>
                      <a:r>
                        <a:rPr lang="ja-JP" altLang="en-US" sz="2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＊</a:t>
                      </a:r>
                      <a:endParaRPr lang="ja-JP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1224241"/>
                  </a:ext>
                </a:extLst>
              </a:tr>
              <a:tr h="60242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Blood loss (g)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 (5-78)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953911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Complications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none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990502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Postoperative hospital stay (days)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7 (5-9)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7 (5-9)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2403183"/>
                  </a:ext>
                </a:extLst>
              </a:tr>
              <a:tr h="5271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30day readmission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none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445064"/>
                  </a:ext>
                </a:extLst>
              </a:tr>
              <a:tr h="527121">
                <a:tc gridSpan="3">
                  <a:txBody>
                    <a:bodyPr/>
                    <a:lstStyle/>
                    <a:p>
                      <a:pPr algn="r" rtl="0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＊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one required conversion to laparoscopic approach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881587"/>
                  </a:ext>
                </a:extLst>
              </a:tr>
              <a:tr h="527121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  Data are expressed as median (range) or number (%).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753334"/>
                  </a:ext>
                </a:extLst>
              </a:tr>
              <a:tr h="52712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  mL indicates milliliter.</a:t>
                      </a:r>
                    </a:p>
                    <a:p>
                      <a:pPr algn="l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   SF indicates Stapling-first.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669906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BDD8D5-4E5D-1F6D-F374-12A5D5D6A337}"/>
              </a:ext>
            </a:extLst>
          </p:cNvPr>
          <p:cNvSpPr txBox="1"/>
          <p:nvPr/>
        </p:nvSpPr>
        <p:spPr>
          <a:xfrm>
            <a:off x="211930" y="0"/>
            <a:ext cx="1244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</a:t>
            </a:r>
            <a:endParaRPr kumimoji="1" lang="ja-JP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889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</TotalTime>
  <Words>199</Words>
  <Application>Microsoft Office PowerPoint</Application>
  <PresentationFormat>ユーザー設定</PresentationFormat>
  <Paragraphs>51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齊藤 卓也</dc:creator>
  <cp:lastModifiedBy>齊藤 卓也</cp:lastModifiedBy>
  <cp:revision>1</cp:revision>
  <dcterms:created xsi:type="dcterms:W3CDTF">2022-11-12T06:43:24Z</dcterms:created>
  <dcterms:modified xsi:type="dcterms:W3CDTF">2023-03-17T18:21:25Z</dcterms:modified>
</cp:coreProperties>
</file>