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6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齊藤 卓也" userId="535f7868ac294224" providerId="LiveId" clId="{7960CD0A-0622-4BA6-B7CA-58E57D42FB59}"/>
    <pc:docChg chg="custSel addSld modSld">
      <pc:chgData name="齊藤 卓也" userId="535f7868ac294224" providerId="LiveId" clId="{7960CD0A-0622-4BA6-B7CA-58E57D42FB59}" dt="2023-02-19T08:50:30.223" v="71" actId="1076"/>
      <pc:docMkLst>
        <pc:docMk/>
      </pc:docMkLst>
      <pc:sldChg chg="addSp delSp modSp new mod">
        <pc:chgData name="齊藤 卓也" userId="535f7868ac294224" providerId="LiveId" clId="{7960CD0A-0622-4BA6-B7CA-58E57D42FB59}" dt="2023-02-19T08:50:30.223" v="71" actId="1076"/>
        <pc:sldMkLst>
          <pc:docMk/>
          <pc:sldMk cId="2954773594" sldId="257"/>
        </pc:sldMkLst>
        <pc:spChg chg="del">
          <ac:chgData name="齊藤 卓也" userId="535f7868ac294224" providerId="LiveId" clId="{7960CD0A-0622-4BA6-B7CA-58E57D42FB59}" dt="2023-02-19T08:43:18.256" v="1" actId="478"/>
          <ac:spMkLst>
            <pc:docMk/>
            <pc:sldMk cId="2954773594" sldId="257"/>
            <ac:spMk id="2" creationId="{7BB3179A-5C11-A9A8-1F2A-8DCC83193FF5}"/>
          </ac:spMkLst>
        </pc:spChg>
        <pc:spChg chg="del">
          <ac:chgData name="齊藤 卓也" userId="535f7868ac294224" providerId="LiveId" clId="{7960CD0A-0622-4BA6-B7CA-58E57D42FB59}" dt="2023-02-19T08:43:20.791" v="2" actId="478"/>
          <ac:spMkLst>
            <pc:docMk/>
            <pc:sldMk cId="2954773594" sldId="257"/>
            <ac:spMk id="3" creationId="{9F3D6108-B11B-A994-B845-92736241351A}"/>
          </ac:spMkLst>
        </pc:spChg>
        <pc:spChg chg="add mod">
          <ac:chgData name="齊藤 卓也" userId="535f7868ac294224" providerId="LiveId" clId="{7960CD0A-0622-4BA6-B7CA-58E57D42FB59}" dt="2023-02-19T08:43:43.952" v="6" actId="1076"/>
          <ac:spMkLst>
            <pc:docMk/>
            <pc:sldMk cId="2954773594" sldId="257"/>
            <ac:spMk id="4" creationId="{D28D6370-6536-CF01-BEDC-FCE513E7F152}"/>
          </ac:spMkLst>
        </pc:spChg>
        <pc:spChg chg="add mod">
          <ac:chgData name="齊藤 卓也" userId="535f7868ac294224" providerId="LiveId" clId="{7960CD0A-0622-4BA6-B7CA-58E57D42FB59}" dt="2023-02-19T08:50:30.223" v="71" actId="1076"/>
          <ac:spMkLst>
            <pc:docMk/>
            <pc:sldMk cId="2954773594" sldId="257"/>
            <ac:spMk id="7" creationId="{7AC26F09-3FCF-6025-8EF9-49F179488C6E}"/>
          </ac:spMkLst>
        </pc:spChg>
        <pc:graphicFrameChg chg="add mod modGraphic">
          <ac:chgData name="齊藤 卓也" userId="535f7868ac294224" providerId="LiveId" clId="{7960CD0A-0622-4BA6-B7CA-58E57D42FB59}" dt="2023-02-19T08:50:23.390" v="70" actId="20577"/>
          <ac:graphicFrameMkLst>
            <pc:docMk/>
            <pc:sldMk cId="2954773594" sldId="257"/>
            <ac:graphicFrameMk id="5" creationId="{84794727-D8F4-8241-BEED-1BBE2DD589D7}"/>
          </ac:graphicFrameMkLst>
        </pc:graphicFrameChg>
      </pc:sldChg>
    </pc:docChg>
  </pc:docChgLst>
  <pc:docChgLst>
    <pc:chgData name="齊藤 卓也" userId="535f7868ac294224" providerId="LiveId" clId="{1725AFD5-951F-493D-ADFC-70998BCDF675}"/>
    <pc:docChg chg="undo redo custSel modSld">
      <pc:chgData name="齊藤 卓也" userId="535f7868ac294224" providerId="LiveId" clId="{1725AFD5-951F-493D-ADFC-70998BCDF675}" dt="2023-02-21T01:35:54.841" v="176" actId="20577"/>
      <pc:docMkLst>
        <pc:docMk/>
      </pc:docMkLst>
      <pc:sldChg chg="modSp mod">
        <pc:chgData name="齊藤 卓也" userId="535f7868ac294224" providerId="LiveId" clId="{1725AFD5-951F-493D-ADFC-70998BCDF675}" dt="2023-02-21T01:35:54.841" v="176" actId="20577"/>
        <pc:sldMkLst>
          <pc:docMk/>
          <pc:sldMk cId="1446792855" sldId="256"/>
        </pc:sldMkLst>
        <pc:spChg chg="mod">
          <ac:chgData name="齊藤 卓也" userId="535f7868ac294224" providerId="LiveId" clId="{1725AFD5-951F-493D-ADFC-70998BCDF675}" dt="2023-02-21T01:27:31.882" v="36" actId="20577"/>
          <ac:spMkLst>
            <pc:docMk/>
            <pc:sldMk cId="1446792855" sldId="256"/>
            <ac:spMk id="8" creationId="{EFA697E2-8BF5-21D5-DF18-23DA7F0A9B9E}"/>
          </ac:spMkLst>
        </pc:spChg>
        <pc:graphicFrameChg chg="mod modGraphic">
          <ac:chgData name="齊藤 卓也" userId="535f7868ac294224" providerId="LiveId" clId="{1725AFD5-951F-493D-ADFC-70998BCDF675}" dt="2023-02-21T01:35:54.841" v="176" actId="20577"/>
          <ac:graphicFrameMkLst>
            <pc:docMk/>
            <pc:sldMk cId="1446792855" sldId="256"/>
            <ac:graphicFrameMk id="6" creationId="{6CBE4394-3975-F153-1BE2-065462740D47}"/>
          </ac:graphicFrameMkLst>
        </pc:graphicFrameChg>
      </pc:sldChg>
      <pc:sldChg chg="modSp mod">
        <pc:chgData name="齊藤 卓也" userId="535f7868ac294224" providerId="LiveId" clId="{1725AFD5-951F-493D-ADFC-70998BCDF675}" dt="2023-02-21T01:33:25.300" v="127"/>
        <pc:sldMkLst>
          <pc:docMk/>
          <pc:sldMk cId="2954773594" sldId="257"/>
        </pc:sldMkLst>
        <pc:spChg chg="mod">
          <ac:chgData name="齊藤 卓也" userId="535f7868ac294224" providerId="LiveId" clId="{1725AFD5-951F-493D-ADFC-70998BCDF675}" dt="2023-02-21T01:27:45.993" v="38"/>
          <ac:spMkLst>
            <pc:docMk/>
            <pc:sldMk cId="2954773594" sldId="257"/>
            <ac:spMk id="7" creationId="{7AC26F09-3FCF-6025-8EF9-49F179488C6E}"/>
          </ac:spMkLst>
        </pc:spChg>
        <pc:graphicFrameChg chg="mod modGraphic">
          <ac:chgData name="齊藤 卓也" userId="535f7868ac294224" providerId="LiveId" clId="{1725AFD5-951F-493D-ADFC-70998BCDF675}" dt="2023-02-21T01:33:25.300" v="127"/>
          <ac:graphicFrameMkLst>
            <pc:docMk/>
            <pc:sldMk cId="2954773594" sldId="257"/>
            <ac:graphicFrameMk id="5" creationId="{84794727-D8F4-8241-BEED-1BBE2DD589D7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0E9FE86-5357-7677-E58F-FEFECAE233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F7B9336-08A8-00B3-6826-84501036CD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EE55886-0BEC-69D6-4174-151ABA6B6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C3649-94A5-46A8-8417-7F235BF175D5}" type="datetimeFigureOut">
              <a:rPr kumimoji="1" lang="ja-JP" altLang="en-US" smtClean="0"/>
              <a:t>2023/2/21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84129DC-8CA2-7B0C-9AE0-FD56E2BDF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387634C-65FB-968A-6CA8-AAF8D0B34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52AFE-9949-4F29-A238-ADBCCEA291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1100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DFDDACA-E480-E6F4-67F5-3E65C3D18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0CF7A10-9309-7E62-881F-A7CAE55801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7BC3186-62AD-588C-6216-10A710CE4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C3649-94A5-46A8-8417-7F235BF175D5}" type="datetimeFigureOut">
              <a:rPr kumimoji="1" lang="ja-JP" altLang="en-US" smtClean="0"/>
              <a:t>2023/2/21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EADE91C-E683-20B7-D6B7-4A828C20A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545AB42-8BC0-C660-49FE-EE6887F13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52AFE-9949-4F29-A238-ADBCCEA291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5006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FEFD1844-F928-F89F-22F2-EDBF9B5FB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0B6D3B2-1B52-2CB6-B8D1-1F71DB8036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55462C5-11D8-EAC8-0B09-1509EADAD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C3649-94A5-46A8-8417-7F235BF175D5}" type="datetimeFigureOut">
              <a:rPr kumimoji="1" lang="ja-JP" altLang="en-US" smtClean="0"/>
              <a:t>2023/2/21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0A048C9-9F93-3A99-C6A7-659A0228B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5C7D6B0-46BB-8E2C-D235-8746AC83A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52AFE-9949-4F29-A238-ADBCCEA291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6938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29B6B53-31F8-DD9B-A736-DA88C9BC9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BE2FACA-B11F-EEB6-53DB-578A5DBC06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B6929A6-01D0-4FAB-6D31-C0C9EAF3C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C3649-94A5-46A8-8417-7F235BF175D5}" type="datetimeFigureOut">
              <a:rPr kumimoji="1" lang="ja-JP" altLang="en-US" smtClean="0"/>
              <a:t>2023/2/21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69AE616-280E-EDD3-D2B7-BF4E324A4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3940981-6865-0A66-435D-EE0059D44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52AFE-9949-4F29-A238-ADBCCEA291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8873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C22F408-FDB7-6588-DBAB-234EBF8CD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4F863F5-E995-44C7-959A-ABFC55C76E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3B46600-89E5-81FC-0F7F-C62E556A0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C3649-94A5-46A8-8417-7F235BF175D5}" type="datetimeFigureOut">
              <a:rPr kumimoji="1" lang="ja-JP" altLang="en-US" smtClean="0"/>
              <a:t>2023/2/21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7523519-18CB-4B0A-5324-949AC8DB4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056BFE1-CCDB-E8DF-5ED0-AE3D1CB90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52AFE-9949-4F29-A238-ADBCCEA291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7913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9008AE9-3E46-15CC-E076-ED864E288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ADA1178-E3D5-B069-4D50-5950B0B78D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AC41BB4-C17C-AABD-2718-7AE28094D4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296F0E4-3996-5241-CBD9-3D0A5CA1D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C3649-94A5-46A8-8417-7F235BF175D5}" type="datetimeFigureOut">
              <a:rPr kumimoji="1" lang="ja-JP" altLang="en-US" smtClean="0"/>
              <a:t>2023/2/21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570B12B-5905-445A-91E6-5A4387422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87FFE92-8759-555B-AD1A-42733D80D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52AFE-9949-4F29-A238-ADBCCEA291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8557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4FBAA96-23DE-B298-ED24-25DBAC820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750DAEF-02B5-23CA-2AC4-91825608BD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8EFE4B0-76F1-598F-3FC1-882E81EA87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B1D95AC1-749E-FB33-E37A-5A91FA8F63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E12AA42F-C874-7E05-99B8-E531EB4204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D36DBD5-BCA7-B536-CADE-8669E37C6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C3649-94A5-46A8-8417-7F235BF175D5}" type="datetimeFigureOut">
              <a:rPr kumimoji="1" lang="ja-JP" altLang="en-US" smtClean="0"/>
              <a:t>2023/2/21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41590009-9E8F-2944-2A3B-F5A0E9D0E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C1C5938-B5D2-3373-B769-F4E0CB6E3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52AFE-9949-4F29-A238-ADBCCEA291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3940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C2BE30B-7204-B655-1F19-4BC1E085B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4D03060-8935-177E-1EE2-191EAED10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C3649-94A5-46A8-8417-7F235BF175D5}" type="datetimeFigureOut">
              <a:rPr kumimoji="1" lang="ja-JP" altLang="en-US" smtClean="0"/>
              <a:t>2023/2/21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727C1B0-34AE-41C9-C5F5-FB6DEE1FA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55F8C36-6229-5835-D964-E74D3908D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52AFE-9949-4F29-A238-ADBCCEA291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0998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F6AC04E-0375-FE33-F2C4-DF532847A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C3649-94A5-46A8-8417-7F235BF175D5}" type="datetimeFigureOut">
              <a:rPr kumimoji="1" lang="ja-JP" altLang="en-US" smtClean="0"/>
              <a:t>2023/2/21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720BADA-36D8-2EB5-D9D2-A6D54F21E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60BFD76-4520-2AF4-EB7F-5DCE11235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52AFE-9949-4F29-A238-ADBCCEA291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9341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BB9CC68-3684-3AA1-600B-63FAD78D2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788F491-7B6E-7F37-CAC2-3083D099F3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DA555D8-D4F9-1F5E-C9E8-9BCBAB1770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250F349-D824-243B-0DB0-5C4C4E103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C3649-94A5-46A8-8417-7F235BF175D5}" type="datetimeFigureOut">
              <a:rPr kumimoji="1" lang="ja-JP" altLang="en-US" smtClean="0"/>
              <a:t>2023/2/21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5EBDFF7-5578-BA8A-C108-9F1BD1B78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F3F6863-572F-7BE7-0535-A9B3E99CA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52AFE-9949-4F29-A238-ADBCCEA291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4025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BA7E7F0-0B88-8398-C76B-3C394B623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A2C4C5B-0E85-4FD3-7118-6A3FD29E19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6E4CC6C-A60A-96DF-ABCB-F32E45064C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5C81B0D-0D9C-FDDE-10D3-3CA493C95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C3649-94A5-46A8-8417-7F235BF175D5}" type="datetimeFigureOut">
              <a:rPr kumimoji="1" lang="ja-JP" altLang="en-US" smtClean="0"/>
              <a:t>2023/2/21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AAC08A9-7098-1A5B-D442-9DBBA691C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33B3A9D-66C6-E88C-04FF-0C84684AE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52AFE-9949-4F29-A238-ADBCCEA291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9444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690261C-A337-19FD-64A1-61657225E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A70633D-784B-DEB4-F284-1B8CE64A92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FECE49F-D5CC-ACE4-AB45-AC837FED0A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3C3649-94A5-46A8-8417-7F235BF175D5}" type="datetimeFigureOut">
              <a:rPr kumimoji="1" lang="ja-JP" altLang="en-US" smtClean="0"/>
              <a:t>2023/2/21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CC6DA4A-B1ED-055F-A3A5-E40AD6B483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2F60084-A5C0-AE87-E9EF-037AE682D4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52AFE-9949-4F29-A238-ADBCCEA291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1404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C1DF685-FF4E-69CB-16E1-50D6977DF612}"/>
              </a:ext>
            </a:extLst>
          </p:cNvPr>
          <p:cNvSpPr txBox="1"/>
          <p:nvPr/>
        </p:nvSpPr>
        <p:spPr>
          <a:xfrm>
            <a:off x="310243" y="352692"/>
            <a:ext cx="60950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8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</a:rPr>
              <a:t>Supplemental Table 1</a:t>
            </a:r>
            <a:endParaRPr lang="ja-JP" altLang="en-US" dirty="0"/>
          </a:p>
        </p:txBody>
      </p:sp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6CBE4394-3975-F153-1BE2-065462740D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6585641"/>
              </p:ext>
            </p:extLst>
          </p:nvPr>
        </p:nvGraphicFramePr>
        <p:xfrm>
          <a:off x="541317" y="1314987"/>
          <a:ext cx="11109366" cy="4351335"/>
        </p:xfrm>
        <a:graphic>
          <a:graphicData uri="http://schemas.openxmlformats.org/drawingml/2006/table">
            <a:tbl>
              <a:tblPr/>
              <a:tblGrid>
                <a:gridCol w="747090">
                  <a:extLst>
                    <a:ext uri="{9D8B030D-6E8A-4147-A177-3AD203B41FA5}">
                      <a16:colId xmlns:a16="http://schemas.microsoft.com/office/drawing/2014/main" val="3334107444"/>
                    </a:ext>
                  </a:extLst>
                </a:gridCol>
                <a:gridCol w="689661">
                  <a:extLst>
                    <a:ext uri="{9D8B030D-6E8A-4147-A177-3AD203B41FA5}">
                      <a16:colId xmlns:a16="http://schemas.microsoft.com/office/drawing/2014/main" val="2496192813"/>
                    </a:ext>
                  </a:extLst>
                </a:gridCol>
                <a:gridCol w="620129">
                  <a:extLst>
                    <a:ext uri="{9D8B030D-6E8A-4147-A177-3AD203B41FA5}">
                      <a16:colId xmlns:a16="http://schemas.microsoft.com/office/drawing/2014/main" val="1565450771"/>
                    </a:ext>
                  </a:extLst>
                </a:gridCol>
                <a:gridCol w="997631">
                  <a:extLst>
                    <a:ext uri="{9D8B030D-6E8A-4147-A177-3AD203B41FA5}">
                      <a16:colId xmlns:a16="http://schemas.microsoft.com/office/drawing/2014/main" val="1063614982"/>
                    </a:ext>
                  </a:extLst>
                </a:gridCol>
                <a:gridCol w="984231">
                  <a:extLst>
                    <a:ext uri="{9D8B030D-6E8A-4147-A177-3AD203B41FA5}">
                      <a16:colId xmlns:a16="http://schemas.microsoft.com/office/drawing/2014/main" val="515782578"/>
                    </a:ext>
                  </a:extLst>
                </a:gridCol>
                <a:gridCol w="972918">
                  <a:extLst>
                    <a:ext uri="{9D8B030D-6E8A-4147-A177-3AD203B41FA5}">
                      <a16:colId xmlns:a16="http://schemas.microsoft.com/office/drawing/2014/main" val="1791297815"/>
                    </a:ext>
                  </a:extLst>
                </a:gridCol>
                <a:gridCol w="984231">
                  <a:extLst>
                    <a:ext uri="{9D8B030D-6E8A-4147-A177-3AD203B41FA5}">
                      <a16:colId xmlns:a16="http://schemas.microsoft.com/office/drawing/2014/main" val="3012105455"/>
                    </a:ext>
                  </a:extLst>
                </a:gridCol>
                <a:gridCol w="955949">
                  <a:extLst>
                    <a:ext uri="{9D8B030D-6E8A-4147-A177-3AD203B41FA5}">
                      <a16:colId xmlns:a16="http://schemas.microsoft.com/office/drawing/2014/main" val="2376344029"/>
                    </a:ext>
                  </a:extLst>
                </a:gridCol>
                <a:gridCol w="769283">
                  <a:extLst>
                    <a:ext uri="{9D8B030D-6E8A-4147-A177-3AD203B41FA5}">
                      <a16:colId xmlns:a16="http://schemas.microsoft.com/office/drawing/2014/main" val="4181481124"/>
                    </a:ext>
                  </a:extLst>
                </a:gridCol>
                <a:gridCol w="995544">
                  <a:extLst>
                    <a:ext uri="{9D8B030D-6E8A-4147-A177-3AD203B41FA5}">
                      <a16:colId xmlns:a16="http://schemas.microsoft.com/office/drawing/2014/main" val="403731498"/>
                    </a:ext>
                  </a:extLst>
                </a:gridCol>
                <a:gridCol w="910696">
                  <a:extLst>
                    <a:ext uri="{9D8B030D-6E8A-4147-A177-3AD203B41FA5}">
                      <a16:colId xmlns:a16="http://schemas.microsoft.com/office/drawing/2014/main" val="519768470"/>
                    </a:ext>
                  </a:extLst>
                </a:gridCol>
                <a:gridCol w="1482003">
                  <a:extLst>
                    <a:ext uri="{9D8B030D-6E8A-4147-A177-3AD203B41FA5}">
                      <a16:colId xmlns:a16="http://schemas.microsoft.com/office/drawing/2014/main" val="928534073"/>
                    </a:ext>
                  </a:extLst>
                </a:gridCol>
              </a:tblGrid>
              <a:tr h="1061925"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Patient number 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Age (years)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Sex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Weight (kg) </a:t>
                      </a:r>
                    </a:p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at the first visit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Weight (kg) preoperatively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BMI (kg/m</a:t>
                      </a:r>
                      <a:r>
                        <a:rPr lang="en-US" sz="1200" kern="100" baseline="300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) </a:t>
                      </a:r>
                    </a:p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at first visit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BMI (kg/m</a:t>
                      </a:r>
                      <a:r>
                        <a:rPr lang="en-US" sz="1200" kern="100" baseline="300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) preoperatively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Hypertension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Type 2 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diabetes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Dyslipidemia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Sleep apnea </a:t>
                      </a:r>
                    </a:p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syndrome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Days from initial visit 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to surgery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481286"/>
                  </a:ext>
                </a:extLst>
              </a:tr>
              <a:tr h="328941"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1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56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M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97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90.2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39.4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36.6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(+)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(+)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253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910782"/>
                  </a:ext>
                </a:extLst>
              </a:tr>
              <a:tr h="328941"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2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44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M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105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97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38.1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35.2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(+)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(+)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(+)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179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1419248"/>
                  </a:ext>
                </a:extLst>
              </a:tr>
              <a:tr h="328941"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3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49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F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102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92.5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40.9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37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(+)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176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46516"/>
                  </a:ext>
                </a:extLst>
              </a:tr>
              <a:tr h="328941"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4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38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F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105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96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38.1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34.8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(+)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(+)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187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2005210"/>
                  </a:ext>
                </a:extLst>
              </a:tr>
              <a:tr h="328941"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5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39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F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113.7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106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44.4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41.4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(+)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(+)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211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448988"/>
                  </a:ext>
                </a:extLst>
              </a:tr>
              <a:tr h="328941"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6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35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F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117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113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44.9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43.3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(+)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319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898496"/>
                  </a:ext>
                </a:extLst>
              </a:tr>
              <a:tr h="328941"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7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59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M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123.7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111.8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39.5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35.7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(+)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(+)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(+)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(+)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189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1337713"/>
                  </a:ext>
                </a:extLst>
              </a:tr>
              <a:tr h="328941"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8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38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F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110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99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45.8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41.2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(+)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(+)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154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585807"/>
                  </a:ext>
                </a:extLst>
              </a:tr>
              <a:tr h="328941"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9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29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F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108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101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39.7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37.1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(+)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277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7819175"/>
                  </a:ext>
                </a:extLst>
              </a:tr>
              <a:tr h="328941"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10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53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F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108.8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100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42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38.6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(+)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182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7009" marR="7009" marT="7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2806286"/>
                  </a:ext>
                </a:extLst>
              </a:tr>
            </a:tbl>
          </a:graphicData>
        </a:graphic>
      </p:graphicFrame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FA697E2-8BF5-21D5-DF18-23DA7F0A9B9E}"/>
              </a:ext>
            </a:extLst>
          </p:cNvPr>
          <p:cNvSpPr txBox="1"/>
          <p:nvPr/>
        </p:nvSpPr>
        <p:spPr>
          <a:xfrm>
            <a:off x="868383" y="5818701"/>
            <a:ext cx="609501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kern="1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Shruti" panose="020B0502040204020203" pitchFamily="34" charset="0"/>
              </a:rPr>
              <a:t>BMI: body mass index, M/ F: </a:t>
            </a:r>
            <a:r>
              <a:rPr lang="en-US" altLang="ja-JP" sz="12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</a:rPr>
              <a:t>Make/ Female, (+)/ (-): Presence/ Absence</a:t>
            </a:r>
            <a:endParaRPr lang="ja-JP" altLang="ja-JP" sz="1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Shrut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792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28D6370-6536-CF01-BEDC-FCE513E7F152}"/>
              </a:ext>
            </a:extLst>
          </p:cNvPr>
          <p:cNvSpPr txBox="1"/>
          <p:nvPr/>
        </p:nvSpPr>
        <p:spPr>
          <a:xfrm>
            <a:off x="114300" y="79560"/>
            <a:ext cx="60950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8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</a:rPr>
              <a:t>Supplemental Table 2</a:t>
            </a:r>
            <a:endParaRPr lang="ja-JP" altLang="en-US" dirty="0"/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84794727-D8F4-8241-BEED-1BBE2DD589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3404386"/>
              </p:ext>
            </p:extLst>
          </p:nvPr>
        </p:nvGraphicFramePr>
        <p:xfrm>
          <a:off x="114301" y="1253333"/>
          <a:ext cx="11927279" cy="4351334"/>
        </p:xfrm>
        <a:graphic>
          <a:graphicData uri="http://schemas.openxmlformats.org/drawingml/2006/table">
            <a:tbl>
              <a:tblPr/>
              <a:tblGrid>
                <a:gridCol w="717246">
                  <a:extLst>
                    <a:ext uri="{9D8B030D-6E8A-4147-A177-3AD203B41FA5}">
                      <a16:colId xmlns:a16="http://schemas.microsoft.com/office/drawing/2014/main" val="3649616875"/>
                    </a:ext>
                  </a:extLst>
                </a:gridCol>
                <a:gridCol w="1015515">
                  <a:extLst>
                    <a:ext uri="{9D8B030D-6E8A-4147-A177-3AD203B41FA5}">
                      <a16:colId xmlns:a16="http://schemas.microsoft.com/office/drawing/2014/main" val="1874688850"/>
                    </a:ext>
                  </a:extLst>
                </a:gridCol>
                <a:gridCol w="1050517">
                  <a:extLst>
                    <a:ext uri="{9D8B030D-6E8A-4147-A177-3AD203B41FA5}">
                      <a16:colId xmlns:a16="http://schemas.microsoft.com/office/drawing/2014/main" val="2339001178"/>
                    </a:ext>
                  </a:extLst>
                </a:gridCol>
                <a:gridCol w="1086592">
                  <a:extLst>
                    <a:ext uri="{9D8B030D-6E8A-4147-A177-3AD203B41FA5}">
                      <a16:colId xmlns:a16="http://schemas.microsoft.com/office/drawing/2014/main" val="2160620878"/>
                    </a:ext>
                  </a:extLst>
                </a:gridCol>
                <a:gridCol w="1110343">
                  <a:extLst>
                    <a:ext uri="{9D8B030D-6E8A-4147-A177-3AD203B41FA5}">
                      <a16:colId xmlns:a16="http://schemas.microsoft.com/office/drawing/2014/main" val="2220282168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825175483"/>
                    </a:ext>
                  </a:extLst>
                </a:gridCol>
                <a:gridCol w="831273">
                  <a:extLst>
                    <a:ext uri="{9D8B030D-6E8A-4147-A177-3AD203B41FA5}">
                      <a16:colId xmlns:a16="http://schemas.microsoft.com/office/drawing/2014/main" val="1095588881"/>
                    </a:ext>
                  </a:extLst>
                </a:gridCol>
                <a:gridCol w="1017148">
                  <a:extLst>
                    <a:ext uri="{9D8B030D-6E8A-4147-A177-3AD203B41FA5}">
                      <a16:colId xmlns:a16="http://schemas.microsoft.com/office/drawing/2014/main" val="5968828"/>
                    </a:ext>
                  </a:extLst>
                </a:gridCol>
                <a:gridCol w="1233226">
                  <a:extLst>
                    <a:ext uri="{9D8B030D-6E8A-4147-A177-3AD203B41FA5}">
                      <a16:colId xmlns:a16="http://schemas.microsoft.com/office/drawing/2014/main" val="2019226872"/>
                    </a:ext>
                  </a:extLst>
                </a:gridCol>
                <a:gridCol w="1074717">
                  <a:extLst>
                    <a:ext uri="{9D8B030D-6E8A-4147-A177-3AD203B41FA5}">
                      <a16:colId xmlns:a16="http://schemas.microsoft.com/office/drawing/2014/main" val="3272652569"/>
                    </a:ext>
                  </a:extLst>
                </a:gridCol>
                <a:gridCol w="1615045">
                  <a:extLst>
                    <a:ext uri="{9D8B030D-6E8A-4147-A177-3AD203B41FA5}">
                      <a16:colId xmlns:a16="http://schemas.microsoft.com/office/drawing/2014/main" val="2669496666"/>
                    </a:ext>
                  </a:extLst>
                </a:gridCol>
              </a:tblGrid>
              <a:tr h="1273127"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Patient number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Total </a:t>
                      </a:r>
                    </a:p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operation time (min)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Console time </a:t>
                      </a:r>
                    </a:p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(min)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Stapling phase (min)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Suturing phase (min)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Dissecting phase (min)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Blood loss (g)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Additional procedure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Any postoperative complication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Postoperative </a:t>
                      </a:r>
                    </a:p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hospital stay</a:t>
                      </a:r>
                    </a:p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(day)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Readmission within </a:t>
                      </a:r>
                    </a:p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30 days postoperatively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1151224"/>
                  </a:ext>
                </a:extLst>
              </a:tr>
              <a:tr h="786582"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1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240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137</a:t>
                      </a:r>
                    </a:p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 (conversion to laparoscopic approach)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88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63</a:t>
                      </a:r>
                    </a:p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 (conversion to laparoscopic approach)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31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11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(+)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8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86384"/>
                  </a:ext>
                </a:extLst>
              </a:tr>
              <a:tr h="254625"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2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257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189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65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66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48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52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6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5414754"/>
                  </a:ext>
                </a:extLst>
              </a:tr>
              <a:tr h="254625"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3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178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119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39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38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31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78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7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9225362"/>
                  </a:ext>
                </a:extLst>
              </a:tr>
              <a:tr h="254625"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4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228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164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76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42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36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5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6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0402744"/>
                  </a:ext>
                </a:extLst>
              </a:tr>
              <a:tr h="254625"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5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229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171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80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40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41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24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6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601079"/>
                  </a:ext>
                </a:extLst>
              </a:tr>
              <a:tr h="254625"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6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230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162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74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34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33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5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8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4572555"/>
                  </a:ext>
                </a:extLst>
              </a:tr>
              <a:tr h="254625"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7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281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204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84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58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43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43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5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8416874"/>
                  </a:ext>
                </a:extLst>
              </a:tr>
              <a:tr h="254625"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8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211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153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66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54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24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10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9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37643"/>
                  </a:ext>
                </a:extLst>
              </a:tr>
              <a:tr h="254625"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9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223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148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70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37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31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15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6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3488286"/>
                  </a:ext>
                </a:extLst>
              </a:tr>
              <a:tr h="254625"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10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259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173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66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54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38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14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8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8074856"/>
                  </a:ext>
                </a:extLst>
              </a:tr>
            </a:tbl>
          </a:graphicData>
        </a:graphic>
      </p:graphicFrame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AC26F09-3FCF-6025-8EF9-49F179488C6E}"/>
              </a:ext>
            </a:extLst>
          </p:cNvPr>
          <p:cNvSpPr txBox="1"/>
          <p:nvPr/>
        </p:nvSpPr>
        <p:spPr>
          <a:xfrm>
            <a:off x="167740" y="5604667"/>
            <a:ext cx="609501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</a:rPr>
              <a:t>(+)/ (-): Presence/ Absence</a:t>
            </a:r>
            <a:endParaRPr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9547735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373</Words>
  <Application>Microsoft Office PowerPoint</Application>
  <PresentationFormat>ワイド画面</PresentationFormat>
  <Paragraphs>269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游ゴシック</vt:lpstr>
      <vt:lpstr>游ゴシック Light</vt:lpstr>
      <vt:lpstr>游明朝</vt:lpstr>
      <vt:lpstr>Arial</vt:lpstr>
      <vt:lpstr>Times New Roman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齊藤 卓也</dc:creator>
  <cp:lastModifiedBy>齊藤 卓也</cp:lastModifiedBy>
  <cp:revision>1</cp:revision>
  <dcterms:created xsi:type="dcterms:W3CDTF">2023-02-19T08:42:54Z</dcterms:created>
  <dcterms:modified xsi:type="dcterms:W3CDTF">2023-02-21T01:36:00Z</dcterms:modified>
</cp:coreProperties>
</file>