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40"/>
  </p:normalViewPr>
  <p:slideViewPr>
    <p:cSldViewPr snapToGrid="0">
      <p:cViewPr varScale="1">
        <p:scale>
          <a:sx n="112" d="100"/>
          <a:sy n="112" d="100"/>
        </p:scale>
        <p:origin x="57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3382C-DA09-54C3-A26F-CC3526BBCD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0A3CE7-1077-1A16-403A-5253D9F62D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4E39A6-E07D-B5EF-0288-256CD5F59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5A74E-34C1-6F44-904A-DBEDAA39CC7E}" type="datetimeFigureOut">
              <a:rPr lang="en-MX" smtClean="0"/>
              <a:t>13/03/23</a:t>
            </a:fld>
            <a:endParaRPr lang="en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CF6FEF-52D5-2EE6-8B4F-DB1927C88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1070C9-74CB-198C-7006-F5787D4F9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54E44-4EB7-3947-BB4E-AE1DE4F83ABB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1401443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61781-BAF7-2585-565F-C822D3643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4DF1A4-F2C2-40C8-715C-60AFF3E8B8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C27E1C-DF2A-8835-1852-1E3F053BA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5A74E-34C1-6F44-904A-DBEDAA39CC7E}" type="datetimeFigureOut">
              <a:rPr lang="en-MX" smtClean="0"/>
              <a:t>13/03/23</a:t>
            </a:fld>
            <a:endParaRPr lang="en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572A2A-34C3-CFF4-7FF9-60AC3B20B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BEDB0-68A7-CAC6-281C-296789AB3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54E44-4EB7-3947-BB4E-AE1DE4F83ABB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2191996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6B4F10A-2E2A-4CC5-7318-74931F6C8A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388E1A-EF04-ED56-108A-077C1FC8F0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06860F-1747-F287-6752-315F04B2C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5A74E-34C1-6F44-904A-DBEDAA39CC7E}" type="datetimeFigureOut">
              <a:rPr lang="en-MX" smtClean="0"/>
              <a:t>13/03/23</a:t>
            </a:fld>
            <a:endParaRPr lang="en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E1CAF8-1819-5F5E-60F9-A9C3A9CA6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9AB297-877E-C2B9-52EB-AD0EB3BAF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54E44-4EB7-3947-BB4E-AE1DE4F83ABB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588157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A23CB-052D-2AD0-2FDF-55B1DA63B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EA7888-90AA-F18E-4FE0-64FD9154E6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9E48A5-6A2F-3AB0-4FFF-8757EE420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5A74E-34C1-6F44-904A-DBEDAA39CC7E}" type="datetimeFigureOut">
              <a:rPr lang="en-MX" smtClean="0"/>
              <a:t>13/03/23</a:t>
            </a:fld>
            <a:endParaRPr lang="en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643CAA-1B5C-7EBB-3FB1-BC9E72631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9E8182-E633-61E0-0F68-77562464F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54E44-4EB7-3947-BB4E-AE1DE4F83ABB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2899353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55CDFA-9252-0660-5B2E-043A48860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58D614-3F40-15D2-B7B2-CF486D2025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94FA8D-066B-D58D-9D5A-0709502D9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5A74E-34C1-6F44-904A-DBEDAA39CC7E}" type="datetimeFigureOut">
              <a:rPr lang="en-MX" smtClean="0"/>
              <a:t>13/03/23</a:t>
            </a:fld>
            <a:endParaRPr lang="en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15482-A638-89E7-0B26-726005B4D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655B4-9992-5F13-A82D-5DD194201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54E44-4EB7-3947-BB4E-AE1DE4F83ABB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2860410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C08C8-3698-CD0E-EE0D-988DDE45D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0B515B-DDF4-7564-233F-9FACB706CA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X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EA6884-CAF2-E8F9-6D37-998953AC11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X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BB2DFB-8C15-5DDD-224F-A6051D4C9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5A74E-34C1-6F44-904A-DBEDAA39CC7E}" type="datetimeFigureOut">
              <a:rPr lang="en-MX" smtClean="0"/>
              <a:t>13/03/23</a:t>
            </a:fld>
            <a:endParaRPr lang="en-MX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E9A76F-642A-B48A-DBC0-4E46665AA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211272-8FD4-C204-8592-D1DDC706B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54E44-4EB7-3947-BB4E-AE1DE4F83ABB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3350474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C3598-7E43-6466-3640-D3E666529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CFA06D-1213-BC55-49D5-4E0E51226A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34E972-20A1-00FD-0404-8F406A1348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X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A73331-3F95-199A-91C0-29EB900D1F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49B777-5D65-F5B5-5E47-C9DB057A08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X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B36CF2C-49BC-DCA0-3040-2CEA6A0E5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5A74E-34C1-6F44-904A-DBEDAA39CC7E}" type="datetimeFigureOut">
              <a:rPr lang="en-MX" smtClean="0"/>
              <a:t>13/03/23</a:t>
            </a:fld>
            <a:endParaRPr lang="en-MX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27650B7-1053-C2B9-3EAF-17CA0BBB9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4DA24C2-F44A-686F-3AAF-38A84DB87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54E44-4EB7-3947-BB4E-AE1DE4F83ABB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781815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2216E-F277-7BA7-5743-4F76ED820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F0EE474-C024-5BFD-2E01-14CDAFDC6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5A74E-34C1-6F44-904A-DBEDAA39CC7E}" type="datetimeFigureOut">
              <a:rPr lang="en-MX" smtClean="0"/>
              <a:t>13/03/23</a:t>
            </a:fld>
            <a:endParaRPr lang="en-MX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AC1B3F-AAB4-6052-5F05-2633763B2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51E2B9-11C6-3070-9798-F7A01DD71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54E44-4EB7-3947-BB4E-AE1DE4F83ABB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2621168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3B3D60-A32D-7974-27D1-8ADF61350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5A74E-34C1-6F44-904A-DBEDAA39CC7E}" type="datetimeFigureOut">
              <a:rPr lang="en-MX" smtClean="0"/>
              <a:t>13/03/23</a:t>
            </a:fld>
            <a:endParaRPr lang="en-MX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001D7D-1194-5FDD-EC6A-5DB366D23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748F45-3E87-995D-E79D-0E2E5BC52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54E44-4EB7-3947-BB4E-AE1DE4F83ABB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3619314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96080-E776-BC1D-14C4-18D5F27A7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479776-DD60-69D1-AB1F-929C8DE0B7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X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62D368-D1D2-5F3A-EA53-B5C9317460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84FB13-B4FA-946D-48C8-4DCA15809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5A74E-34C1-6F44-904A-DBEDAA39CC7E}" type="datetimeFigureOut">
              <a:rPr lang="en-MX" smtClean="0"/>
              <a:t>13/03/23</a:t>
            </a:fld>
            <a:endParaRPr lang="en-MX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C620E-C915-979D-A961-A9A582780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4D4BED-7D22-B3AB-CA18-99D5D273E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54E44-4EB7-3947-BB4E-AE1DE4F83ABB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3564469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5ACF00-43F2-555F-03DF-625F6C38C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E12517-E877-6DEA-90FB-96AEC67BE8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X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729F56-CE8B-8F12-D460-07A11A4BB8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4AF539-E51C-74C3-2577-EB8253D4A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5A74E-34C1-6F44-904A-DBEDAA39CC7E}" type="datetimeFigureOut">
              <a:rPr lang="en-MX" smtClean="0"/>
              <a:t>13/03/23</a:t>
            </a:fld>
            <a:endParaRPr lang="en-MX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3E0C9E-3FB0-421A-A233-9FA44C153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5E2F39-7A13-1E13-5DDD-B5E67EF00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54E44-4EB7-3947-BB4E-AE1DE4F83ABB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2138481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9CCCB10-F10C-02E4-AE04-E2044D8B5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C3F3AA-9569-3E03-D800-F49446C5B2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4174A7-F655-890A-0ED2-2D4BE2E7C2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B5A74E-34C1-6F44-904A-DBEDAA39CC7E}" type="datetimeFigureOut">
              <a:rPr lang="en-MX" smtClean="0"/>
              <a:t>13/03/23</a:t>
            </a:fld>
            <a:endParaRPr lang="en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DF6E9D-2B92-6CBE-FB7C-AB7F2CC953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C6EFE2-05AE-71FE-8A50-119C2966B6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54E44-4EB7-3947-BB4E-AE1DE4F83ABB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1228756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11">
            <a:extLst>
              <a:ext uri="{FF2B5EF4-FFF2-40B4-BE49-F238E27FC236}">
                <a16:creationId xmlns:a16="http://schemas.microsoft.com/office/drawing/2014/main" id="{EC6C6013-1419-F0EA-C5D4-9D23B19927C6}"/>
              </a:ext>
            </a:extLst>
          </p:cNvPr>
          <p:cNvSpPr txBox="1"/>
          <p:nvPr/>
        </p:nvSpPr>
        <p:spPr>
          <a:xfrm>
            <a:off x="2747144" y="4235577"/>
            <a:ext cx="665008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Supplementary figure 1. The metabolic parameters of two moths old wild-type (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Wt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Balb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/c and </a:t>
            </a:r>
            <a:r>
              <a:rPr lang="en-US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caspase1/11 deficient (</a:t>
            </a:r>
            <a:r>
              <a:rPr lang="en-US" sz="14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Casp1/11</a:t>
            </a:r>
            <a:r>
              <a:rPr lang="en-US" sz="1400" i="1" baseline="30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-/-</a:t>
            </a:r>
            <a:r>
              <a:rPr lang="en-US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) </a:t>
            </a:r>
            <a:r>
              <a:rPr lang="en-US" sz="1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Balb</a:t>
            </a:r>
            <a:r>
              <a:rPr lang="en-US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/c mice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At 21 days of age, mice were weaned and fed with regular chaw (normal diet)  for 6 weeks. Mice were starved for 6 hours and basal glucose levels were determined (A). Glucose tolerances (B), and insulin resistance (C) tests were performed as described under materials and methods.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C8F4C77-327B-E8DC-2746-0B922D46E8FE}"/>
              </a:ext>
            </a:extLst>
          </p:cNvPr>
          <p:cNvGrpSpPr/>
          <p:nvPr/>
        </p:nvGrpSpPr>
        <p:grpSpPr>
          <a:xfrm>
            <a:off x="2310354" y="1269294"/>
            <a:ext cx="2010793" cy="2311400"/>
            <a:chOff x="957262" y="928926"/>
            <a:chExt cx="2010793" cy="231140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63884B0-1B7B-E3C0-FCA9-040AF572A6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45377"/>
            <a:stretch/>
          </p:blipFill>
          <p:spPr>
            <a:xfrm>
              <a:off x="1323949" y="928926"/>
              <a:ext cx="1644106" cy="231140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666F9DE-E5C8-DD57-89B2-9DCFEF51295E}"/>
                </a:ext>
              </a:extLst>
            </p:cNvPr>
            <p:cNvSpPr txBox="1"/>
            <p:nvPr/>
          </p:nvSpPr>
          <p:spPr>
            <a:xfrm rot="16200000">
              <a:off x="273741" y="1899960"/>
              <a:ext cx="17363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MX" dirty="0">
                  <a:latin typeface="Arial" panose="020B0604020202020204" pitchFamily="34" charset="0"/>
                  <a:cs typeface="Arial" panose="020B0604020202020204" pitchFamily="34" charset="0"/>
                </a:rPr>
                <a:t>Glucose mg/dL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D805444-2A92-398F-FA83-846490681C34}"/>
              </a:ext>
            </a:extLst>
          </p:cNvPr>
          <p:cNvGrpSpPr/>
          <p:nvPr/>
        </p:nvGrpSpPr>
        <p:grpSpPr>
          <a:xfrm>
            <a:off x="9271942" y="1409937"/>
            <a:ext cx="1193836" cy="586410"/>
            <a:chOff x="6606212" y="985414"/>
            <a:chExt cx="1193836" cy="58641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5866E72-2CCA-B0F1-ADA9-88BD6E8E65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1376" t="19744" r="30392" b="53234"/>
            <a:stretch/>
          </p:blipFill>
          <p:spPr>
            <a:xfrm>
              <a:off x="6606212" y="985414"/>
              <a:ext cx="238539" cy="58641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7960558-E2FC-57C6-DC27-EE8606B2B8E1}"/>
                </a:ext>
              </a:extLst>
            </p:cNvPr>
            <p:cNvSpPr txBox="1"/>
            <p:nvPr/>
          </p:nvSpPr>
          <p:spPr>
            <a:xfrm>
              <a:off x="6748670" y="1036770"/>
              <a:ext cx="40427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MX" sz="1400" dirty="0">
                  <a:latin typeface="Arial" panose="020B0604020202020204" pitchFamily="34" charset="0"/>
                  <a:cs typeface="Arial" panose="020B0604020202020204" pitchFamily="34" charset="0"/>
                </a:rPr>
                <a:t>Wt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7D14B20-3959-3C3C-28F1-E37ABCB161F5}"/>
                </a:ext>
              </a:extLst>
            </p:cNvPr>
            <p:cNvSpPr txBox="1"/>
            <p:nvPr/>
          </p:nvSpPr>
          <p:spPr>
            <a:xfrm>
              <a:off x="6748670" y="1240625"/>
              <a:ext cx="105137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MX" sz="1400" i="1" dirty="0">
                  <a:latin typeface="Arial" panose="020B0604020202020204" pitchFamily="34" charset="0"/>
                  <a:cs typeface="Arial" panose="020B0604020202020204" pitchFamily="34" charset="0"/>
                </a:rPr>
                <a:t>Casp1/11</a:t>
              </a:r>
              <a:r>
                <a:rPr lang="en-MX" sz="1400" i="1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-/-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DD5974C-A8BE-E0F7-25F8-708803EC80FB}"/>
              </a:ext>
            </a:extLst>
          </p:cNvPr>
          <p:cNvGrpSpPr/>
          <p:nvPr/>
        </p:nvGrpSpPr>
        <p:grpSpPr>
          <a:xfrm>
            <a:off x="4629204" y="1273950"/>
            <a:ext cx="2285115" cy="2645681"/>
            <a:chOff x="4463555" y="852726"/>
            <a:chExt cx="2285115" cy="2645681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FF0C2F3-3EAE-53F4-002D-564EDD4B52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40680"/>
            <a:stretch/>
          </p:blipFill>
          <p:spPr>
            <a:xfrm>
              <a:off x="4835102" y="852726"/>
              <a:ext cx="1913568" cy="2387600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467E676-48EF-056A-F2EE-C1D90E218A1B}"/>
                </a:ext>
              </a:extLst>
            </p:cNvPr>
            <p:cNvSpPr txBox="1"/>
            <p:nvPr/>
          </p:nvSpPr>
          <p:spPr>
            <a:xfrm rot="16200000">
              <a:off x="3780034" y="1861860"/>
              <a:ext cx="17363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MX" dirty="0">
                  <a:latin typeface="Arial" panose="020B0604020202020204" pitchFamily="34" charset="0"/>
                  <a:cs typeface="Arial" panose="020B0604020202020204" pitchFamily="34" charset="0"/>
                </a:rPr>
                <a:t>Glucose mg/dL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838EB53-A94A-B118-E874-A5B460F4D581}"/>
                </a:ext>
              </a:extLst>
            </p:cNvPr>
            <p:cNvSpPr txBox="1"/>
            <p:nvPr/>
          </p:nvSpPr>
          <p:spPr>
            <a:xfrm>
              <a:off x="5446643" y="3159853"/>
              <a:ext cx="90281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MX" sz="1600" dirty="0">
                  <a:latin typeface="Arial" panose="020B0604020202020204" pitchFamily="34" charset="0"/>
                  <a:cs typeface="Arial" panose="020B0604020202020204" pitchFamily="34" charset="0"/>
                </a:rPr>
                <a:t>minutes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902877E-31EB-B730-F855-A19AE6A6F377}"/>
              </a:ext>
            </a:extLst>
          </p:cNvPr>
          <p:cNvGrpSpPr/>
          <p:nvPr/>
        </p:nvGrpSpPr>
        <p:grpSpPr>
          <a:xfrm>
            <a:off x="7055010" y="1348997"/>
            <a:ext cx="2320758" cy="2564950"/>
            <a:chOff x="1088364" y="4055437"/>
            <a:chExt cx="2320758" cy="2564950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9BB24604-3C03-43FC-2CD4-74FD8D2FAD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19824" r="42211"/>
            <a:stretch/>
          </p:blipFill>
          <p:spPr>
            <a:xfrm>
              <a:off x="1456902" y="4055437"/>
              <a:ext cx="1952220" cy="2311400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F0C0A5E-B533-0DA8-4034-AE25711A2FCF}"/>
                </a:ext>
              </a:extLst>
            </p:cNvPr>
            <p:cNvSpPr txBox="1"/>
            <p:nvPr/>
          </p:nvSpPr>
          <p:spPr>
            <a:xfrm rot="16200000">
              <a:off x="404843" y="4970316"/>
              <a:ext cx="17363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MX" dirty="0">
                  <a:latin typeface="Arial" panose="020B0604020202020204" pitchFamily="34" charset="0"/>
                  <a:cs typeface="Arial" panose="020B0604020202020204" pitchFamily="34" charset="0"/>
                </a:rPr>
                <a:t>Glucose mg/dL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0B9AC16-B067-6FE4-72E9-73A73C028CD5}"/>
                </a:ext>
              </a:extLst>
            </p:cNvPr>
            <p:cNvSpPr txBox="1"/>
            <p:nvPr/>
          </p:nvSpPr>
          <p:spPr>
            <a:xfrm>
              <a:off x="2066619" y="6281833"/>
              <a:ext cx="90281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MX" sz="1600" dirty="0">
                  <a:latin typeface="Arial" panose="020B0604020202020204" pitchFamily="34" charset="0"/>
                  <a:cs typeface="Arial" panose="020B0604020202020204" pitchFamily="34" charset="0"/>
                </a:rPr>
                <a:t>minutes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5B62CD9F-F677-9376-AC8E-DB3B00BFC1D9}"/>
              </a:ext>
            </a:extLst>
          </p:cNvPr>
          <p:cNvSpPr txBox="1"/>
          <p:nvPr/>
        </p:nvSpPr>
        <p:spPr>
          <a:xfrm>
            <a:off x="2068708" y="979665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X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F01D6FD-0EEF-2637-F49F-1809ACF8D292}"/>
              </a:ext>
            </a:extLst>
          </p:cNvPr>
          <p:cNvSpPr txBox="1"/>
          <p:nvPr/>
        </p:nvSpPr>
        <p:spPr>
          <a:xfrm>
            <a:off x="4514195" y="979665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X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D6271DF-F66E-070A-5DD7-685BF5C84675}"/>
              </a:ext>
            </a:extLst>
          </p:cNvPr>
          <p:cNvSpPr txBox="1"/>
          <p:nvPr/>
        </p:nvSpPr>
        <p:spPr>
          <a:xfrm>
            <a:off x="6812811" y="979665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X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2082561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107</Words>
  <Application>Microsoft Macintosh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 2013 - 2022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 GUSTAVO PEDRAZA ALVA</dc:creator>
  <cp:lastModifiedBy>MARTIN GUSTAVO PEDRAZA ALVA</cp:lastModifiedBy>
  <cp:revision>2</cp:revision>
  <dcterms:created xsi:type="dcterms:W3CDTF">2023-01-30T23:52:27Z</dcterms:created>
  <dcterms:modified xsi:type="dcterms:W3CDTF">2023-03-13T23:36:38Z</dcterms:modified>
</cp:coreProperties>
</file>