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notesMasterIdLst>
    <p:notesMasterId r:id="rId3"/>
  </p:notesMasterIdLst>
  <p:handoutMasterIdLst>
    <p:handoutMasterId r:id="rId4"/>
  </p:handoutMasterIdLst>
  <p:sldIdLst>
    <p:sldId id="268" r:id="rId2"/>
  </p:sldIdLst>
  <p:sldSz cx="18719800" cy="6858000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589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38"/>
    <p:restoredTop sz="92240" autoAdjust="0"/>
  </p:normalViewPr>
  <p:slideViewPr>
    <p:cSldViewPr snapToGrid="0">
      <p:cViewPr varScale="1">
        <p:scale>
          <a:sx n="51" d="100"/>
          <a:sy n="51" d="100"/>
        </p:scale>
        <p:origin x="18" y="132"/>
      </p:cViewPr>
      <p:guideLst>
        <p:guide orient="horz" pos="2160"/>
        <p:guide pos="589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nanas\Documents\medicine\&#30740;&#31350;\&#33256;&#24202;&#30740;&#31350;\elderly%20adjuvant\&#21407;&#31295;2\&#20316;&#26989;&#29992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nanas\Documents\medicine\&#30740;&#31350;\&#33256;&#24202;&#30740;&#31350;\elderly%20adjuvant\&#21407;&#31295;2\&#20316;&#26989;&#29992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nanas\Documents\medicine\&#30740;&#31350;\&#33256;&#24202;&#30740;&#31350;\elderly%20adjuvant\&#21407;&#31295;2\&#20316;&#26989;&#29992;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2886482939632541E-2"/>
          <c:y val="5.5555555555555552E-2"/>
          <c:w val="0.89655796150481193"/>
          <c:h val="0.841674686497521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/>
            </a:solidFill>
            <a:ln>
              <a:noFill/>
            </a:ln>
            <a:effectLst/>
          </c:spPr>
          <c:invertIfNegative val="0"/>
          <c:cat>
            <c:numRef>
              <c:f>Sheet1!$B$58:$B$63</c:f>
              <c:numCache>
                <c:formatCode>General</c:formatCode>
                <c:ptCount val="6"/>
                <c:pt idx="0">
                  <c:v>0</c:v>
                </c:pt>
                <c:pt idx="1">
                  <c:v>12</c:v>
                </c:pt>
                <c:pt idx="2">
                  <c:v>24</c:v>
                </c:pt>
                <c:pt idx="3">
                  <c:v>36</c:v>
                </c:pt>
                <c:pt idx="4">
                  <c:v>48</c:v>
                </c:pt>
                <c:pt idx="5">
                  <c:v>60</c:v>
                </c:pt>
              </c:numCache>
            </c:numRef>
          </c:cat>
          <c:val>
            <c:numRef>
              <c:f>Sheet1!$C$58:$C$63</c:f>
              <c:numCache>
                <c:formatCode>General</c:formatCode>
                <c:ptCount val="6"/>
                <c:pt idx="0">
                  <c:v>0.2</c:v>
                </c:pt>
                <c:pt idx="1">
                  <c:v>0.4</c:v>
                </c:pt>
                <c:pt idx="2">
                  <c:v>0.6</c:v>
                </c:pt>
                <c:pt idx="3">
                  <c:v>0.8</c:v>
                </c:pt>
                <c:pt idx="4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93645248"/>
        <c:axId val="593634272"/>
      </c:barChart>
      <c:catAx>
        <c:axId val="5936452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defRPr>
            </a:pPr>
            <a:endParaRPr lang="ja-JP"/>
          </a:p>
        </c:txPr>
        <c:crossAx val="593634272"/>
        <c:crosses val="autoZero"/>
        <c:auto val="1"/>
        <c:lblAlgn val="ctr"/>
        <c:lblOffset val="100"/>
        <c:noMultiLvlLbl val="0"/>
      </c:catAx>
      <c:valAx>
        <c:axId val="593634272"/>
        <c:scaling>
          <c:orientation val="minMax"/>
          <c:max val="1.100000000000000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190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defRPr>
            </a:pPr>
            <a:endParaRPr lang="ja-JP"/>
          </a:p>
        </c:txPr>
        <c:crossAx val="59364524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Arial Unicode MS" panose="020B0604020202020204" pitchFamily="50" charset="-128"/>
          <a:ea typeface="Arial Unicode MS" panose="020B0604020202020204" pitchFamily="50" charset="-128"/>
          <a:cs typeface="Arial Unicode MS" panose="020B0604020202020204" pitchFamily="50" charset="-128"/>
        </a:defRPr>
      </a:pPr>
      <a:endParaRPr lang="ja-JP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2886482939632541E-2"/>
          <c:y val="5.5555555555555552E-2"/>
          <c:w val="0.89655796150481193"/>
          <c:h val="0.841674686497521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/>
            </a:solidFill>
            <a:ln>
              <a:noFill/>
            </a:ln>
            <a:effectLst/>
          </c:spPr>
          <c:invertIfNegative val="0"/>
          <c:cat>
            <c:numRef>
              <c:f>Sheet1!$B$58:$B$63</c:f>
              <c:numCache>
                <c:formatCode>General</c:formatCode>
                <c:ptCount val="6"/>
                <c:pt idx="0">
                  <c:v>0</c:v>
                </c:pt>
                <c:pt idx="1">
                  <c:v>12</c:v>
                </c:pt>
                <c:pt idx="2">
                  <c:v>24</c:v>
                </c:pt>
                <c:pt idx="3">
                  <c:v>36</c:v>
                </c:pt>
                <c:pt idx="4">
                  <c:v>48</c:v>
                </c:pt>
                <c:pt idx="5">
                  <c:v>60</c:v>
                </c:pt>
              </c:numCache>
            </c:numRef>
          </c:cat>
          <c:val>
            <c:numRef>
              <c:f>Sheet1!$C$58:$C$63</c:f>
              <c:numCache>
                <c:formatCode>General</c:formatCode>
                <c:ptCount val="6"/>
                <c:pt idx="0">
                  <c:v>0.2</c:v>
                </c:pt>
                <c:pt idx="1">
                  <c:v>0.4</c:v>
                </c:pt>
                <c:pt idx="2">
                  <c:v>0.6</c:v>
                </c:pt>
                <c:pt idx="3">
                  <c:v>0.8</c:v>
                </c:pt>
                <c:pt idx="4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93635840"/>
        <c:axId val="593636232"/>
      </c:barChart>
      <c:catAx>
        <c:axId val="5936358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defRPr>
            </a:pPr>
            <a:endParaRPr lang="ja-JP"/>
          </a:p>
        </c:txPr>
        <c:crossAx val="593636232"/>
        <c:crosses val="autoZero"/>
        <c:auto val="1"/>
        <c:lblAlgn val="ctr"/>
        <c:lblOffset val="100"/>
        <c:noMultiLvlLbl val="0"/>
      </c:catAx>
      <c:valAx>
        <c:axId val="593636232"/>
        <c:scaling>
          <c:orientation val="minMax"/>
          <c:max val="1.100000000000000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190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defRPr>
            </a:pPr>
            <a:endParaRPr lang="ja-JP"/>
          </a:p>
        </c:txPr>
        <c:crossAx val="59363584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Arial Unicode MS" panose="020B0604020202020204" pitchFamily="50" charset="-128"/>
          <a:ea typeface="Arial Unicode MS" panose="020B0604020202020204" pitchFamily="50" charset="-128"/>
          <a:cs typeface="Arial Unicode MS" panose="020B0604020202020204" pitchFamily="50" charset="-128"/>
        </a:defRPr>
      </a:pPr>
      <a:endParaRPr lang="ja-JP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2886482939632541E-2"/>
          <c:y val="5.5555555555555552E-2"/>
          <c:w val="0.89655796150481193"/>
          <c:h val="0.841674686497521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/>
            </a:solidFill>
            <a:ln>
              <a:noFill/>
            </a:ln>
            <a:effectLst/>
          </c:spPr>
          <c:invertIfNegative val="0"/>
          <c:cat>
            <c:numRef>
              <c:f>Sheet1!$B$58:$B$63</c:f>
              <c:numCache>
                <c:formatCode>General</c:formatCode>
                <c:ptCount val="6"/>
                <c:pt idx="0">
                  <c:v>0</c:v>
                </c:pt>
                <c:pt idx="1">
                  <c:v>12</c:v>
                </c:pt>
                <c:pt idx="2">
                  <c:v>24</c:v>
                </c:pt>
                <c:pt idx="3">
                  <c:v>36</c:v>
                </c:pt>
                <c:pt idx="4">
                  <c:v>48</c:v>
                </c:pt>
                <c:pt idx="5">
                  <c:v>60</c:v>
                </c:pt>
              </c:numCache>
            </c:numRef>
          </c:cat>
          <c:val>
            <c:numRef>
              <c:f>Sheet1!$C$58:$C$63</c:f>
              <c:numCache>
                <c:formatCode>General</c:formatCode>
                <c:ptCount val="6"/>
                <c:pt idx="0">
                  <c:v>0.2</c:v>
                </c:pt>
                <c:pt idx="1">
                  <c:v>0.4</c:v>
                </c:pt>
                <c:pt idx="2">
                  <c:v>0.6</c:v>
                </c:pt>
                <c:pt idx="3">
                  <c:v>0.8</c:v>
                </c:pt>
                <c:pt idx="4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93647600"/>
        <c:axId val="593652696"/>
      </c:barChart>
      <c:catAx>
        <c:axId val="5936476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defRPr>
            </a:pPr>
            <a:endParaRPr lang="ja-JP"/>
          </a:p>
        </c:txPr>
        <c:crossAx val="593652696"/>
        <c:crosses val="autoZero"/>
        <c:auto val="1"/>
        <c:lblAlgn val="ctr"/>
        <c:lblOffset val="100"/>
        <c:noMultiLvlLbl val="0"/>
      </c:catAx>
      <c:valAx>
        <c:axId val="593652696"/>
        <c:scaling>
          <c:orientation val="minMax"/>
          <c:max val="1.100000000000000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190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defRPr>
            </a:pPr>
            <a:endParaRPr lang="ja-JP"/>
          </a:p>
        </c:txPr>
        <c:crossAx val="59364760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Arial Unicode MS" panose="020B0604020202020204" pitchFamily="50" charset="-128"/>
          <a:ea typeface="Arial Unicode MS" panose="020B0604020202020204" pitchFamily="50" charset="-128"/>
          <a:cs typeface="Arial Unicode MS" panose="020B0604020202020204" pitchFamily="50" charset="-128"/>
        </a:defRPr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6039" y="1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20A52F-2963-435C-8206-9B71A252B35C}" type="datetimeFigureOut">
              <a:rPr kumimoji="1" lang="ja-JP" altLang="en-US" smtClean="0"/>
              <a:t>2023/3/12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1" y="9440864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6039" y="9440864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BC41AF-54BD-42C0-92DC-EE4E6D23FA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90161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9" y="1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EE8DDE-A8C4-4FA9-9DB3-C2AAFF3A1A02}" type="datetimeFigureOut">
              <a:rPr kumimoji="1" lang="ja-JP" altLang="en-US" smtClean="0"/>
              <a:t>2023/3/12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-1173163" y="1243013"/>
            <a:ext cx="9153526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9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D95978-79A6-46FB-AAC7-AEFA1241B5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79380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39975" y="1122363"/>
            <a:ext cx="1403985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39975" y="3602038"/>
            <a:ext cx="1403985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C44D-7B0E-432D-9B4A-6C56097F90FD}" type="datetimeFigureOut">
              <a:rPr kumimoji="1" lang="ja-JP" altLang="en-US" smtClean="0"/>
              <a:t>2023/3/12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AAB5-DC64-4E87-854F-A886DBB3E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9435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C44D-7B0E-432D-9B4A-6C56097F90FD}" type="datetimeFigureOut">
              <a:rPr kumimoji="1" lang="ja-JP" altLang="en-US" smtClean="0"/>
              <a:t>2023/3/12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AAB5-DC64-4E87-854F-A886DBB3E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1596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396357" y="365125"/>
            <a:ext cx="4036457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86986" y="365125"/>
            <a:ext cx="11875373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C44D-7B0E-432D-9B4A-6C56097F90FD}" type="datetimeFigureOut">
              <a:rPr kumimoji="1" lang="ja-JP" altLang="en-US" smtClean="0"/>
              <a:t>2023/3/12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AAB5-DC64-4E87-854F-A886DBB3E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0768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C44D-7B0E-432D-9B4A-6C56097F90FD}" type="datetimeFigureOut">
              <a:rPr kumimoji="1" lang="ja-JP" altLang="en-US" smtClean="0"/>
              <a:t>2023/3/12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AAB5-DC64-4E87-854F-A886DBB3E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6135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7236" y="1709739"/>
            <a:ext cx="1614582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7236" y="4589464"/>
            <a:ext cx="16145828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C44D-7B0E-432D-9B4A-6C56097F90FD}" type="datetimeFigureOut">
              <a:rPr kumimoji="1" lang="ja-JP" altLang="en-US" smtClean="0"/>
              <a:t>2023/3/12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AAB5-DC64-4E87-854F-A886DBB3E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6888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86986" y="1825625"/>
            <a:ext cx="7955915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76899" y="1825625"/>
            <a:ext cx="7955915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C44D-7B0E-432D-9B4A-6C56097F90FD}" type="datetimeFigureOut">
              <a:rPr kumimoji="1" lang="ja-JP" altLang="en-US" smtClean="0"/>
              <a:t>2023/3/12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AAB5-DC64-4E87-854F-A886DBB3E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9144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9424" y="365126"/>
            <a:ext cx="16145828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9425" y="1681163"/>
            <a:ext cx="791935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89425" y="2505075"/>
            <a:ext cx="7919352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476899" y="1681163"/>
            <a:ext cx="7958353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476899" y="2505075"/>
            <a:ext cx="7958353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C44D-7B0E-432D-9B4A-6C56097F90FD}" type="datetimeFigureOut">
              <a:rPr kumimoji="1" lang="ja-JP" altLang="en-US" smtClean="0"/>
              <a:t>2023/3/12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AAB5-DC64-4E87-854F-A886DBB3E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0399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C44D-7B0E-432D-9B4A-6C56097F90FD}" type="datetimeFigureOut">
              <a:rPr kumimoji="1" lang="ja-JP" altLang="en-US" smtClean="0"/>
              <a:t>2023/3/12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AAB5-DC64-4E87-854F-A886DBB3E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7087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C44D-7B0E-432D-9B4A-6C56097F90FD}" type="datetimeFigureOut">
              <a:rPr kumimoji="1" lang="ja-JP" altLang="en-US" smtClean="0"/>
              <a:t>2023/3/12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AAB5-DC64-4E87-854F-A886DBB3E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1051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9425" y="457200"/>
            <a:ext cx="6037622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58353" y="987426"/>
            <a:ext cx="9476899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89425" y="2057400"/>
            <a:ext cx="6037622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C44D-7B0E-432D-9B4A-6C56097F90FD}" type="datetimeFigureOut">
              <a:rPr kumimoji="1" lang="ja-JP" altLang="en-US" smtClean="0"/>
              <a:t>2023/3/12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AAB5-DC64-4E87-854F-A886DBB3E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9778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9425" y="457200"/>
            <a:ext cx="6037622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958353" y="987426"/>
            <a:ext cx="9476899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89425" y="2057400"/>
            <a:ext cx="6037622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C44D-7B0E-432D-9B4A-6C56097F90FD}" type="datetimeFigureOut">
              <a:rPr kumimoji="1" lang="ja-JP" altLang="en-US" smtClean="0"/>
              <a:t>2023/3/12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AAB5-DC64-4E87-854F-A886DBB3E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49869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86986" y="365126"/>
            <a:ext cx="1614582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6986" y="1825625"/>
            <a:ext cx="1614582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86986" y="6356351"/>
            <a:ext cx="42119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EFC44D-7B0E-432D-9B4A-6C56097F90FD}" type="datetimeFigureOut">
              <a:rPr kumimoji="1" lang="ja-JP" altLang="en-US" smtClean="0"/>
              <a:t>2023/3/12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00934" y="6356351"/>
            <a:ext cx="63179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220859" y="6356351"/>
            <a:ext cx="42119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77AAB5-DC64-4E87-854F-A886DBB3E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7815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3.xml"/><Relationship Id="rId5" Type="http://schemas.openxmlformats.org/officeDocument/2006/relationships/image" Target="../media/image2.png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902083" y="72974"/>
            <a:ext cx="6840107" cy="1325563"/>
          </a:xfrm>
        </p:spPr>
        <p:txBody>
          <a:bodyPr/>
          <a:lstStyle/>
          <a:p>
            <a:pPr algn="ctr"/>
            <a:r>
              <a:rPr kumimoji="1" lang="en-US" altLang="ja-JP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Supplementary Figure </a:t>
            </a:r>
            <a:r>
              <a:rPr lang="en-US" altLang="ja-JP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4</a:t>
            </a:r>
            <a:endParaRPr kumimoji="1" lang="ja-JP" altLang="en-US" dirty="0"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sp>
        <p:nvSpPr>
          <p:cNvPr id="61" name="テキスト ボックス 60"/>
          <p:cNvSpPr txBox="1"/>
          <p:nvPr/>
        </p:nvSpPr>
        <p:spPr>
          <a:xfrm>
            <a:off x="259315" y="1132982"/>
            <a:ext cx="6878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ja-JP" alt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5" name="グループ化 44"/>
          <p:cNvGrpSpPr/>
          <p:nvPr/>
        </p:nvGrpSpPr>
        <p:grpSpPr>
          <a:xfrm>
            <a:off x="964643" y="1327092"/>
            <a:ext cx="5111853" cy="4050282"/>
            <a:chOff x="857756" y="946768"/>
            <a:chExt cx="5405479" cy="4644829"/>
          </a:xfrm>
        </p:grpSpPr>
        <p:graphicFrame>
          <p:nvGraphicFramePr>
            <p:cNvPr id="41" name="グラフ 40"/>
            <p:cNvGraphicFramePr>
              <a:graphicFrameLocks/>
            </p:cNvGraphicFramePr>
            <p:nvPr>
              <p:extLst/>
            </p:nvPr>
          </p:nvGraphicFramePr>
          <p:xfrm>
            <a:off x="857756" y="946768"/>
            <a:ext cx="5405479" cy="464482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cxnSp>
          <p:nvCxnSpPr>
            <p:cNvPr id="8" name="直線コネクタ 7"/>
            <p:cNvCxnSpPr/>
            <p:nvPr/>
          </p:nvCxnSpPr>
          <p:spPr>
            <a:xfrm flipV="1">
              <a:off x="1440844" y="5030231"/>
              <a:ext cx="4822391" cy="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2" name="テキスト ボックス 61"/>
          <p:cNvSpPr txBox="1"/>
          <p:nvPr/>
        </p:nvSpPr>
        <p:spPr>
          <a:xfrm>
            <a:off x="446879" y="2190939"/>
            <a:ext cx="461665" cy="2518901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altLang="ja-JP" dirty="0" smtClean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Cancer-specific survival</a:t>
            </a:r>
            <a:endParaRPr lang="ja-JP" altLang="en-US" dirty="0"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9847" y="1553038"/>
            <a:ext cx="4305808" cy="3317843"/>
          </a:xfrm>
          <a:prstGeom prst="rect">
            <a:avLst/>
          </a:prstGeom>
        </p:spPr>
      </p:pic>
      <p:sp>
        <p:nvSpPr>
          <p:cNvPr id="64" name="テキスト ボックス 63"/>
          <p:cNvSpPr txBox="1"/>
          <p:nvPr/>
        </p:nvSpPr>
        <p:spPr>
          <a:xfrm>
            <a:off x="2176263" y="5387597"/>
            <a:ext cx="3506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Time since surgery (months)</a:t>
            </a:r>
            <a:endParaRPr lang="ja-JP" altLang="en-US" dirty="0"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grpSp>
        <p:nvGrpSpPr>
          <p:cNvPr id="72" name="グループ化 71"/>
          <p:cNvGrpSpPr/>
          <p:nvPr/>
        </p:nvGrpSpPr>
        <p:grpSpPr>
          <a:xfrm>
            <a:off x="1830693" y="4022945"/>
            <a:ext cx="4197275" cy="686895"/>
            <a:chOff x="1644501" y="585957"/>
            <a:chExt cx="4239173" cy="787726"/>
          </a:xfrm>
        </p:grpSpPr>
        <p:cxnSp>
          <p:nvCxnSpPr>
            <p:cNvPr id="73" name="直線コネクタ 72"/>
            <p:cNvCxnSpPr/>
            <p:nvPr/>
          </p:nvCxnSpPr>
          <p:spPr>
            <a:xfrm>
              <a:off x="1644501" y="791775"/>
              <a:ext cx="614995" cy="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直線コネクタ 73"/>
            <p:cNvCxnSpPr/>
            <p:nvPr/>
          </p:nvCxnSpPr>
          <p:spPr>
            <a:xfrm>
              <a:off x="1644501" y="1154795"/>
              <a:ext cx="614995" cy="0"/>
            </a:xfrm>
            <a:prstGeom prst="line">
              <a:avLst/>
            </a:prstGeom>
            <a:ln w="3175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テキスト ボックス 74"/>
            <p:cNvSpPr txBox="1"/>
            <p:nvPr/>
          </p:nvSpPr>
          <p:spPr>
            <a:xfrm>
              <a:off x="2342538" y="585957"/>
              <a:ext cx="3541136" cy="423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AC (+)</a:t>
              </a:r>
              <a:endParaRPr lang="ja-JP" altLang="en-US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76" name="テキスト ボックス 75"/>
            <p:cNvSpPr txBox="1"/>
            <p:nvPr/>
          </p:nvSpPr>
          <p:spPr>
            <a:xfrm>
              <a:off x="2342538" y="950136"/>
              <a:ext cx="3541136" cy="423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AC (-)</a:t>
              </a:r>
              <a:endParaRPr lang="ja-JP" altLang="en-US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endParaRPr>
            </a:p>
          </p:txBody>
        </p:sp>
      </p:grpSp>
      <p:sp>
        <p:nvSpPr>
          <p:cNvPr id="77" name="テキスト ボックス 76"/>
          <p:cNvSpPr txBox="1"/>
          <p:nvPr/>
        </p:nvSpPr>
        <p:spPr>
          <a:xfrm>
            <a:off x="4823792" y="3034487"/>
            <a:ext cx="1252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i="1" dirty="0" smtClean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p</a:t>
            </a:r>
            <a:r>
              <a:rPr lang="en-US" altLang="ja-JP" dirty="0" smtClean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=0.56</a:t>
            </a:r>
            <a:endParaRPr lang="ja-JP" altLang="en-US" dirty="0"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grpSp>
        <p:nvGrpSpPr>
          <p:cNvPr id="7" name="グループ化 6"/>
          <p:cNvGrpSpPr/>
          <p:nvPr/>
        </p:nvGrpSpPr>
        <p:grpSpPr>
          <a:xfrm>
            <a:off x="182458" y="5623257"/>
            <a:ext cx="6361720" cy="928788"/>
            <a:chOff x="-66093" y="5600379"/>
            <a:chExt cx="6361720" cy="928788"/>
          </a:xfrm>
        </p:grpSpPr>
        <p:sp>
          <p:nvSpPr>
            <p:cNvPr id="33" name="テキスト ボックス 32"/>
            <p:cNvSpPr txBox="1"/>
            <p:nvPr/>
          </p:nvSpPr>
          <p:spPr>
            <a:xfrm>
              <a:off x="-25351" y="5600379"/>
              <a:ext cx="35061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No. at risk</a:t>
              </a:r>
              <a:endParaRPr lang="ja-JP" altLang="en-US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34" name="テキスト ボックス 33"/>
            <p:cNvSpPr txBox="1"/>
            <p:nvPr/>
          </p:nvSpPr>
          <p:spPr>
            <a:xfrm>
              <a:off x="-66093" y="5877636"/>
              <a:ext cx="6361720" cy="3701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AC (+):       74         67          57         53          38         27        </a:t>
              </a:r>
              <a:endParaRPr lang="ja-JP" altLang="en-US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36" name="テキスト ボックス 35"/>
            <p:cNvSpPr txBox="1"/>
            <p:nvPr/>
          </p:nvSpPr>
          <p:spPr>
            <a:xfrm>
              <a:off x="-66093" y="6159835"/>
              <a:ext cx="63617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AC (-):       151       145        134       126        107        80          </a:t>
              </a:r>
              <a:endParaRPr lang="ja-JP" altLang="en-US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endParaRPr>
            </a:p>
          </p:txBody>
        </p:sp>
      </p:grpSp>
      <p:sp>
        <p:nvSpPr>
          <p:cNvPr id="60" name="テキスト ボックス 59"/>
          <p:cNvSpPr txBox="1"/>
          <p:nvPr/>
        </p:nvSpPr>
        <p:spPr>
          <a:xfrm>
            <a:off x="6330076" y="1132982"/>
            <a:ext cx="6878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ja-JP" alt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5" name="グループ化 54"/>
          <p:cNvGrpSpPr/>
          <p:nvPr/>
        </p:nvGrpSpPr>
        <p:grpSpPr>
          <a:xfrm>
            <a:off x="7130097" y="1327092"/>
            <a:ext cx="5141037" cy="4050282"/>
            <a:chOff x="857756" y="946768"/>
            <a:chExt cx="5405479" cy="4644829"/>
          </a:xfrm>
        </p:grpSpPr>
        <p:graphicFrame>
          <p:nvGraphicFramePr>
            <p:cNvPr id="56" name="グラフ 55"/>
            <p:cNvGraphicFramePr>
              <a:graphicFrameLocks/>
            </p:cNvGraphicFramePr>
            <p:nvPr>
              <p:extLst/>
            </p:nvPr>
          </p:nvGraphicFramePr>
          <p:xfrm>
            <a:off x="857756" y="946768"/>
            <a:ext cx="5405479" cy="464482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cxnSp>
          <p:nvCxnSpPr>
            <p:cNvPr id="59" name="直線コネクタ 58"/>
            <p:cNvCxnSpPr/>
            <p:nvPr/>
          </p:nvCxnSpPr>
          <p:spPr>
            <a:xfrm flipV="1">
              <a:off x="1440844" y="5030231"/>
              <a:ext cx="4822391" cy="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3" name="テキスト ボックス 62"/>
          <p:cNvSpPr txBox="1"/>
          <p:nvPr/>
        </p:nvSpPr>
        <p:spPr>
          <a:xfrm>
            <a:off x="6634580" y="1969205"/>
            <a:ext cx="461665" cy="2984792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altLang="ja-JP" dirty="0" smtClean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Cancer-specific survival</a:t>
            </a:r>
            <a:endParaRPr lang="ja-JP" altLang="en-US" dirty="0"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sp>
        <p:nvSpPr>
          <p:cNvPr id="65" name="テキスト ボックス 64"/>
          <p:cNvSpPr txBox="1"/>
          <p:nvPr/>
        </p:nvSpPr>
        <p:spPr>
          <a:xfrm>
            <a:off x="8341717" y="5387597"/>
            <a:ext cx="3506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Time since surgery (months)</a:t>
            </a:r>
            <a:endParaRPr lang="ja-JP" altLang="en-US" dirty="0"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07630" y="1571145"/>
            <a:ext cx="4330925" cy="3306496"/>
          </a:xfrm>
          <a:prstGeom prst="rect">
            <a:avLst/>
          </a:prstGeom>
        </p:spPr>
      </p:pic>
      <p:grpSp>
        <p:nvGrpSpPr>
          <p:cNvPr id="71" name="グループ化 70"/>
          <p:cNvGrpSpPr/>
          <p:nvPr/>
        </p:nvGrpSpPr>
        <p:grpSpPr>
          <a:xfrm>
            <a:off x="7996147" y="4022945"/>
            <a:ext cx="4197275" cy="686895"/>
            <a:chOff x="1644501" y="585957"/>
            <a:chExt cx="4239173" cy="787726"/>
          </a:xfrm>
        </p:grpSpPr>
        <p:cxnSp>
          <p:nvCxnSpPr>
            <p:cNvPr id="67" name="直線コネクタ 66"/>
            <p:cNvCxnSpPr/>
            <p:nvPr/>
          </p:nvCxnSpPr>
          <p:spPr>
            <a:xfrm>
              <a:off x="1644501" y="791775"/>
              <a:ext cx="614995" cy="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直線コネクタ 67"/>
            <p:cNvCxnSpPr/>
            <p:nvPr/>
          </p:nvCxnSpPr>
          <p:spPr>
            <a:xfrm>
              <a:off x="1644501" y="1154795"/>
              <a:ext cx="614995" cy="0"/>
            </a:xfrm>
            <a:prstGeom prst="line">
              <a:avLst/>
            </a:prstGeom>
            <a:ln w="3175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テキスト ボックス 68"/>
            <p:cNvSpPr txBox="1"/>
            <p:nvPr/>
          </p:nvSpPr>
          <p:spPr>
            <a:xfrm>
              <a:off x="2342538" y="585957"/>
              <a:ext cx="3541136" cy="423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AC (+)</a:t>
              </a:r>
              <a:endParaRPr lang="ja-JP" altLang="en-US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70" name="テキスト ボックス 69"/>
            <p:cNvSpPr txBox="1"/>
            <p:nvPr/>
          </p:nvSpPr>
          <p:spPr>
            <a:xfrm>
              <a:off x="2342538" y="950136"/>
              <a:ext cx="3541136" cy="423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AC (-)</a:t>
              </a:r>
              <a:endParaRPr lang="ja-JP" altLang="en-US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endParaRPr>
            </a:p>
          </p:txBody>
        </p:sp>
      </p:grpSp>
      <p:sp>
        <p:nvSpPr>
          <p:cNvPr id="78" name="テキスト ボックス 77"/>
          <p:cNvSpPr txBox="1"/>
          <p:nvPr/>
        </p:nvSpPr>
        <p:spPr>
          <a:xfrm>
            <a:off x="10785853" y="3026554"/>
            <a:ext cx="1252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i="1" dirty="0" smtClean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p</a:t>
            </a:r>
            <a:r>
              <a:rPr lang="en-US" altLang="ja-JP" dirty="0" smtClean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=0.019</a:t>
            </a:r>
            <a:endParaRPr lang="ja-JP" altLang="en-US" dirty="0"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grpSp>
        <p:nvGrpSpPr>
          <p:cNvPr id="38" name="グループ化 37"/>
          <p:cNvGrpSpPr/>
          <p:nvPr/>
        </p:nvGrpSpPr>
        <p:grpSpPr>
          <a:xfrm>
            <a:off x="6343829" y="5623257"/>
            <a:ext cx="6361720" cy="928788"/>
            <a:chOff x="-66093" y="5600379"/>
            <a:chExt cx="6361720" cy="928788"/>
          </a:xfrm>
        </p:grpSpPr>
        <p:sp>
          <p:nvSpPr>
            <p:cNvPr id="39" name="テキスト ボックス 38"/>
            <p:cNvSpPr txBox="1"/>
            <p:nvPr/>
          </p:nvSpPr>
          <p:spPr>
            <a:xfrm>
              <a:off x="-25351" y="5600379"/>
              <a:ext cx="35061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No. at risk</a:t>
              </a:r>
              <a:endParaRPr lang="ja-JP" altLang="en-US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40" name="テキスト ボックス 39"/>
            <p:cNvSpPr txBox="1"/>
            <p:nvPr/>
          </p:nvSpPr>
          <p:spPr>
            <a:xfrm>
              <a:off x="-66093" y="5877636"/>
              <a:ext cx="6361720" cy="3701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AC (+):      353       328        279        239       199        146        </a:t>
              </a:r>
              <a:endParaRPr lang="ja-JP" altLang="en-US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42" name="テキスト ボックス 41"/>
            <p:cNvSpPr txBox="1"/>
            <p:nvPr/>
          </p:nvSpPr>
          <p:spPr>
            <a:xfrm>
              <a:off x="-66093" y="6159835"/>
              <a:ext cx="63617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AC (-):        53         48          </a:t>
              </a:r>
              <a:r>
                <a:rPr lang="en-US" altLang="ja-JP" dirty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3</a:t>
              </a:r>
              <a:r>
                <a:rPr lang="en-US" altLang="ja-JP" dirty="0" smtClean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8          32         25          17          </a:t>
              </a:r>
              <a:endParaRPr lang="ja-JP" altLang="en-US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endParaRPr>
            </a:p>
          </p:txBody>
        </p:sp>
      </p:grpSp>
      <p:sp>
        <p:nvSpPr>
          <p:cNvPr id="94" name="テキスト ボックス 93"/>
          <p:cNvSpPr txBox="1"/>
          <p:nvPr/>
        </p:nvSpPr>
        <p:spPr>
          <a:xfrm>
            <a:off x="12506812" y="1132982"/>
            <a:ext cx="6878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ja-JP" alt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5" name="グループ化 94"/>
          <p:cNvGrpSpPr/>
          <p:nvPr/>
        </p:nvGrpSpPr>
        <p:grpSpPr>
          <a:xfrm>
            <a:off x="13306833" y="1327092"/>
            <a:ext cx="5141037" cy="4050282"/>
            <a:chOff x="857756" y="946768"/>
            <a:chExt cx="5405479" cy="4644829"/>
          </a:xfrm>
        </p:grpSpPr>
        <p:graphicFrame>
          <p:nvGraphicFramePr>
            <p:cNvPr id="96" name="グラフ 95"/>
            <p:cNvGraphicFramePr>
              <a:graphicFrameLocks/>
            </p:cNvGraphicFramePr>
            <p:nvPr>
              <p:extLst/>
            </p:nvPr>
          </p:nvGraphicFramePr>
          <p:xfrm>
            <a:off x="857756" y="946768"/>
            <a:ext cx="5405479" cy="464482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cxnSp>
          <p:nvCxnSpPr>
            <p:cNvPr id="97" name="直線コネクタ 96"/>
            <p:cNvCxnSpPr/>
            <p:nvPr/>
          </p:nvCxnSpPr>
          <p:spPr>
            <a:xfrm flipV="1">
              <a:off x="1440844" y="5030231"/>
              <a:ext cx="4822391" cy="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8" name="テキスト ボックス 97"/>
          <p:cNvSpPr txBox="1"/>
          <p:nvPr/>
        </p:nvSpPr>
        <p:spPr>
          <a:xfrm>
            <a:off x="12811316" y="1969205"/>
            <a:ext cx="461665" cy="2984792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altLang="ja-JP" dirty="0" smtClean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Cancer-specific survival</a:t>
            </a:r>
            <a:endParaRPr lang="ja-JP" altLang="en-US" dirty="0"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14518453" y="5387597"/>
            <a:ext cx="3506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Time since surgery (months)</a:t>
            </a:r>
            <a:endParaRPr lang="ja-JP" altLang="en-US" dirty="0"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pic>
        <p:nvPicPr>
          <p:cNvPr id="10" name="図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889678" y="1553039"/>
            <a:ext cx="4341762" cy="3323462"/>
          </a:xfrm>
          <a:prstGeom prst="rect">
            <a:avLst/>
          </a:prstGeom>
        </p:spPr>
      </p:pic>
      <p:grpSp>
        <p:nvGrpSpPr>
          <p:cNvPr id="101" name="グループ化 100"/>
          <p:cNvGrpSpPr/>
          <p:nvPr/>
        </p:nvGrpSpPr>
        <p:grpSpPr>
          <a:xfrm>
            <a:off x="14172883" y="4022945"/>
            <a:ext cx="4197275" cy="686895"/>
            <a:chOff x="1644501" y="585957"/>
            <a:chExt cx="4239173" cy="787726"/>
          </a:xfrm>
        </p:grpSpPr>
        <p:cxnSp>
          <p:nvCxnSpPr>
            <p:cNvPr id="102" name="直線コネクタ 101"/>
            <p:cNvCxnSpPr/>
            <p:nvPr/>
          </p:nvCxnSpPr>
          <p:spPr>
            <a:xfrm>
              <a:off x="1644501" y="791775"/>
              <a:ext cx="614995" cy="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直線コネクタ 102"/>
            <p:cNvCxnSpPr/>
            <p:nvPr/>
          </p:nvCxnSpPr>
          <p:spPr>
            <a:xfrm>
              <a:off x="1644501" y="1154795"/>
              <a:ext cx="614995" cy="0"/>
            </a:xfrm>
            <a:prstGeom prst="line">
              <a:avLst/>
            </a:prstGeom>
            <a:ln w="3175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" name="テキスト ボックス 103"/>
            <p:cNvSpPr txBox="1"/>
            <p:nvPr/>
          </p:nvSpPr>
          <p:spPr>
            <a:xfrm>
              <a:off x="2342538" y="585957"/>
              <a:ext cx="3541136" cy="423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AC (+)</a:t>
              </a:r>
              <a:endParaRPr lang="ja-JP" altLang="en-US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05" name="テキスト ボックス 104"/>
            <p:cNvSpPr txBox="1"/>
            <p:nvPr/>
          </p:nvSpPr>
          <p:spPr>
            <a:xfrm>
              <a:off x="2342538" y="950136"/>
              <a:ext cx="3541136" cy="423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AC (-)</a:t>
              </a:r>
              <a:endParaRPr lang="ja-JP" altLang="en-US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endParaRPr>
            </a:p>
          </p:txBody>
        </p:sp>
      </p:grpSp>
      <p:sp>
        <p:nvSpPr>
          <p:cNvPr id="106" name="テキスト ボックス 105"/>
          <p:cNvSpPr txBox="1"/>
          <p:nvPr/>
        </p:nvSpPr>
        <p:spPr>
          <a:xfrm>
            <a:off x="16892000" y="3034487"/>
            <a:ext cx="1252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i="1" dirty="0" smtClean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p</a:t>
            </a:r>
            <a:r>
              <a:rPr lang="en-US" altLang="ja-JP" dirty="0" smtClean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=0.61</a:t>
            </a:r>
            <a:endParaRPr lang="ja-JP" altLang="en-US" dirty="0"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grpSp>
        <p:nvGrpSpPr>
          <p:cNvPr id="107" name="グループ化 106"/>
          <p:cNvGrpSpPr/>
          <p:nvPr/>
        </p:nvGrpSpPr>
        <p:grpSpPr>
          <a:xfrm>
            <a:off x="12520565" y="5623257"/>
            <a:ext cx="6361720" cy="928788"/>
            <a:chOff x="-66093" y="5600379"/>
            <a:chExt cx="6361720" cy="928788"/>
          </a:xfrm>
        </p:grpSpPr>
        <p:sp>
          <p:nvSpPr>
            <p:cNvPr id="108" name="テキスト ボックス 107"/>
            <p:cNvSpPr txBox="1"/>
            <p:nvPr/>
          </p:nvSpPr>
          <p:spPr>
            <a:xfrm>
              <a:off x="-25351" y="5600379"/>
              <a:ext cx="35061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No. at risk</a:t>
              </a:r>
              <a:endParaRPr lang="ja-JP" altLang="en-US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09" name="テキスト ボックス 108"/>
            <p:cNvSpPr txBox="1"/>
            <p:nvPr/>
          </p:nvSpPr>
          <p:spPr>
            <a:xfrm>
              <a:off x="-66093" y="5877636"/>
              <a:ext cx="6361720" cy="3701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AC (+):      56          54          47          34          29         23        </a:t>
              </a:r>
              <a:endParaRPr lang="ja-JP" altLang="en-US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10" name="テキスト ボックス 109"/>
            <p:cNvSpPr txBox="1"/>
            <p:nvPr/>
          </p:nvSpPr>
          <p:spPr>
            <a:xfrm>
              <a:off x="-66093" y="6159835"/>
              <a:ext cx="63617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AC (-):       12          11           9            8            7           3          </a:t>
              </a:r>
              <a:endParaRPr lang="ja-JP" altLang="en-US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endParaRPr>
            </a:p>
          </p:txBody>
        </p:sp>
      </p:grpSp>
      <p:sp>
        <p:nvSpPr>
          <p:cNvPr id="57" name="テキスト ボックス 56"/>
          <p:cNvSpPr txBox="1"/>
          <p:nvPr/>
        </p:nvSpPr>
        <p:spPr>
          <a:xfrm>
            <a:off x="8224828" y="1132982"/>
            <a:ext cx="3506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dirty="0" smtClean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Stage III</a:t>
            </a:r>
            <a:endParaRPr lang="ja-JP" altLang="en-US" sz="2400" dirty="0"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sp>
        <p:nvSpPr>
          <p:cNvPr id="58" name="テキスト ボックス 57"/>
          <p:cNvSpPr txBox="1"/>
          <p:nvPr/>
        </p:nvSpPr>
        <p:spPr>
          <a:xfrm>
            <a:off x="2043208" y="1137537"/>
            <a:ext cx="3506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dirty="0" smtClean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High-risk stage II</a:t>
            </a:r>
            <a:endParaRPr lang="ja-JP" altLang="en-US" sz="2400" dirty="0"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sp>
        <p:nvSpPr>
          <p:cNvPr id="66" name="テキスト ボックス 65"/>
          <p:cNvSpPr txBox="1"/>
          <p:nvPr/>
        </p:nvSpPr>
        <p:spPr>
          <a:xfrm>
            <a:off x="14324766" y="1132982"/>
            <a:ext cx="3506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dirty="0" smtClean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Stage IV</a:t>
            </a:r>
            <a:endParaRPr lang="ja-JP" altLang="en-US" sz="2400" dirty="0"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7711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60924</TotalTime>
  <Words>112</Words>
  <Application>Microsoft Office PowerPoint</Application>
  <PresentationFormat>ユーザー設定</PresentationFormat>
  <Paragraphs>31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Arial Unicode MS</vt:lpstr>
      <vt:lpstr>ＭＳ Ｐゴシック</vt:lpstr>
      <vt:lpstr>Arial</vt:lpstr>
      <vt:lpstr>Calibri</vt:lpstr>
      <vt:lpstr>Calibri Light</vt:lpstr>
      <vt:lpstr>Office テーマ</vt:lpstr>
      <vt:lpstr>Supplementary Figure 4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mFOLFOX療法による 高アンモニア血症の検討</dc:title>
  <dc:creator>apple pine</dc:creator>
  <cp:lastModifiedBy>apple pine</cp:lastModifiedBy>
  <cp:revision>295</cp:revision>
  <cp:lastPrinted>2021-11-22T05:53:05Z</cp:lastPrinted>
  <dcterms:created xsi:type="dcterms:W3CDTF">2018-03-08T11:02:46Z</dcterms:created>
  <dcterms:modified xsi:type="dcterms:W3CDTF">2023-03-12T01:04:37Z</dcterms:modified>
</cp:coreProperties>
</file>