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3"/>
  </p:notesMasterIdLst>
  <p:handoutMasterIdLst>
    <p:handoutMasterId r:id="rId4"/>
  </p:handoutMasterIdLst>
  <p:sldIdLst>
    <p:sldId id="270" r:id="rId2"/>
  </p:sldIdLst>
  <p:sldSz cx="187198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8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8"/>
    <p:restoredTop sz="92240" autoAdjust="0"/>
  </p:normalViewPr>
  <p:slideViewPr>
    <p:cSldViewPr snapToGrid="0">
      <p:cViewPr varScale="1">
        <p:scale>
          <a:sx n="51" d="100"/>
          <a:sy n="51" d="100"/>
        </p:scale>
        <p:origin x="18" y="132"/>
      </p:cViewPr>
      <p:guideLst>
        <p:guide orient="horz" pos="2160"/>
        <p:guide pos="589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as\Documents\medicine\&#30740;&#31350;\&#33256;&#24202;&#30740;&#31350;\elderly%20adjuvant\&#21407;&#31295;2\&#20316;&#26989;&#2999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as\Documents\medicine\&#30740;&#31350;\&#33256;&#24202;&#30740;&#31350;\elderly%20adjuvant\&#21407;&#31295;2\&#20316;&#26989;&#29992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as\Documents\medicine\&#30740;&#31350;\&#33256;&#24202;&#30740;&#31350;\elderly%20adjuvant\&#21407;&#31295;2\&#20316;&#26989;&#29992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6482939632541E-2"/>
          <c:y val="5.5555555555555552E-2"/>
          <c:w val="0.89655796150481193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Sheet1!$B$58:$B$63</c:f>
              <c:numCache>
                <c:formatCode>General</c:formatCode>
                <c:ptCount val="6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</c:numCache>
            </c:numRef>
          </c:cat>
          <c:val>
            <c:numRef>
              <c:f>Sheet1!$C$58:$C$63</c:f>
              <c:numCache>
                <c:formatCode>General</c:formatCode>
                <c:ptCount val="6"/>
                <c:pt idx="0">
                  <c:v>0.2</c:v>
                </c:pt>
                <c:pt idx="1">
                  <c:v>0.4</c:v>
                </c:pt>
                <c:pt idx="2">
                  <c:v>0.6</c:v>
                </c:pt>
                <c:pt idx="3">
                  <c:v>0.8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1380592"/>
        <c:axId val="6488352"/>
      </c:barChart>
      <c:catAx>
        <c:axId val="201380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6488352"/>
        <c:crosses val="autoZero"/>
        <c:auto val="1"/>
        <c:lblAlgn val="ctr"/>
        <c:lblOffset val="100"/>
        <c:noMultiLvlLbl val="0"/>
      </c:catAx>
      <c:valAx>
        <c:axId val="6488352"/>
        <c:scaling>
          <c:orientation val="minMax"/>
          <c:max val="1.1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2013805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 Unicode MS" panose="020B0604020202020204" pitchFamily="50" charset="-128"/>
          <a:ea typeface="Arial Unicode MS" panose="020B0604020202020204" pitchFamily="50" charset="-128"/>
          <a:cs typeface="Arial Unicode MS" panose="020B0604020202020204" pitchFamily="50" charset="-128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6482939632541E-2"/>
          <c:y val="5.5555555555555552E-2"/>
          <c:w val="0.89655796150481193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Sheet1!$B$58:$B$63</c:f>
              <c:numCache>
                <c:formatCode>General</c:formatCode>
                <c:ptCount val="6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</c:numCache>
            </c:numRef>
          </c:cat>
          <c:val>
            <c:numRef>
              <c:f>Sheet1!$C$58:$C$63</c:f>
              <c:numCache>
                <c:formatCode>General</c:formatCode>
                <c:ptCount val="6"/>
                <c:pt idx="0">
                  <c:v>0.2</c:v>
                </c:pt>
                <c:pt idx="1">
                  <c:v>0.4</c:v>
                </c:pt>
                <c:pt idx="2">
                  <c:v>0.6</c:v>
                </c:pt>
                <c:pt idx="3">
                  <c:v>0.8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1264384"/>
        <c:axId val="311265952"/>
      </c:barChart>
      <c:catAx>
        <c:axId val="311264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311265952"/>
        <c:crosses val="autoZero"/>
        <c:auto val="1"/>
        <c:lblAlgn val="ctr"/>
        <c:lblOffset val="100"/>
        <c:noMultiLvlLbl val="0"/>
      </c:catAx>
      <c:valAx>
        <c:axId val="311265952"/>
        <c:scaling>
          <c:orientation val="minMax"/>
          <c:max val="1.1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31126438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 Unicode MS" panose="020B0604020202020204" pitchFamily="50" charset="-128"/>
          <a:ea typeface="Arial Unicode MS" panose="020B0604020202020204" pitchFamily="50" charset="-128"/>
          <a:cs typeface="Arial Unicode MS" panose="020B0604020202020204" pitchFamily="50" charset="-128"/>
        </a:defRPr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6482939632541E-2"/>
          <c:y val="5.5555555555555552E-2"/>
          <c:w val="0.89655796150481193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Sheet1!$B$58:$B$63</c:f>
              <c:numCache>
                <c:formatCode>General</c:formatCode>
                <c:ptCount val="6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</c:numCache>
            </c:numRef>
          </c:cat>
          <c:val>
            <c:numRef>
              <c:f>Sheet1!$C$58:$C$63</c:f>
              <c:numCache>
                <c:formatCode>General</c:formatCode>
                <c:ptCount val="6"/>
                <c:pt idx="0">
                  <c:v>0.2</c:v>
                </c:pt>
                <c:pt idx="1">
                  <c:v>0.4</c:v>
                </c:pt>
                <c:pt idx="2">
                  <c:v>0.6</c:v>
                </c:pt>
                <c:pt idx="3">
                  <c:v>0.8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1271440"/>
        <c:axId val="311264776"/>
      </c:barChart>
      <c:catAx>
        <c:axId val="311271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311264776"/>
        <c:crosses val="autoZero"/>
        <c:auto val="1"/>
        <c:lblAlgn val="ctr"/>
        <c:lblOffset val="100"/>
        <c:noMultiLvlLbl val="0"/>
      </c:catAx>
      <c:valAx>
        <c:axId val="311264776"/>
        <c:scaling>
          <c:orientation val="minMax"/>
          <c:max val="1.1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3112714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 Unicode MS" panose="020B0604020202020204" pitchFamily="50" charset="-128"/>
          <a:ea typeface="Arial Unicode MS" panose="020B0604020202020204" pitchFamily="50" charset="-128"/>
          <a:cs typeface="Arial Unicode MS" panose="020B0604020202020204" pitchFamily="50" charset="-128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39" y="1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0A52F-2963-435C-8206-9B71A252B35C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39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BC41AF-54BD-42C0-92DC-EE4E6D23F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9016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9" y="1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E8DDE-A8C4-4FA9-9DB3-C2AAFF3A1A02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-1173163" y="1243013"/>
            <a:ext cx="9153526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95978-79A6-46FB-AAC7-AEFA1241B5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7938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9975" y="1122363"/>
            <a:ext cx="140398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9975" y="3602038"/>
            <a:ext cx="1403985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435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1596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396357" y="365125"/>
            <a:ext cx="4036457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86986" y="365125"/>
            <a:ext cx="11875373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768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6135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7236" y="1709739"/>
            <a:ext cx="1614582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7236" y="4589464"/>
            <a:ext cx="1614582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888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6986" y="1825625"/>
            <a:ext cx="7955915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76899" y="1825625"/>
            <a:ext cx="7955915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9144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24" y="365126"/>
            <a:ext cx="16145828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425" y="1681163"/>
            <a:ext cx="791935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9425" y="2505075"/>
            <a:ext cx="791935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476899" y="1681163"/>
            <a:ext cx="795835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476899" y="2505075"/>
            <a:ext cx="7958353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0399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7087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105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25" y="457200"/>
            <a:ext cx="603762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58353" y="987426"/>
            <a:ext cx="94768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9425" y="2057400"/>
            <a:ext cx="603762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9778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25" y="457200"/>
            <a:ext cx="603762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958353" y="987426"/>
            <a:ext cx="9476899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9425" y="2057400"/>
            <a:ext cx="603762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9869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6986" y="365126"/>
            <a:ext cx="161458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6986" y="1825625"/>
            <a:ext cx="161458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86986" y="6356351"/>
            <a:ext cx="42119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00934" y="6356351"/>
            <a:ext cx="63179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220859" y="6356351"/>
            <a:ext cx="42119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7815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2.png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02083" y="72974"/>
            <a:ext cx="6840107" cy="1325563"/>
          </a:xfrm>
        </p:spPr>
        <p:txBody>
          <a:bodyPr/>
          <a:lstStyle/>
          <a:p>
            <a:pPr algn="ctr"/>
            <a:r>
              <a:rPr kumimoji="1"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Supplementary </a:t>
            </a:r>
            <a:r>
              <a:rPr kumimoji="1" lang="en-US" altLang="ja-JP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Figure </a:t>
            </a:r>
            <a:r>
              <a:rPr lang="en-US" altLang="ja-JP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3</a:t>
            </a:r>
            <a:endParaRPr kumimoji="1" lang="ja-JP" altLang="en-US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259315" y="1132982"/>
            <a:ext cx="687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ja-JP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" name="グループ化 44"/>
          <p:cNvGrpSpPr/>
          <p:nvPr/>
        </p:nvGrpSpPr>
        <p:grpSpPr>
          <a:xfrm>
            <a:off x="964643" y="1327092"/>
            <a:ext cx="5111853" cy="4050282"/>
            <a:chOff x="857756" y="946768"/>
            <a:chExt cx="5405479" cy="4644829"/>
          </a:xfrm>
        </p:grpSpPr>
        <p:graphicFrame>
          <p:nvGraphicFramePr>
            <p:cNvPr id="41" name="グラフ 40"/>
            <p:cNvGraphicFramePr>
              <a:graphicFrameLocks/>
            </p:cNvGraphicFramePr>
            <p:nvPr>
              <p:extLst/>
            </p:nvPr>
          </p:nvGraphicFramePr>
          <p:xfrm>
            <a:off x="857756" y="946768"/>
            <a:ext cx="5405479" cy="46448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8" name="直線コネクタ 7"/>
            <p:cNvCxnSpPr/>
            <p:nvPr/>
          </p:nvCxnSpPr>
          <p:spPr>
            <a:xfrm flipV="1">
              <a:off x="1440844" y="5030231"/>
              <a:ext cx="4822391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テキスト ボックス 61"/>
          <p:cNvSpPr txBox="1"/>
          <p:nvPr/>
        </p:nvSpPr>
        <p:spPr>
          <a:xfrm>
            <a:off x="511867" y="2067572"/>
            <a:ext cx="461665" cy="264226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Relapse-free survival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127" y="1571143"/>
            <a:ext cx="4335445" cy="3310605"/>
          </a:xfrm>
          <a:prstGeom prst="rect">
            <a:avLst/>
          </a:prstGeom>
        </p:spPr>
      </p:pic>
      <p:sp>
        <p:nvSpPr>
          <p:cNvPr id="64" name="テキスト ボックス 63"/>
          <p:cNvSpPr txBox="1"/>
          <p:nvPr/>
        </p:nvSpPr>
        <p:spPr>
          <a:xfrm>
            <a:off x="2176263" y="5387597"/>
            <a:ext cx="3506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Time since surgery (months)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72" name="グループ化 71"/>
          <p:cNvGrpSpPr/>
          <p:nvPr/>
        </p:nvGrpSpPr>
        <p:grpSpPr>
          <a:xfrm>
            <a:off x="1830693" y="4022945"/>
            <a:ext cx="4197275" cy="686895"/>
            <a:chOff x="1644501" y="585957"/>
            <a:chExt cx="4239173" cy="787726"/>
          </a:xfrm>
        </p:grpSpPr>
        <p:cxnSp>
          <p:nvCxnSpPr>
            <p:cNvPr id="73" name="直線コネクタ 72"/>
            <p:cNvCxnSpPr/>
            <p:nvPr/>
          </p:nvCxnSpPr>
          <p:spPr>
            <a:xfrm>
              <a:off x="1644501" y="79177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コネクタ 73"/>
            <p:cNvCxnSpPr/>
            <p:nvPr/>
          </p:nvCxnSpPr>
          <p:spPr>
            <a:xfrm>
              <a:off x="1644501" y="115479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テキスト ボックス 74"/>
            <p:cNvSpPr txBox="1"/>
            <p:nvPr/>
          </p:nvSpPr>
          <p:spPr>
            <a:xfrm>
              <a:off x="2342538" y="585957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&lt;70 years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6" name="テキスト ボックス 75"/>
            <p:cNvSpPr txBox="1"/>
            <p:nvPr/>
          </p:nvSpPr>
          <p:spPr>
            <a:xfrm>
              <a:off x="2342538" y="950136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≥70 years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77" name="テキスト ボックス 76"/>
          <p:cNvSpPr txBox="1"/>
          <p:nvPr/>
        </p:nvSpPr>
        <p:spPr>
          <a:xfrm>
            <a:off x="4662939" y="3439525"/>
            <a:ext cx="125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p</a:t>
            </a:r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=0.45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155954" y="5623257"/>
            <a:ext cx="6388224" cy="928788"/>
            <a:chOff x="-92597" y="5600379"/>
            <a:chExt cx="6388224" cy="928788"/>
          </a:xfrm>
        </p:grpSpPr>
        <p:sp>
          <p:nvSpPr>
            <p:cNvPr id="33" name="テキスト ボックス 32"/>
            <p:cNvSpPr txBox="1"/>
            <p:nvPr/>
          </p:nvSpPr>
          <p:spPr>
            <a:xfrm>
              <a:off x="-25351" y="5600379"/>
              <a:ext cx="3506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No. at risk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4" name="テキスト ボックス 33"/>
            <p:cNvSpPr txBox="1"/>
            <p:nvPr/>
          </p:nvSpPr>
          <p:spPr>
            <a:xfrm>
              <a:off x="-92597" y="5877636"/>
              <a:ext cx="6361720" cy="370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&lt;70 years: </a:t>
              </a:r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53          33          28          25         20         12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6" name="テキスト ボックス 35"/>
            <p:cNvSpPr txBox="1"/>
            <p:nvPr/>
          </p:nvSpPr>
          <p:spPr>
            <a:xfrm>
              <a:off x="-66093" y="6159835"/>
              <a:ext cx="6361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≥70 </a:t>
              </a:r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years:119         82          65          45         35         25  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60" name="テキスト ボックス 59"/>
          <p:cNvSpPr txBox="1"/>
          <p:nvPr/>
        </p:nvSpPr>
        <p:spPr>
          <a:xfrm>
            <a:off x="6330076" y="1132982"/>
            <a:ext cx="687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ja-JP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7130097" y="1327092"/>
            <a:ext cx="5141037" cy="4050282"/>
            <a:chOff x="857756" y="946768"/>
            <a:chExt cx="5405479" cy="4644829"/>
          </a:xfrm>
        </p:grpSpPr>
        <p:graphicFrame>
          <p:nvGraphicFramePr>
            <p:cNvPr id="56" name="グラフ 55"/>
            <p:cNvGraphicFramePr>
              <a:graphicFrameLocks/>
            </p:cNvGraphicFramePr>
            <p:nvPr>
              <p:extLst/>
            </p:nvPr>
          </p:nvGraphicFramePr>
          <p:xfrm>
            <a:off x="857756" y="946768"/>
            <a:ext cx="5405479" cy="46448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cxnSp>
          <p:nvCxnSpPr>
            <p:cNvPr id="59" name="直線コネクタ 58"/>
            <p:cNvCxnSpPr/>
            <p:nvPr/>
          </p:nvCxnSpPr>
          <p:spPr>
            <a:xfrm flipV="1">
              <a:off x="1440844" y="5030231"/>
              <a:ext cx="4822391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テキスト ボックス 64"/>
          <p:cNvSpPr txBox="1"/>
          <p:nvPr/>
        </p:nvSpPr>
        <p:spPr>
          <a:xfrm>
            <a:off x="8341717" y="5387597"/>
            <a:ext cx="3506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Time since surgery (months)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6253" y="1571143"/>
            <a:ext cx="4368536" cy="3299323"/>
          </a:xfrm>
          <a:prstGeom prst="rect">
            <a:avLst/>
          </a:prstGeom>
        </p:spPr>
      </p:pic>
      <p:grpSp>
        <p:nvGrpSpPr>
          <p:cNvPr id="71" name="グループ化 70"/>
          <p:cNvGrpSpPr/>
          <p:nvPr/>
        </p:nvGrpSpPr>
        <p:grpSpPr>
          <a:xfrm>
            <a:off x="7996147" y="4022945"/>
            <a:ext cx="4197275" cy="686895"/>
            <a:chOff x="1644501" y="585957"/>
            <a:chExt cx="4239173" cy="787726"/>
          </a:xfrm>
        </p:grpSpPr>
        <p:cxnSp>
          <p:nvCxnSpPr>
            <p:cNvPr id="67" name="直線コネクタ 66"/>
            <p:cNvCxnSpPr/>
            <p:nvPr/>
          </p:nvCxnSpPr>
          <p:spPr>
            <a:xfrm>
              <a:off x="1644501" y="79177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コネクタ 67"/>
            <p:cNvCxnSpPr/>
            <p:nvPr/>
          </p:nvCxnSpPr>
          <p:spPr>
            <a:xfrm>
              <a:off x="1644501" y="115479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テキスト ボックス 68"/>
            <p:cNvSpPr txBox="1"/>
            <p:nvPr/>
          </p:nvSpPr>
          <p:spPr>
            <a:xfrm>
              <a:off x="2342538" y="585957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&lt;70 years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0" name="テキスト ボックス 69"/>
            <p:cNvSpPr txBox="1"/>
            <p:nvPr/>
          </p:nvSpPr>
          <p:spPr>
            <a:xfrm>
              <a:off x="2342538" y="950136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≥70 years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78" name="テキスト ボックス 77"/>
          <p:cNvSpPr txBox="1"/>
          <p:nvPr/>
        </p:nvSpPr>
        <p:spPr>
          <a:xfrm>
            <a:off x="10832087" y="3034487"/>
            <a:ext cx="125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p</a:t>
            </a:r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=0.28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38" name="グループ化 37"/>
          <p:cNvGrpSpPr/>
          <p:nvPr/>
        </p:nvGrpSpPr>
        <p:grpSpPr>
          <a:xfrm>
            <a:off x="6343829" y="5623257"/>
            <a:ext cx="6374972" cy="928788"/>
            <a:chOff x="-66093" y="5600379"/>
            <a:chExt cx="6374972" cy="928788"/>
          </a:xfrm>
        </p:grpSpPr>
        <p:sp>
          <p:nvSpPr>
            <p:cNvPr id="39" name="テキスト ボックス 38"/>
            <p:cNvSpPr txBox="1"/>
            <p:nvPr/>
          </p:nvSpPr>
          <p:spPr>
            <a:xfrm>
              <a:off x="-25351" y="5600379"/>
              <a:ext cx="3506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No. at risk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40" name="テキスト ボックス 39"/>
            <p:cNvSpPr txBox="1"/>
            <p:nvPr/>
          </p:nvSpPr>
          <p:spPr>
            <a:xfrm>
              <a:off x="-52841" y="5877636"/>
              <a:ext cx="6361720" cy="370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&lt;70 years: </a:t>
              </a:r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177       153       127        111         93          65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-66093" y="6159835"/>
              <a:ext cx="6361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≥70 years: </a:t>
              </a:r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117        99          81          68         55          37  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94" name="テキスト ボックス 93"/>
          <p:cNvSpPr txBox="1"/>
          <p:nvPr/>
        </p:nvSpPr>
        <p:spPr>
          <a:xfrm>
            <a:off x="12506812" y="1132982"/>
            <a:ext cx="687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ja-JP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5" name="グループ化 94"/>
          <p:cNvGrpSpPr/>
          <p:nvPr/>
        </p:nvGrpSpPr>
        <p:grpSpPr>
          <a:xfrm>
            <a:off x="13306833" y="1327092"/>
            <a:ext cx="5141037" cy="4050282"/>
            <a:chOff x="857756" y="946768"/>
            <a:chExt cx="5405479" cy="4644829"/>
          </a:xfrm>
        </p:grpSpPr>
        <p:graphicFrame>
          <p:nvGraphicFramePr>
            <p:cNvPr id="96" name="グラフ 95"/>
            <p:cNvGraphicFramePr>
              <a:graphicFrameLocks/>
            </p:cNvGraphicFramePr>
            <p:nvPr>
              <p:extLst/>
            </p:nvPr>
          </p:nvGraphicFramePr>
          <p:xfrm>
            <a:off x="857756" y="946768"/>
            <a:ext cx="5405479" cy="46448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cxnSp>
          <p:nvCxnSpPr>
            <p:cNvPr id="97" name="直線コネクタ 96"/>
            <p:cNvCxnSpPr/>
            <p:nvPr/>
          </p:nvCxnSpPr>
          <p:spPr>
            <a:xfrm flipV="1">
              <a:off x="1440844" y="5030231"/>
              <a:ext cx="4822391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図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88413" y="1553037"/>
            <a:ext cx="4347216" cy="3328711"/>
          </a:xfrm>
          <a:prstGeom prst="rect">
            <a:avLst/>
          </a:prstGeom>
        </p:spPr>
      </p:pic>
      <p:sp>
        <p:nvSpPr>
          <p:cNvPr id="99" name="テキスト ボックス 98"/>
          <p:cNvSpPr txBox="1"/>
          <p:nvPr/>
        </p:nvSpPr>
        <p:spPr>
          <a:xfrm>
            <a:off x="14518453" y="5387597"/>
            <a:ext cx="3506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Time since surgery (months)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101" name="グループ化 100"/>
          <p:cNvGrpSpPr/>
          <p:nvPr/>
        </p:nvGrpSpPr>
        <p:grpSpPr>
          <a:xfrm>
            <a:off x="14172883" y="4022945"/>
            <a:ext cx="4197275" cy="686895"/>
            <a:chOff x="1644501" y="585957"/>
            <a:chExt cx="4239173" cy="787726"/>
          </a:xfrm>
        </p:grpSpPr>
        <p:cxnSp>
          <p:nvCxnSpPr>
            <p:cNvPr id="102" name="直線コネクタ 101"/>
            <p:cNvCxnSpPr/>
            <p:nvPr/>
          </p:nvCxnSpPr>
          <p:spPr>
            <a:xfrm>
              <a:off x="1644501" y="79177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線コネクタ 102"/>
            <p:cNvCxnSpPr/>
            <p:nvPr/>
          </p:nvCxnSpPr>
          <p:spPr>
            <a:xfrm>
              <a:off x="1644501" y="115479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テキスト ボックス 103"/>
            <p:cNvSpPr txBox="1"/>
            <p:nvPr/>
          </p:nvSpPr>
          <p:spPr>
            <a:xfrm>
              <a:off x="2342538" y="585957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&lt;70 years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05" name="テキスト ボックス 104"/>
            <p:cNvSpPr txBox="1"/>
            <p:nvPr/>
          </p:nvSpPr>
          <p:spPr>
            <a:xfrm>
              <a:off x="2342538" y="950136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≥70 years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106" name="テキスト ボックス 105"/>
          <p:cNvSpPr txBox="1"/>
          <p:nvPr/>
        </p:nvSpPr>
        <p:spPr>
          <a:xfrm>
            <a:off x="16892000" y="3034487"/>
            <a:ext cx="125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p</a:t>
            </a:r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=0.90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107" name="グループ化 106"/>
          <p:cNvGrpSpPr/>
          <p:nvPr/>
        </p:nvGrpSpPr>
        <p:grpSpPr>
          <a:xfrm>
            <a:off x="12520565" y="5623257"/>
            <a:ext cx="6361720" cy="928788"/>
            <a:chOff x="-66093" y="5600379"/>
            <a:chExt cx="6361720" cy="928788"/>
          </a:xfrm>
        </p:grpSpPr>
        <p:sp>
          <p:nvSpPr>
            <p:cNvPr id="108" name="テキスト ボックス 107"/>
            <p:cNvSpPr txBox="1"/>
            <p:nvPr/>
          </p:nvSpPr>
          <p:spPr>
            <a:xfrm>
              <a:off x="-25351" y="5600379"/>
              <a:ext cx="3506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No. at risk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09" name="テキスト ボックス 108"/>
            <p:cNvSpPr txBox="1"/>
            <p:nvPr/>
          </p:nvSpPr>
          <p:spPr>
            <a:xfrm>
              <a:off x="-66093" y="5877636"/>
              <a:ext cx="6361720" cy="370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&lt;70 </a:t>
              </a:r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years:176        143         97          </a:t>
              </a:r>
              <a:r>
                <a:rPr lang="en-US" altLang="ja-JP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67         54          47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10" name="テキスト ボックス 109"/>
            <p:cNvSpPr txBox="1"/>
            <p:nvPr/>
          </p:nvSpPr>
          <p:spPr>
            <a:xfrm>
              <a:off x="-66093" y="6159835"/>
              <a:ext cx="6361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≥70 years: </a:t>
              </a:r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28          21          1</a:t>
              </a:r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1</a:t>
              </a:r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           8           </a:t>
              </a:r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7</a:t>
              </a:r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            </a:t>
              </a:r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4</a:t>
              </a:r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 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54" name="テキスト ボックス 53"/>
          <p:cNvSpPr txBox="1"/>
          <p:nvPr/>
        </p:nvSpPr>
        <p:spPr>
          <a:xfrm>
            <a:off x="6659419" y="2030992"/>
            <a:ext cx="461665" cy="264226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Relapse-free survival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12863070" y="2030992"/>
            <a:ext cx="461665" cy="264226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Relapse-free survival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63" name="テキスト ボックス 62"/>
          <p:cNvSpPr txBox="1"/>
          <p:nvPr/>
        </p:nvSpPr>
        <p:spPr>
          <a:xfrm>
            <a:off x="1623662" y="1132982"/>
            <a:ext cx="4341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No adjuvant chemotherapy</a:t>
            </a:r>
            <a:endParaRPr lang="ja-JP" altLang="en-US" sz="2400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8224828" y="1132982"/>
            <a:ext cx="350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O</a:t>
            </a:r>
            <a:r>
              <a:rPr lang="en-US" altLang="ja-JP" sz="2400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ral 5-FU analogue</a:t>
            </a:r>
            <a:endParaRPr lang="ja-JP" altLang="en-US" sz="2400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79" name="テキスト ボックス 78"/>
          <p:cNvSpPr txBox="1"/>
          <p:nvPr/>
        </p:nvSpPr>
        <p:spPr>
          <a:xfrm>
            <a:off x="14082690" y="1132982"/>
            <a:ext cx="4143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Oxaliplatin-including regimen</a:t>
            </a:r>
            <a:endParaRPr lang="ja-JP" altLang="en-US" sz="2400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13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60924</TotalTime>
  <Words>127</Words>
  <Application>Microsoft Office PowerPoint</Application>
  <PresentationFormat>ユーザー設定</PresentationFormat>
  <Paragraphs>31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Arial Unicode MS</vt:lpstr>
      <vt:lpstr>ＭＳ Ｐゴシック</vt:lpstr>
      <vt:lpstr>Arial</vt:lpstr>
      <vt:lpstr>Calibri</vt:lpstr>
      <vt:lpstr>Calibri Light</vt:lpstr>
      <vt:lpstr>Office テーマ</vt:lpstr>
      <vt:lpstr>Supplementary Figure 3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mFOLFOX療法による 高アンモニア血症の検討</dc:title>
  <dc:creator>apple pine</dc:creator>
  <cp:lastModifiedBy>apple pine</cp:lastModifiedBy>
  <cp:revision>295</cp:revision>
  <cp:lastPrinted>2021-11-22T05:53:05Z</cp:lastPrinted>
  <dcterms:created xsi:type="dcterms:W3CDTF">2018-03-08T11:02:46Z</dcterms:created>
  <dcterms:modified xsi:type="dcterms:W3CDTF">2023-03-12T01:08:17Z</dcterms:modified>
</cp:coreProperties>
</file>