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93" r:id="rId5"/>
  </p:sldIdLst>
  <p:sldSz cx="6858000" cy="9906000" type="A4"/>
  <p:notesSz cx="6858000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2F02"/>
    <a:srgbClr val="2302FF"/>
    <a:srgbClr val="EBC2E8"/>
    <a:srgbClr val="7C88D5"/>
    <a:srgbClr val="1EFF00"/>
    <a:srgbClr val="FF940D"/>
    <a:srgbClr val="AB2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0" autoAdjust="0"/>
    <p:restoredTop sz="96612" autoAdjust="0"/>
  </p:normalViewPr>
  <p:slideViewPr>
    <p:cSldViewPr>
      <p:cViewPr varScale="1">
        <p:scale>
          <a:sx n="79" d="100"/>
          <a:sy n="79" d="100"/>
        </p:scale>
        <p:origin x="2670" y="1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6" d="100"/>
        <a:sy n="96" d="100"/>
      </p:scale>
      <p:origin x="0" y="-1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6770A-32D7-3C45-B675-535118C9622F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431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775F3-EC44-834D-A7DD-1BF19328C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37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30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04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820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3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160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41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03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70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05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05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5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50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0.emf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openxmlformats.org/officeDocument/2006/relationships/image" Target="../media/image9.tiff"/><Relationship Id="rId2" Type="http://schemas.openxmlformats.org/officeDocument/2006/relationships/image" Target="../media/image1.jpeg"/><Relationship Id="rId16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2.tiff"/><Relationship Id="rId10" Type="http://schemas.openxmlformats.org/officeDocument/2006/relationships/image" Target="../media/image7.png"/><Relationship Id="rId4" Type="http://schemas.openxmlformats.org/officeDocument/2006/relationships/image" Target="../media/image3.emf"/><Relationship Id="rId9" Type="http://schemas.openxmlformats.org/officeDocument/2006/relationships/image" Target="../media/image6.emf"/><Relationship Id="rId1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DC02628-644D-1F40-BE0F-B440D827A510}"/>
              </a:ext>
            </a:extLst>
          </p:cNvPr>
          <p:cNvSpPr>
            <a:spLocks noChangeAspect="1"/>
          </p:cNvSpPr>
          <p:nvPr/>
        </p:nvSpPr>
        <p:spPr>
          <a:xfrm>
            <a:off x="908720" y="1136576"/>
            <a:ext cx="2286000" cy="292906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903" tIns="34451" rIns="68903" bIns="3445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6" dirty="0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CFA25687-6E81-0C44-B564-088617576C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5" r="-1"/>
          <a:stretch/>
        </p:blipFill>
        <p:spPr>
          <a:xfrm>
            <a:off x="1063588" y="1355843"/>
            <a:ext cx="914400" cy="90975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图片 10">
            <a:extLst>
              <a:ext uri="{FF2B5EF4-FFF2-40B4-BE49-F238E27FC236}">
                <a16:creationId xmlns:a16="http://schemas.microsoft.com/office/drawing/2014/main" id="{DFCD64C8-C864-2F4C-8B6A-915A76CD4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8"/>
          <a:stretch/>
        </p:blipFill>
        <p:spPr>
          <a:xfrm>
            <a:off x="2129154" y="1355507"/>
            <a:ext cx="914400" cy="91009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B1BE27-79B5-4643-940A-533C98B75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876" y="2448704"/>
            <a:ext cx="1399642" cy="128016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14F1079-13FC-6643-8A79-C4AF44D2A2F3}"/>
              </a:ext>
            </a:extLst>
          </p:cNvPr>
          <p:cNvGrpSpPr/>
          <p:nvPr/>
        </p:nvGrpSpPr>
        <p:grpSpPr>
          <a:xfrm>
            <a:off x="2466549" y="2525300"/>
            <a:ext cx="674419" cy="384787"/>
            <a:chOff x="5730727" y="3158250"/>
            <a:chExt cx="674419" cy="3847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AA9138-D45D-5B4E-BB17-D6B4DD794ACC}"/>
                </a:ext>
              </a:extLst>
            </p:cNvPr>
            <p:cNvSpPr/>
            <p:nvPr/>
          </p:nvSpPr>
          <p:spPr>
            <a:xfrm>
              <a:off x="5730727" y="3382518"/>
              <a:ext cx="164592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78E927-2813-5847-AEFF-C6759BDF1262}"/>
                </a:ext>
              </a:extLst>
            </p:cNvPr>
            <p:cNvSpPr/>
            <p:nvPr/>
          </p:nvSpPr>
          <p:spPr>
            <a:xfrm>
              <a:off x="5730727" y="3235640"/>
              <a:ext cx="168492" cy="914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283A0B-D8FD-B949-9402-7A3F54018DF8}"/>
                </a:ext>
              </a:extLst>
            </p:cNvPr>
            <p:cNvSpPr txBox="1"/>
            <p:nvPr/>
          </p:nvSpPr>
          <p:spPr>
            <a:xfrm>
              <a:off x="5885833" y="3158250"/>
              <a:ext cx="5193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WT</a:t>
              </a:r>
              <a:endParaRPr lang="en-US" sz="1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C3181EE-503A-E347-B85D-0C7A4CD79E53}"/>
                </a:ext>
              </a:extLst>
            </p:cNvPr>
            <p:cNvSpPr txBox="1"/>
            <p:nvPr/>
          </p:nvSpPr>
          <p:spPr>
            <a:xfrm>
              <a:off x="5885833" y="3296816"/>
              <a:ext cx="5193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KO</a:t>
              </a:r>
              <a:endParaRPr lang="en-US" sz="10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C8965FD-4F2C-3445-BAAC-296D897BA030}"/>
              </a:ext>
            </a:extLst>
          </p:cNvPr>
          <p:cNvSpPr txBox="1"/>
          <p:nvPr/>
        </p:nvSpPr>
        <p:spPr>
          <a:xfrm>
            <a:off x="1486381" y="3763574"/>
            <a:ext cx="1173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Hepatic</a:t>
            </a:r>
            <a:r>
              <a:rPr lang="zh-CN" altLang="en-US" sz="1200" b="1" dirty="0"/>
              <a:t> </a:t>
            </a:r>
            <a:r>
              <a:rPr lang="en-US" altLang="zh-CN" sz="1200" b="1" dirty="0"/>
              <a:t>fibrosis</a:t>
            </a:r>
            <a:endParaRPr lang="en-US" sz="12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B20E56-415A-AB41-9381-EDC43495723E}"/>
              </a:ext>
            </a:extLst>
          </p:cNvPr>
          <p:cNvSpPr txBox="1"/>
          <p:nvPr/>
        </p:nvSpPr>
        <p:spPr>
          <a:xfrm>
            <a:off x="980728" y="207268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/>
              <a:t>WT</a:t>
            </a:r>
            <a:endParaRPr lang="en-US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92B286-A2AB-3D4E-950F-5E45FDCFA9D2}"/>
              </a:ext>
            </a:extLst>
          </p:cNvPr>
          <p:cNvSpPr txBox="1"/>
          <p:nvPr/>
        </p:nvSpPr>
        <p:spPr>
          <a:xfrm>
            <a:off x="2060848" y="2072680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/>
              <a:t>KO</a:t>
            </a:r>
            <a:endParaRPr lang="en-US" sz="1000" b="1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D3B5A57-845E-AB40-B003-B6FB5858B981}"/>
              </a:ext>
            </a:extLst>
          </p:cNvPr>
          <p:cNvSpPr>
            <a:spLocks noChangeAspect="1"/>
          </p:cNvSpPr>
          <p:nvPr/>
        </p:nvSpPr>
        <p:spPr>
          <a:xfrm>
            <a:off x="3591272" y="1141659"/>
            <a:ext cx="2286000" cy="292906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903" tIns="34451" rIns="68903" bIns="3445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6" dirty="0"/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77287BD4-1876-7545-8112-428D41E094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60" t="44222" r="39398" b="175"/>
          <a:stretch/>
        </p:blipFill>
        <p:spPr bwMode="auto">
          <a:xfrm>
            <a:off x="4820065" y="1351197"/>
            <a:ext cx="91440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7">
            <a:extLst>
              <a:ext uri="{FF2B5EF4-FFF2-40B4-BE49-F238E27FC236}">
                <a16:creationId xmlns:a16="http://schemas.microsoft.com/office/drawing/2014/main" id="{D363E3A4-AEDE-D34B-8228-955EB4D39B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010" t="26504" r="19890" b="17883"/>
          <a:stretch/>
        </p:blipFill>
        <p:spPr bwMode="auto">
          <a:xfrm>
            <a:off x="3762858" y="1352512"/>
            <a:ext cx="914400" cy="91308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8BA03FC-C34B-8A41-B2A6-67A1FCC7BF42}"/>
              </a:ext>
            </a:extLst>
          </p:cNvPr>
          <p:cNvGrpSpPr/>
          <p:nvPr/>
        </p:nvGrpSpPr>
        <p:grpSpPr>
          <a:xfrm>
            <a:off x="5202853" y="2497539"/>
            <a:ext cx="674419" cy="384787"/>
            <a:chOff x="5730727" y="3158250"/>
            <a:chExt cx="674419" cy="38478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F4ED29-5058-CF41-A179-2B38B2EF6661}"/>
                </a:ext>
              </a:extLst>
            </p:cNvPr>
            <p:cNvSpPr/>
            <p:nvPr/>
          </p:nvSpPr>
          <p:spPr>
            <a:xfrm>
              <a:off x="5730727" y="3382518"/>
              <a:ext cx="164592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FC32986-E690-FF45-945F-F97B09444191}"/>
                </a:ext>
              </a:extLst>
            </p:cNvPr>
            <p:cNvSpPr/>
            <p:nvPr/>
          </p:nvSpPr>
          <p:spPr>
            <a:xfrm>
              <a:off x="5730727" y="3235640"/>
              <a:ext cx="168492" cy="914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CCDB4A-9E43-E24D-AEF0-D68FF7CE1103}"/>
                </a:ext>
              </a:extLst>
            </p:cNvPr>
            <p:cNvSpPr txBox="1"/>
            <p:nvPr/>
          </p:nvSpPr>
          <p:spPr>
            <a:xfrm>
              <a:off x="5885833" y="3158250"/>
              <a:ext cx="5193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WT</a:t>
              </a:r>
              <a:endParaRPr lang="en-US" sz="10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B6A48A-4C93-C143-865F-74B8661794A0}"/>
                </a:ext>
              </a:extLst>
            </p:cNvPr>
            <p:cNvSpPr txBox="1"/>
            <p:nvPr/>
          </p:nvSpPr>
          <p:spPr>
            <a:xfrm>
              <a:off x="5885833" y="3296816"/>
              <a:ext cx="5193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KO</a:t>
              </a:r>
              <a:endParaRPr lang="en-US" sz="1000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A7F9181-0B3E-3340-8642-E1519B469F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0706" y="2458226"/>
            <a:ext cx="1541586" cy="124358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B2BDD82-581A-7040-92DF-637F6B5EE1E7}"/>
              </a:ext>
            </a:extLst>
          </p:cNvPr>
          <p:cNvSpPr txBox="1"/>
          <p:nvPr/>
        </p:nvSpPr>
        <p:spPr>
          <a:xfrm>
            <a:off x="4337125" y="3760421"/>
            <a:ext cx="822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Apoptosis</a:t>
            </a:r>
            <a:endParaRPr lang="en-US" sz="12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C73252-9DB4-F447-BD0A-73CA865DA7E3}"/>
              </a:ext>
            </a:extLst>
          </p:cNvPr>
          <p:cNvSpPr txBox="1"/>
          <p:nvPr/>
        </p:nvSpPr>
        <p:spPr>
          <a:xfrm>
            <a:off x="3716076" y="207268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/>
              <a:t>WT</a:t>
            </a:r>
            <a:endParaRPr lang="en-US" sz="1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755BC9-7529-5E48-92D4-11E62E299ACC}"/>
              </a:ext>
            </a:extLst>
          </p:cNvPr>
          <p:cNvSpPr txBox="1"/>
          <p:nvPr/>
        </p:nvSpPr>
        <p:spPr>
          <a:xfrm>
            <a:off x="4748232" y="2072680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/>
              <a:t>KO</a:t>
            </a:r>
            <a:endParaRPr lang="en-US" sz="1000" b="1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90FD51-5211-5B44-9A81-ECD51564B3E1}"/>
              </a:ext>
            </a:extLst>
          </p:cNvPr>
          <p:cNvCxnSpPr>
            <a:cxnSpLocks/>
          </p:cNvCxnSpPr>
          <p:nvPr/>
        </p:nvCxnSpPr>
        <p:spPr>
          <a:xfrm>
            <a:off x="2707523" y="3752699"/>
            <a:ext cx="0" cy="24166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899CFA-6C9D-0441-BFE5-DA0FD62BCB49}"/>
              </a:ext>
            </a:extLst>
          </p:cNvPr>
          <p:cNvCxnSpPr>
            <a:cxnSpLocks/>
          </p:cNvCxnSpPr>
          <p:nvPr/>
        </p:nvCxnSpPr>
        <p:spPr>
          <a:xfrm>
            <a:off x="5233604" y="3760142"/>
            <a:ext cx="0" cy="24166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8779C0D9-71F4-9544-B15E-081E5AD2492A}"/>
              </a:ext>
            </a:extLst>
          </p:cNvPr>
          <p:cNvSpPr>
            <a:spLocks noChangeAspect="1"/>
          </p:cNvSpPr>
          <p:nvPr/>
        </p:nvSpPr>
        <p:spPr>
          <a:xfrm>
            <a:off x="908720" y="5836234"/>
            <a:ext cx="2286000" cy="292906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903" tIns="34451" rIns="68903" bIns="3445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6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B94C0C4-3E7B-A84E-8D15-389E2DA473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9154" y="5984285"/>
            <a:ext cx="914400" cy="9144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85BCCF6-B114-0A4F-BBBD-98082247D6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3588" y="5985751"/>
            <a:ext cx="914400" cy="91293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D6C0164-59D1-8643-B00E-E64BF668C4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7988" y="4250733"/>
            <a:ext cx="1340157" cy="144759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3FD28E0-803C-B74B-BD04-DF390C144ADD}"/>
              </a:ext>
            </a:extLst>
          </p:cNvPr>
          <p:cNvSpPr txBox="1"/>
          <p:nvPr/>
        </p:nvSpPr>
        <p:spPr>
          <a:xfrm>
            <a:off x="3430074" y="4743698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</a:rPr>
              <a:t>FKBP51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Parkin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D783870-EEEA-754F-A057-96539066E76D}"/>
              </a:ext>
            </a:extLst>
          </p:cNvPr>
          <p:cNvCxnSpPr>
            <a:cxnSpLocks/>
          </p:cNvCxnSpPr>
          <p:nvPr/>
        </p:nvCxnSpPr>
        <p:spPr>
          <a:xfrm>
            <a:off x="4221088" y="4711332"/>
            <a:ext cx="0" cy="24166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2EA99A2-8A25-4F44-AB56-4CA924D11841}"/>
              </a:ext>
            </a:extLst>
          </p:cNvPr>
          <p:cNvCxnSpPr>
            <a:cxnSpLocks/>
          </p:cNvCxnSpPr>
          <p:nvPr/>
        </p:nvCxnSpPr>
        <p:spPr>
          <a:xfrm rot="10800000">
            <a:off x="4221089" y="4999363"/>
            <a:ext cx="0" cy="2416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0FAE7B0-4070-7D44-BBBF-5B64223E8793}"/>
              </a:ext>
            </a:extLst>
          </p:cNvPr>
          <p:cNvSpPr txBox="1"/>
          <p:nvPr/>
        </p:nvSpPr>
        <p:spPr>
          <a:xfrm>
            <a:off x="1003816" y="6704365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chemeClr val="bg2"/>
                </a:solidFill>
              </a:rPr>
              <a:t>WT</a:t>
            </a:r>
            <a:endParaRPr lang="en-US" sz="1000" b="1" dirty="0">
              <a:solidFill>
                <a:schemeClr val="bg2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1BB298-72F3-E646-9438-5B091C5BB290}"/>
              </a:ext>
            </a:extLst>
          </p:cNvPr>
          <p:cNvSpPr txBox="1"/>
          <p:nvPr/>
        </p:nvSpPr>
        <p:spPr>
          <a:xfrm>
            <a:off x="2083936" y="6704365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chemeClr val="bg2"/>
                </a:solidFill>
              </a:rPr>
              <a:t>KO</a:t>
            </a:r>
            <a:endParaRPr lang="en-US" sz="1000" b="1" dirty="0">
              <a:solidFill>
                <a:schemeClr val="bg2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AD5FA7D-4CC0-F84D-9A57-DCA0CD8D54D8}"/>
              </a:ext>
            </a:extLst>
          </p:cNvPr>
          <p:cNvSpPr txBox="1"/>
          <p:nvPr/>
        </p:nvSpPr>
        <p:spPr>
          <a:xfrm>
            <a:off x="1366211" y="6897216"/>
            <a:ext cx="1371016" cy="425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en-US" altLang="zh-CN" sz="1200" b="1" dirty="0"/>
              <a:t>Mitochondria</a:t>
            </a:r>
            <a:r>
              <a:rPr lang="zh-CN" altLang="en-US" sz="1200" b="1" dirty="0"/>
              <a:t> </a:t>
            </a:r>
            <a:r>
              <a:rPr lang="en-US" altLang="zh-CN" sz="1200" b="1" dirty="0"/>
              <a:t>and</a:t>
            </a:r>
            <a:r>
              <a:rPr lang="zh-CN" altLang="en-US" sz="1200" b="1" dirty="0"/>
              <a:t> </a:t>
            </a:r>
            <a:endParaRPr lang="en-US" altLang="zh-CN" sz="1200" b="1" dirty="0"/>
          </a:p>
          <a:p>
            <a:pPr algn="ctr">
              <a:lnSpc>
                <a:spcPts val="1320"/>
              </a:lnSpc>
            </a:pPr>
            <a:r>
              <a:rPr lang="en-US" altLang="zh-CN" sz="1200" b="1" dirty="0"/>
              <a:t>ER</a:t>
            </a:r>
            <a:r>
              <a:rPr lang="zh-CN" altLang="en-US" sz="1200" b="1" dirty="0"/>
              <a:t> </a:t>
            </a:r>
            <a:r>
              <a:rPr lang="en-US" altLang="zh-CN" sz="1200" b="1" dirty="0"/>
              <a:t>morphology</a:t>
            </a:r>
            <a:endParaRPr lang="en-US" sz="12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AFE173-01A8-AE41-8CF0-4344C49B3D47}"/>
              </a:ext>
            </a:extLst>
          </p:cNvPr>
          <p:cNvSpPr txBox="1"/>
          <p:nvPr/>
        </p:nvSpPr>
        <p:spPr>
          <a:xfrm>
            <a:off x="1503267" y="8332285"/>
            <a:ext cx="1096902" cy="425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ts val="1320"/>
              </a:lnSpc>
              <a:defRPr sz="1600" b="1"/>
            </a:lvl1pPr>
          </a:lstStyle>
          <a:p>
            <a:r>
              <a:rPr lang="en-US" altLang="zh-CN" sz="1200" dirty="0"/>
              <a:t>Mitochondrial</a:t>
            </a:r>
          </a:p>
          <a:p>
            <a:r>
              <a:rPr lang="en-US" altLang="zh-CN" sz="1200" dirty="0"/>
              <a:t>respiration</a:t>
            </a:r>
            <a:endParaRPr lang="en-US" sz="1200" dirty="0"/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4394E827-5DA7-D642-8267-C5075F09D05F}"/>
              </a:ext>
            </a:extLst>
          </p:cNvPr>
          <p:cNvSpPr>
            <a:spLocks noChangeAspect="1"/>
          </p:cNvSpPr>
          <p:nvPr/>
        </p:nvSpPr>
        <p:spPr>
          <a:xfrm>
            <a:off x="3591272" y="5836234"/>
            <a:ext cx="2286000" cy="292906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903" tIns="34451" rIns="68903" bIns="3445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6" dirty="0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04BBA5DF-C4E4-BC4A-83CE-7B21CE35B8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0728" y="7362108"/>
            <a:ext cx="2184963" cy="1047276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7B3ACEB-68B4-E945-9F81-B24D610DFE86}"/>
              </a:ext>
            </a:extLst>
          </p:cNvPr>
          <p:cNvCxnSpPr>
            <a:cxnSpLocks/>
          </p:cNvCxnSpPr>
          <p:nvPr/>
        </p:nvCxnSpPr>
        <p:spPr>
          <a:xfrm rot="10800000">
            <a:off x="2631141" y="8409384"/>
            <a:ext cx="0" cy="2416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2068A61-86ED-CE45-8458-D27592DFFA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91272" y="6057471"/>
            <a:ext cx="1085986" cy="839745"/>
          </a:xfrm>
          <a:prstGeom prst="rect">
            <a:avLst/>
          </a:prstGeom>
        </p:spPr>
      </p:pic>
      <p:sp>
        <p:nvSpPr>
          <p:cNvPr id="158" name="Rectangle 157">
            <a:extLst>
              <a:ext uri="{FF2B5EF4-FFF2-40B4-BE49-F238E27FC236}">
                <a16:creationId xmlns:a16="http://schemas.microsoft.com/office/drawing/2014/main" id="{3E4C9348-9088-9B4E-8817-14EA9CF5E952}"/>
              </a:ext>
            </a:extLst>
          </p:cNvPr>
          <p:cNvSpPr/>
          <p:nvPr/>
        </p:nvSpPr>
        <p:spPr>
          <a:xfrm>
            <a:off x="4750382" y="7859634"/>
            <a:ext cx="8804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Mitophagy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B6DF4767-0A52-0245-8FA6-1963A3513AD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4377" t="47376" r="38557" b="17235"/>
          <a:stretch/>
        </p:blipFill>
        <p:spPr>
          <a:xfrm>
            <a:off x="3716076" y="7242495"/>
            <a:ext cx="914400" cy="914400"/>
          </a:xfrm>
          <a:prstGeom prst="rect">
            <a:avLst/>
          </a:prstGeom>
        </p:spPr>
      </p:pic>
      <p:sp>
        <p:nvSpPr>
          <p:cNvPr id="114" name="Rectangle 113">
            <a:extLst>
              <a:ext uri="{FF2B5EF4-FFF2-40B4-BE49-F238E27FC236}">
                <a16:creationId xmlns:a16="http://schemas.microsoft.com/office/drawing/2014/main" id="{473379B5-CFC0-8546-99BE-0097F7D32B8E}"/>
              </a:ext>
            </a:extLst>
          </p:cNvPr>
          <p:cNvSpPr/>
          <p:nvPr/>
        </p:nvSpPr>
        <p:spPr>
          <a:xfrm>
            <a:off x="4972534" y="6597544"/>
            <a:ext cx="4460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ROS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C2659058-EC0A-6545-8895-3E27ECC94EB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6392993">
            <a:off x="5002161" y="5933266"/>
            <a:ext cx="451314" cy="922977"/>
          </a:xfrm>
          <a:prstGeom prst="rect">
            <a:avLst/>
          </a:prstGeom>
        </p:spPr>
      </p:pic>
      <p:sp>
        <p:nvSpPr>
          <p:cNvPr id="119" name="Lightning Bolt 118">
            <a:extLst>
              <a:ext uri="{FF2B5EF4-FFF2-40B4-BE49-F238E27FC236}">
                <a16:creationId xmlns:a16="http://schemas.microsoft.com/office/drawing/2014/main" id="{D7A21AEE-AD08-8B49-8EF0-6F444B03BE56}"/>
              </a:ext>
            </a:extLst>
          </p:cNvPr>
          <p:cNvSpPr/>
          <p:nvPr/>
        </p:nvSpPr>
        <p:spPr>
          <a:xfrm>
            <a:off x="4934287" y="6053925"/>
            <a:ext cx="256344" cy="199679"/>
          </a:xfrm>
          <a:prstGeom prst="lightningBolt">
            <a:avLst/>
          </a:prstGeom>
          <a:solidFill>
            <a:srgbClr val="C00000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903" tIns="34451" rIns="68903" bIns="3445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6"/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54986BF-C5A9-E44F-9EBD-C3E080CD597B}"/>
              </a:ext>
            </a:extLst>
          </p:cNvPr>
          <p:cNvCxnSpPr>
            <a:cxnSpLocks/>
          </p:cNvCxnSpPr>
          <p:nvPr/>
        </p:nvCxnSpPr>
        <p:spPr>
          <a:xfrm>
            <a:off x="5443583" y="6632875"/>
            <a:ext cx="0" cy="24166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8" name="Picture 127">
            <a:extLst>
              <a:ext uri="{FF2B5EF4-FFF2-40B4-BE49-F238E27FC236}">
                <a16:creationId xmlns:a16="http://schemas.microsoft.com/office/drawing/2014/main" id="{44703897-8907-4F42-B3BE-1D43EF1D4ED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6392993">
            <a:off x="5024479" y="7131805"/>
            <a:ext cx="417439" cy="921208"/>
          </a:xfrm>
          <a:prstGeom prst="rect">
            <a:avLst/>
          </a:prstGeom>
        </p:spPr>
      </p:pic>
      <p:sp>
        <p:nvSpPr>
          <p:cNvPr id="129" name="Teardrop 128">
            <a:extLst>
              <a:ext uri="{FF2B5EF4-FFF2-40B4-BE49-F238E27FC236}">
                <a16:creationId xmlns:a16="http://schemas.microsoft.com/office/drawing/2014/main" id="{A494EA96-A3E4-7A47-B50B-4C24F551FCA5}"/>
              </a:ext>
            </a:extLst>
          </p:cNvPr>
          <p:cNvSpPr/>
          <p:nvPr/>
        </p:nvSpPr>
        <p:spPr>
          <a:xfrm rot="3071483" flipV="1">
            <a:off x="5248066" y="7334501"/>
            <a:ext cx="36893" cy="50296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0" name="Teardrop 129">
            <a:extLst>
              <a:ext uri="{FF2B5EF4-FFF2-40B4-BE49-F238E27FC236}">
                <a16:creationId xmlns:a16="http://schemas.microsoft.com/office/drawing/2014/main" id="{AA17EA72-8804-7748-86AE-EAF125A3DF66}"/>
              </a:ext>
            </a:extLst>
          </p:cNvPr>
          <p:cNvSpPr/>
          <p:nvPr/>
        </p:nvSpPr>
        <p:spPr>
          <a:xfrm rot="4036598" flipV="1">
            <a:off x="5445335" y="7387018"/>
            <a:ext cx="36893" cy="50296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1" name="Teardrop 130">
            <a:extLst>
              <a:ext uri="{FF2B5EF4-FFF2-40B4-BE49-F238E27FC236}">
                <a16:creationId xmlns:a16="http://schemas.microsoft.com/office/drawing/2014/main" id="{6F431114-E321-3345-9753-6C24408BB79F}"/>
              </a:ext>
            </a:extLst>
          </p:cNvPr>
          <p:cNvSpPr/>
          <p:nvPr/>
        </p:nvSpPr>
        <p:spPr>
          <a:xfrm rot="979911" flipV="1">
            <a:off x="4979011" y="7366991"/>
            <a:ext cx="50296" cy="36893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2" name="Teardrop 131">
            <a:extLst>
              <a:ext uri="{FF2B5EF4-FFF2-40B4-BE49-F238E27FC236}">
                <a16:creationId xmlns:a16="http://schemas.microsoft.com/office/drawing/2014/main" id="{493A7963-B847-914B-9BA5-C4B4D9F35884}"/>
              </a:ext>
            </a:extLst>
          </p:cNvPr>
          <p:cNvSpPr/>
          <p:nvPr/>
        </p:nvSpPr>
        <p:spPr>
          <a:xfrm rot="4491164" flipV="1">
            <a:off x="5601267" y="7476232"/>
            <a:ext cx="45719" cy="46581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3" name="Teardrop 132">
            <a:extLst>
              <a:ext uri="{FF2B5EF4-FFF2-40B4-BE49-F238E27FC236}">
                <a16:creationId xmlns:a16="http://schemas.microsoft.com/office/drawing/2014/main" id="{5A984D3A-F0C7-054A-A1D9-F97C4F6BA3EA}"/>
              </a:ext>
            </a:extLst>
          </p:cNvPr>
          <p:cNvSpPr/>
          <p:nvPr/>
        </p:nvSpPr>
        <p:spPr>
          <a:xfrm rot="13904237" flipV="1">
            <a:off x="5119709" y="7672445"/>
            <a:ext cx="36893" cy="50296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4" name="Teardrop 133">
            <a:extLst>
              <a:ext uri="{FF2B5EF4-FFF2-40B4-BE49-F238E27FC236}">
                <a16:creationId xmlns:a16="http://schemas.microsoft.com/office/drawing/2014/main" id="{58775327-BA26-B647-9C6E-F38DE95D4166}"/>
              </a:ext>
            </a:extLst>
          </p:cNvPr>
          <p:cNvSpPr/>
          <p:nvPr/>
        </p:nvSpPr>
        <p:spPr>
          <a:xfrm rot="14869352" flipV="1">
            <a:off x="5326827" y="7697667"/>
            <a:ext cx="36893" cy="50296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5" name="Teardrop 134">
            <a:extLst>
              <a:ext uri="{FF2B5EF4-FFF2-40B4-BE49-F238E27FC236}">
                <a16:creationId xmlns:a16="http://schemas.microsoft.com/office/drawing/2014/main" id="{209DD01D-CD49-9644-8E3F-BA6161ED1509}"/>
              </a:ext>
            </a:extLst>
          </p:cNvPr>
          <p:cNvSpPr/>
          <p:nvPr/>
        </p:nvSpPr>
        <p:spPr>
          <a:xfrm rot="11812665" flipV="1">
            <a:off x="4871318" y="7709892"/>
            <a:ext cx="50296" cy="36893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6" name="Teardrop 135">
            <a:extLst>
              <a:ext uri="{FF2B5EF4-FFF2-40B4-BE49-F238E27FC236}">
                <a16:creationId xmlns:a16="http://schemas.microsoft.com/office/drawing/2014/main" id="{BF6A05AB-556F-D343-89B5-6C1AF1620565}"/>
              </a:ext>
            </a:extLst>
          </p:cNvPr>
          <p:cNvSpPr/>
          <p:nvPr/>
        </p:nvSpPr>
        <p:spPr>
          <a:xfrm rot="15323918" flipV="1">
            <a:off x="5480307" y="7756305"/>
            <a:ext cx="36893" cy="50296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7" name="Teardrop 136">
            <a:extLst>
              <a:ext uri="{FF2B5EF4-FFF2-40B4-BE49-F238E27FC236}">
                <a16:creationId xmlns:a16="http://schemas.microsoft.com/office/drawing/2014/main" id="{7E7E9F0F-7C8A-4843-B7A4-B80CF6777115}"/>
              </a:ext>
            </a:extLst>
          </p:cNvPr>
          <p:cNvSpPr/>
          <p:nvPr/>
        </p:nvSpPr>
        <p:spPr>
          <a:xfrm rot="7202837" flipH="1" flipV="1">
            <a:off x="5684357" y="7609691"/>
            <a:ext cx="45719" cy="67563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sp>
        <p:nvSpPr>
          <p:cNvPr id="138" name="Teardrop 137">
            <a:extLst>
              <a:ext uri="{FF2B5EF4-FFF2-40B4-BE49-F238E27FC236}">
                <a16:creationId xmlns:a16="http://schemas.microsoft.com/office/drawing/2014/main" id="{42D2483A-548C-4341-9789-4291A27233E8}"/>
              </a:ext>
            </a:extLst>
          </p:cNvPr>
          <p:cNvSpPr/>
          <p:nvPr/>
        </p:nvSpPr>
        <p:spPr>
          <a:xfrm rot="20036130" flipV="1">
            <a:off x="4747225" y="7486357"/>
            <a:ext cx="50296" cy="36893"/>
          </a:xfrm>
          <a:prstGeom prst="teardrop">
            <a:avLst/>
          </a:prstGeom>
          <a:solidFill>
            <a:srgbClr val="C0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6" dirty="0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4A17365-FC7D-844E-8FA5-CF580F8D5E0F}"/>
              </a:ext>
            </a:extLst>
          </p:cNvPr>
          <p:cNvCxnSpPr>
            <a:cxnSpLocks/>
          </p:cNvCxnSpPr>
          <p:nvPr/>
        </p:nvCxnSpPr>
        <p:spPr>
          <a:xfrm flipH="1">
            <a:off x="5548874" y="7446892"/>
            <a:ext cx="33557" cy="48957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2CEF26A7-096D-F04E-9EFB-589DF56AB1F3}"/>
              </a:ext>
            </a:extLst>
          </p:cNvPr>
          <p:cNvCxnSpPr>
            <a:cxnSpLocks/>
          </p:cNvCxnSpPr>
          <p:nvPr/>
        </p:nvCxnSpPr>
        <p:spPr>
          <a:xfrm>
            <a:off x="5618817" y="7756687"/>
            <a:ext cx="0" cy="87397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26074EDC-31E5-1D49-853B-1DA5F7943EFF}"/>
              </a:ext>
            </a:extLst>
          </p:cNvPr>
          <p:cNvCxnSpPr>
            <a:cxnSpLocks/>
          </p:cNvCxnSpPr>
          <p:nvPr/>
        </p:nvCxnSpPr>
        <p:spPr>
          <a:xfrm flipH="1" flipV="1">
            <a:off x="5666528" y="7716976"/>
            <a:ext cx="60812" cy="36046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156">
            <a:extLst>
              <a:ext uri="{FF2B5EF4-FFF2-40B4-BE49-F238E27FC236}">
                <a16:creationId xmlns:a16="http://schemas.microsoft.com/office/drawing/2014/main" id="{A045D2DB-4A14-564C-8D6B-9598189C9B6A}"/>
              </a:ext>
            </a:extLst>
          </p:cNvPr>
          <p:cNvSpPr/>
          <p:nvPr/>
        </p:nvSpPr>
        <p:spPr>
          <a:xfrm>
            <a:off x="5499654" y="7293179"/>
            <a:ext cx="33374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n-US" altLang="zh-CN" sz="800" b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en-US" sz="8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5EB1C295-1201-B244-9E45-3DEF0AEEFD31}"/>
              </a:ext>
            </a:extLst>
          </p:cNvPr>
          <p:cNvCxnSpPr>
            <a:cxnSpLocks/>
          </p:cNvCxnSpPr>
          <p:nvPr/>
        </p:nvCxnSpPr>
        <p:spPr>
          <a:xfrm rot="10800000">
            <a:off x="5666528" y="7859634"/>
            <a:ext cx="0" cy="2416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5E542BB9-2562-5943-A922-E980B56350A1}"/>
              </a:ext>
            </a:extLst>
          </p:cNvPr>
          <p:cNvSpPr txBox="1"/>
          <p:nvPr/>
        </p:nvSpPr>
        <p:spPr>
          <a:xfrm>
            <a:off x="3649987" y="7947139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/>
              <a:t>KO</a:t>
            </a:r>
            <a:endParaRPr lang="en-US" sz="1000" b="1" dirty="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7D028358-5A29-B14C-AE4B-8370C030136E}"/>
              </a:ext>
            </a:extLst>
          </p:cNvPr>
          <p:cNvSpPr/>
          <p:nvPr/>
        </p:nvSpPr>
        <p:spPr>
          <a:xfrm>
            <a:off x="4150639" y="8307238"/>
            <a:ext cx="13022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Mitochondrial quality control</a:t>
            </a: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F6751B8D-E3C2-3541-BC5A-52DFEA4E94A3}"/>
              </a:ext>
            </a:extLst>
          </p:cNvPr>
          <p:cNvCxnSpPr>
            <a:cxnSpLocks/>
          </p:cNvCxnSpPr>
          <p:nvPr/>
        </p:nvCxnSpPr>
        <p:spPr>
          <a:xfrm rot="10800000">
            <a:off x="5418618" y="8409384"/>
            <a:ext cx="0" cy="2416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020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7639800AC175469E5EFAA246E0B217" ma:contentTypeVersion="11" ma:contentTypeDescription="Create a new document." ma:contentTypeScope="" ma:versionID="44a199f162bd32b0a413da4c76fa083e">
  <xsd:schema xmlns:xsd="http://www.w3.org/2001/XMLSchema" xmlns:xs="http://www.w3.org/2001/XMLSchema" xmlns:p="http://schemas.microsoft.com/office/2006/metadata/properties" xmlns:ns2="0f9976e8-c0ea-41fd-a11a-54a872593b47" xmlns:ns3="02652583-e499-434d-889a-cf88459d1c64" targetNamespace="http://schemas.microsoft.com/office/2006/metadata/properties" ma:root="true" ma:fieldsID="01723ca502291598957424a881b86734" ns2:_="" ns3:_="">
    <xsd:import namespace="0f9976e8-c0ea-41fd-a11a-54a872593b47"/>
    <xsd:import namespace="02652583-e499-434d-889a-cf88459d1c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976e8-c0ea-41fd-a11a-54a872593b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52583-e499-434d-889a-cf88459d1c6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BD39B6-A442-41FF-B10B-88BA6DE74CD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3FB8F28-1DD4-4A46-AC7C-158B9A6452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9976e8-c0ea-41fd-a11a-54a872593b47"/>
    <ds:schemaRef ds:uri="02652583-e499-434d-889a-cf88459d1c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B092DD-A148-4E8A-A43D-4DC93DE887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102084</TotalTime>
  <Words>28</Words>
  <Application>Microsoft Office PowerPoint</Application>
  <PresentationFormat>A4 Paper (210x297 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development1</dc:creator>
  <cp:lastModifiedBy>Liang, Tiebing</cp:lastModifiedBy>
  <cp:revision>996</cp:revision>
  <cp:lastPrinted>2019-04-16T19:22:12Z</cp:lastPrinted>
  <dcterms:created xsi:type="dcterms:W3CDTF">2016-06-03T06:47:00Z</dcterms:created>
  <dcterms:modified xsi:type="dcterms:W3CDTF">2023-03-08T17:11:06Z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  <property fmtid="{D5CDD505-2E9C-101B-9397-08002B2CF9AE}" pid="3" name="ContentTypeId">
    <vt:lpwstr>0x010100C811478ADDFC014CB5AC2CB1A37932D2</vt:lpwstr>
  </property>
</Properties>
</file>