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7" r:id="rId2"/>
    <p:sldId id="256" r:id="rId3"/>
    <p:sldId id="258" r:id="rId4"/>
    <p:sldId id="259" r:id="rId5"/>
    <p:sldId id="260" r:id="rId6"/>
  </p:sldIdLst>
  <p:sldSz cx="4859338" cy="70199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71" autoAdjust="0"/>
    <p:restoredTop sz="94660"/>
  </p:normalViewPr>
  <p:slideViewPr>
    <p:cSldViewPr snapToGrid="0">
      <p:cViewPr varScale="1">
        <p:scale>
          <a:sx n="83" d="100"/>
          <a:sy n="83" d="100"/>
        </p:scale>
        <p:origin x="26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4451" y="1148863"/>
            <a:ext cx="4130437" cy="2443974"/>
          </a:xfrm>
        </p:spPr>
        <p:txBody>
          <a:bodyPr anchor="b"/>
          <a:lstStyle>
            <a:lvl1pPr algn="ctr">
              <a:defRPr sz="3188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7417" y="3687086"/>
            <a:ext cx="3644504" cy="1694856"/>
          </a:xfrm>
        </p:spPr>
        <p:txBody>
          <a:bodyPr/>
          <a:lstStyle>
            <a:lvl1pPr marL="0" indent="0" algn="ctr">
              <a:buNone/>
              <a:defRPr sz="1275"/>
            </a:lvl1pPr>
            <a:lvl2pPr marL="242956" indent="0" algn="ctr">
              <a:buNone/>
              <a:defRPr sz="1063"/>
            </a:lvl2pPr>
            <a:lvl3pPr marL="485912" indent="0" algn="ctr">
              <a:buNone/>
              <a:defRPr sz="957"/>
            </a:lvl3pPr>
            <a:lvl4pPr marL="728868" indent="0" algn="ctr">
              <a:buNone/>
              <a:defRPr sz="850"/>
            </a:lvl4pPr>
            <a:lvl5pPr marL="971824" indent="0" algn="ctr">
              <a:buNone/>
              <a:defRPr sz="850"/>
            </a:lvl5pPr>
            <a:lvl6pPr marL="1214780" indent="0" algn="ctr">
              <a:buNone/>
              <a:defRPr sz="850"/>
            </a:lvl6pPr>
            <a:lvl7pPr marL="1457736" indent="0" algn="ctr">
              <a:buNone/>
              <a:defRPr sz="850"/>
            </a:lvl7pPr>
            <a:lvl8pPr marL="1700693" indent="0" algn="ctr">
              <a:buNone/>
              <a:defRPr sz="850"/>
            </a:lvl8pPr>
            <a:lvl9pPr marL="1943649" indent="0" algn="ctr">
              <a:buNone/>
              <a:defRPr sz="85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9DC2-E1D7-4E86-9454-EB9D0FD539CA}" type="datetimeFigureOut">
              <a:rPr lang="zh-TW" altLang="en-US" smtClean="0"/>
              <a:t>2023/3/8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A1B4-0EB3-4113-A67B-B660088579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4012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9DC2-E1D7-4E86-9454-EB9D0FD539CA}" type="datetimeFigureOut">
              <a:rPr lang="zh-TW" altLang="en-US" smtClean="0"/>
              <a:t>2023/3/8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A1B4-0EB3-4113-A67B-B660088579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6164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549" y="1750108"/>
            <a:ext cx="4191179" cy="2920093"/>
          </a:xfrm>
        </p:spPr>
        <p:txBody>
          <a:bodyPr anchor="b"/>
          <a:lstStyle>
            <a:lvl1pPr>
              <a:defRPr sz="3188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1549" y="4697827"/>
            <a:ext cx="4191179" cy="1535608"/>
          </a:xfrm>
        </p:spPr>
        <p:txBody>
          <a:bodyPr/>
          <a:lstStyle>
            <a:lvl1pPr marL="0" indent="0">
              <a:buNone/>
              <a:defRPr sz="1275">
                <a:solidFill>
                  <a:schemeClr val="tx1"/>
                </a:solidFill>
              </a:defRPr>
            </a:lvl1pPr>
            <a:lvl2pPr marL="242956" indent="0">
              <a:buNone/>
              <a:defRPr sz="1063">
                <a:solidFill>
                  <a:schemeClr val="tx1">
                    <a:tint val="75000"/>
                  </a:schemeClr>
                </a:solidFill>
              </a:defRPr>
            </a:lvl2pPr>
            <a:lvl3pPr marL="485912" indent="0">
              <a:buNone/>
              <a:defRPr sz="957">
                <a:solidFill>
                  <a:schemeClr val="tx1">
                    <a:tint val="75000"/>
                  </a:schemeClr>
                </a:solidFill>
              </a:defRPr>
            </a:lvl3pPr>
            <a:lvl4pPr marL="728868" indent="0">
              <a:buNone/>
              <a:defRPr sz="850">
                <a:solidFill>
                  <a:schemeClr val="tx1">
                    <a:tint val="75000"/>
                  </a:schemeClr>
                </a:solidFill>
              </a:defRPr>
            </a:lvl4pPr>
            <a:lvl5pPr marL="971824" indent="0">
              <a:buNone/>
              <a:defRPr sz="850">
                <a:solidFill>
                  <a:schemeClr val="tx1">
                    <a:tint val="75000"/>
                  </a:schemeClr>
                </a:solidFill>
              </a:defRPr>
            </a:lvl5pPr>
            <a:lvl6pPr marL="1214780" indent="0">
              <a:buNone/>
              <a:defRPr sz="850">
                <a:solidFill>
                  <a:schemeClr val="tx1">
                    <a:tint val="75000"/>
                  </a:schemeClr>
                </a:solidFill>
              </a:defRPr>
            </a:lvl6pPr>
            <a:lvl7pPr marL="1457736" indent="0">
              <a:buNone/>
              <a:defRPr sz="850">
                <a:solidFill>
                  <a:schemeClr val="tx1">
                    <a:tint val="75000"/>
                  </a:schemeClr>
                </a:solidFill>
              </a:defRPr>
            </a:lvl7pPr>
            <a:lvl8pPr marL="1700693" indent="0">
              <a:buNone/>
              <a:defRPr sz="850">
                <a:solidFill>
                  <a:schemeClr val="tx1">
                    <a:tint val="75000"/>
                  </a:schemeClr>
                </a:solidFill>
              </a:defRPr>
            </a:lvl8pPr>
            <a:lvl9pPr marL="1943649" indent="0">
              <a:buNone/>
              <a:defRPr sz="8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9DC2-E1D7-4E86-9454-EB9D0FD539CA}" type="datetimeFigureOut">
              <a:rPr lang="zh-TW" altLang="en-US" smtClean="0"/>
              <a:t>2023/3/8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A1B4-0EB3-4113-A67B-B660088579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8070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4079" y="1868730"/>
            <a:ext cx="2065219" cy="445407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60040" y="1868730"/>
            <a:ext cx="2065219" cy="445407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9DC2-E1D7-4E86-9454-EB9D0FD539CA}" type="datetimeFigureOut">
              <a:rPr lang="zh-TW" altLang="en-US" smtClean="0"/>
              <a:t>2023/3/8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A1B4-0EB3-4113-A67B-B660088579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5369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712" y="373748"/>
            <a:ext cx="4191179" cy="1356861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713" y="1720857"/>
            <a:ext cx="2055727" cy="843365"/>
          </a:xfrm>
        </p:spPr>
        <p:txBody>
          <a:bodyPr anchor="b"/>
          <a:lstStyle>
            <a:lvl1pPr marL="0" indent="0">
              <a:buNone/>
              <a:defRPr sz="1275" b="1"/>
            </a:lvl1pPr>
            <a:lvl2pPr marL="242956" indent="0">
              <a:buNone/>
              <a:defRPr sz="1063" b="1"/>
            </a:lvl2pPr>
            <a:lvl3pPr marL="485912" indent="0">
              <a:buNone/>
              <a:defRPr sz="957" b="1"/>
            </a:lvl3pPr>
            <a:lvl4pPr marL="728868" indent="0">
              <a:buNone/>
              <a:defRPr sz="850" b="1"/>
            </a:lvl4pPr>
            <a:lvl5pPr marL="971824" indent="0">
              <a:buNone/>
              <a:defRPr sz="850" b="1"/>
            </a:lvl5pPr>
            <a:lvl6pPr marL="1214780" indent="0">
              <a:buNone/>
              <a:defRPr sz="850" b="1"/>
            </a:lvl6pPr>
            <a:lvl7pPr marL="1457736" indent="0">
              <a:buNone/>
              <a:defRPr sz="850" b="1"/>
            </a:lvl7pPr>
            <a:lvl8pPr marL="1700693" indent="0">
              <a:buNone/>
              <a:defRPr sz="850" b="1"/>
            </a:lvl8pPr>
            <a:lvl9pPr marL="1943649" indent="0">
              <a:buNone/>
              <a:defRPr sz="85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4713" y="2564223"/>
            <a:ext cx="2055727" cy="377158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60040" y="1720857"/>
            <a:ext cx="2065852" cy="843365"/>
          </a:xfrm>
        </p:spPr>
        <p:txBody>
          <a:bodyPr anchor="b"/>
          <a:lstStyle>
            <a:lvl1pPr marL="0" indent="0">
              <a:buNone/>
              <a:defRPr sz="1275" b="1"/>
            </a:lvl1pPr>
            <a:lvl2pPr marL="242956" indent="0">
              <a:buNone/>
              <a:defRPr sz="1063" b="1"/>
            </a:lvl2pPr>
            <a:lvl3pPr marL="485912" indent="0">
              <a:buNone/>
              <a:defRPr sz="957" b="1"/>
            </a:lvl3pPr>
            <a:lvl4pPr marL="728868" indent="0">
              <a:buNone/>
              <a:defRPr sz="850" b="1"/>
            </a:lvl4pPr>
            <a:lvl5pPr marL="971824" indent="0">
              <a:buNone/>
              <a:defRPr sz="850" b="1"/>
            </a:lvl5pPr>
            <a:lvl6pPr marL="1214780" indent="0">
              <a:buNone/>
              <a:defRPr sz="850" b="1"/>
            </a:lvl6pPr>
            <a:lvl7pPr marL="1457736" indent="0">
              <a:buNone/>
              <a:defRPr sz="850" b="1"/>
            </a:lvl7pPr>
            <a:lvl8pPr marL="1700693" indent="0">
              <a:buNone/>
              <a:defRPr sz="850" b="1"/>
            </a:lvl8pPr>
            <a:lvl9pPr marL="1943649" indent="0">
              <a:buNone/>
              <a:defRPr sz="85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460040" y="2564223"/>
            <a:ext cx="2065852" cy="377158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9DC2-E1D7-4E86-9454-EB9D0FD539CA}" type="datetimeFigureOut">
              <a:rPr lang="zh-TW" altLang="en-US" smtClean="0"/>
              <a:t>2023/3/8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A1B4-0EB3-4113-A67B-B660088579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4721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9DC2-E1D7-4E86-9454-EB9D0FD539CA}" type="datetimeFigureOut">
              <a:rPr lang="zh-TW" altLang="en-US" smtClean="0"/>
              <a:t>2023/3/8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A1B4-0EB3-4113-A67B-B660088579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4976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9DC2-E1D7-4E86-9454-EB9D0FD539CA}" type="datetimeFigureOut">
              <a:rPr lang="zh-TW" altLang="en-US" smtClean="0"/>
              <a:t>2023/3/8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A1B4-0EB3-4113-A67B-B660088579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7456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712" y="467995"/>
            <a:ext cx="1567263" cy="1637983"/>
          </a:xfrm>
        </p:spPr>
        <p:txBody>
          <a:bodyPr anchor="b"/>
          <a:lstStyle>
            <a:lvl1pPr>
              <a:defRPr sz="17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5852" y="1010741"/>
            <a:ext cx="2460040" cy="4988697"/>
          </a:xfrm>
        </p:spPr>
        <p:txBody>
          <a:bodyPr/>
          <a:lstStyle>
            <a:lvl1pPr>
              <a:defRPr sz="1700"/>
            </a:lvl1pPr>
            <a:lvl2pPr>
              <a:defRPr sz="1488"/>
            </a:lvl2pPr>
            <a:lvl3pPr>
              <a:defRPr sz="1275"/>
            </a:lvl3pPr>
            <a:lvl4pPr>
              <a:defRPr sz="1063"/>
            </a:lvl4pPr>
            <a:lvl5pPr>
              <a:defRPr sz="1063"/>
            </a:lvl5pPr>
            <a:lvl6pPr>
              <a:defRPr sz="1063"/>
            </a:lvl6pPr>
            <a:lvl7pPr>
              <a:defRPr sz="1063"/>
            </a:lvl7pPr>
            <a:lvl8pPr>
              <a:defRPr sz="1063"/>
            </a:lvl8pPr>
            <a:lvl9pPr>
              <a:defRPr sz="1063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4712" y="2105977"/>
            <a:ext cx="1567263" cy="3901584"/>
          </a:xfrm>
        </p:spPr>
        <p:txBody>
          <a:bodyPr/>
          <a:lstStyle>
            <a:lvl1pPr marL="0" indent="0">
              <a:buNone/>
              <a:defRPr sz="850"/>
            </a:lvl1pPr>
            <a:lvl2pPr marL="242956" indent="0">
              <a:buNone/>
              <a:defRPr sz="744"/>
            </a:lvl2pPr>
            <a:lvl3pPr marL="485912" indent="0">
              <a:buNone/>
              <a:defRPr sz="638"/>
            </a:lvl3pPr>
            <a:lvl4pPr marL="728868" indent="0">
              <a:buNone/>
              <a:defRPr sz="531"/>
            </a:lvl4pPr>
            <a:lvl5pPr marL="971824" indent="0">
              <a:buNone/>
              <a:defRPr sz="531"/>
            </a:lvl5pPr>
            <a:lvl6pPr marL="1214780" indent="0">
              <a:buNone/>
              <a:defRPr sz="531"/>
            </a:lvl6pPr>
            <a:lvl7pPr marL="1457736" indent="0">
              <a:buNone/>
              <a:defRPr sz="531"/>
            </a:lvl7pPr>
            <a:lvl8pPr marL="1700693" indent="0">
              <a:buNone/>
              <a:defRPr sz="531"/>
            </a:lvl8pPr>
            <a:lvl9pPr marL="1943649" indent="0">
              <a:buNone/>
              <a:defRPr sz="53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9DC2-E1D7-4E86-9454-EB9D0FD539CA}" type="datetimeFigureOut">
              <a:rPr lang="zh-TW" altLang="en-US" smtClean="0"/>
              <a:t>2023/3/8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A1B4-0EB3-4113-A67B-B660088579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8152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712" y="467995"/>
            <a:ext cx="1567263" cy="1637983"/>
          </a:xfrm>
        </p:spPr>
        <p:txBody>
          <a:bodyPr anchor="b"/>
          <a:lstStyle>
            <a:lvl1pPr>
              <a:defRPr sz="17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65852" y="1010741"/>
            <a:ext cx="2460040" cy="4988697"/>
          </a:xfrm>
        </p:spPr>
        <p:txBody>
          <a:bodyPr anchor="t"/>
          <a:lstStyle>
            <a:lvl1pPr marL="0" indent="0">
              <a:buNone/>
              <a:defRPr sz="1700"/>
            </a:lvl1pPr>
            <a:lvl2pPr marL="242956" indent="0">
              <a:buNone/>
              <a:defRPr sz="1488"/>
            </a:lvl2pPr>
            <a:lvl3pPr marL="485912" indent="0">
              <a:buNone/>
              <a:defRPr sz="1275"/>
            </a:lvl3pPr>
            <a:lvl4pPr marL="728868" indent="0">
              <a:buNone/>
              <a:defRPr sz="1063"/>
            </a:lvl4pPr>
            <a:lvl5pPr marL="971824" indent="0">
              <a:buNone/>
              <a:defRPr sz="1063"/>
            </a:lvl5pPr>
            <a:lvl6pPr marL="1214780" indent="0">
              <a:buNone/>
              <a:defRPr sz="1063"/>
            </a:lvl6pPr>
            <a:lvl7pPr marL="1457736" indent="0">
              <a:buNone/>
              <a:defRPr sz="1063"/>
            </a:lvl7pPr>
            <a:lvl8pPr marL="1700693" indent="0">
              <a:buNone/>
              <a:defRPr sz="1063"/>
            </a:lvl8pPr>
            <a:lvl9pPr marL="1943649" indent="0">
              <a:buNone/>
              <a:defRPr sz="1063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4712" y="2105977"/>
            <a:ext cx="1567263" cy="3901584"/>
          </a:xfrm>
        </p:spPr>
        <p:txBody>
          <a:bodyPr/>
          <a:lstStyle>
            <a:lvl1pPr marL="0" indent="0">
              <a:buNone/>
              <a:defRPr sz="850"/>
            </a:lvl1pPr>
            <a:lvl2pPr marL="242956" indent="0">
              <a:buNone/>
              <a:defRPr sz="744"/>
            </a:lvl2pPr>
            <a:lvl3pPr marL="485912" indent="0">
              <a:buNone/>
              <a:defRPr sz="638"/>
            </a:lvl3pPr>
            <a:lvl4pPr marL="728868" indent="0">
              <a:buNone/>
              <a:defRPr sz="531"/>
            </a:lvl4pPr>
            <a:lvl5pPr marL="971824" indent="0">
              <a:buNone/>
              <a:defRPr sz="531"/>
            </a:lvl5pPr>
            <a:lvl6pPr marL="1214780" indent="0">
              <a:buNone/>
              <a:defRPr sz="531"/>
            </a:lvl6pPr>
            <a:lvl7pPr marL="1457736" indent="0">
              <a:buNone/>
              <a:defRPr sz="531"/>
            </a:lvl7pPr>
            <a:lvl8pPr marL="1700693" indent="0">
              <a:buNone/>
              <a:defRPr sz="531"/>
            </a:lvl8pPr>
            <a:lvl9pPr marL="1943649" indent="0">
              <a:buNone/>
              <a:defRPr sz="53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9DC2-E1D7-4E86-9454-EB9D0FD539CA}" type="datetimeFigureOut">
              <a:rPr lang="zh-TW" altLang="en-US" smtClean="0"/>
              <a:t>2023/3/8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A1B4-0EB3-4113-A67B-B660088579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6828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9DC2-E1D7-4E86-9454-EB9D0FD539CA}" type="datetimeFigureOut">
              <a:rPr lang="zh-TW" altLang="en-US" smtClean="0"/>
              <a:t>2023/3/8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A1B4-0EB3-4113-A67B-B660088579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5993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477464" y="373746"/>
            <a:ext cx="1047795" cy="5949062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4080" y="373746"/>
            <a:ext cx="3082643" cy="5949062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9DC2-E1D7-4E86-9454-EB9D0FD539CA}" type="datetimeFigureOut">
              <a:rPr lang="zh-TW" altLang="en-US" smtClean="0"/>
              <a:t>2023/3/8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A1B4-0EB3-4113-A67B-B660088579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9208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4080" y="373748"/>
            <a:ext cx="4191179" cy="1356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080" y="1868730"/>
            <a:ext cx="4191179" cy="44540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4080" y="6506432"/>
            <a:ext cx="1093351" cy="37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49DC2-E1D7-4E86-9454-EB9D0FD539CA}" type="datetimeFigureOut">
              <a:rPr lang="zh-TW" altLang="en-US" smtClean="0"/>
              <a:t>2023/3/8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9656" y="6506432"/>
            <a:ext cx="1640027" cy="37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31907" y="6506432"/>
            <a:ext cx="1093351" cy="37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2A1B4-0EB3-4113-A67B-B660088579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7153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485912" rtl="0" eaLnBrk="1" latinLnBrk="0" hangingPunct="1">
        <a:lnSpc>
          <a:spcPct val="90000"/>
        </a:lnSpc>
        <a:spcBef>
          <a:spcPct val="0"/>
        </a:spcBef>
        <a:buNone/>
        <a:defRPr sz="23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1478" indent="-121478" algn="l" defTabSz="485912" rtl="0" eaLnBrk="1" latinLnBrk="0" hangingPunct="1">
        <a:lnSpc>
          <a:spcPct val="90000"/>
        </a:lnSpc>
        <a:spcBef>
          <a:spcPts val="531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64434" indent="-121478" algn="l" defTabSz="485912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2pPr>
      <a:lvl3pPr marL="607390" indent="-121478" algn="l" defTabSz="485912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3pPr>
      <a:lvl4pPr marL="850346" indent="-121478" algn="l" defTabSz="485912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sz="957" kern="1200">
          <a:solidFill>
            <a:schemeClr val="tx1"/>
          </a:solidFill>
          <a:latin typeface="+mn-lt"/>
          <a:ea typeface="+mn-ea"/>
          <a:cs typeface="+mn-cs"/>
        </a:defRPr>
      </a:lvl4pPr>
      <a:lvl5pPr marL="1093302" indent="-121478" algn="l" defTabSz="485912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sz="957" kern="1200">
          <a:solidFill>
            <a:schemeClr val="tx1"/>
          </a:solidFill>
          <a:latin typeface="+mn-lt"/>
          <a:ea typeface="+mn-ea"/>
          <a:cs typeface="+mn-cs"/>
        </a:defRPr>
      </a:lvl5pPr>
      <a:lvl6pPr marL="1336258" indent="-121478" algn="l" defTabSz="485912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sz="957" kern="1200">
          <a:solidFill>
            <a:schemeClr val="tx1"/>
          </a:solidFill>
          <a:latin typeface="+mn-lt"/>
          <a:ea typeface="+mn-ea"/>
          <a:cs typeface="+mn-cs"/>
        </a:defRPr>
      </a:lvl6pPr>
      <a:lvl7pPr marL="1579215" indent="-121478" algn="l" defTabSz="485912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sz="957" kern="1200">
          <a:solidFill>
            <a:schemeClr val="tx1"/>
          </a:solidFill>
          <a:latin typeface="+mn-lt"/>
          <a:ea typeface="+mn-ea"/>
          <a:cs typeface="+mn-cs"/>
        </a:defRPr>
      </a:lvl7pPr>
      <a:lvl8pPr marL="1822171" indent="-121478" algn="l" defTabSz="485912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sz="957" kern="1200">
          <a:solidFill>
            <a:schemeClr val="tx1"/>
          </a:solidFill>
          <a:latin typeface="+mn-lt"/>
          <a:ea typeface="+mn-ea"/>
          <a:cs typeface="+mn-cs"/>
        </a:defRPr>
      </a:lvl8pPr>
      <a:lvl9pPr marL="2065127" indent="-121478" algn="l" defTabSz="485912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sz="95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5912" rtl="0" eaLnBrk="1" latinLnBrk="0" hangingPunct="1">
        <a:defRPr sz="957" kern="1200">
          <a:solidFill>
            <a:schemeClr val="tx1"/>
          </a:solidFill>
          <a:latin typeface="+mn-lt"/>
          <a:ea typeface="+mn-ea"/>
          <a:cs typeface="+mn-cs"/>
        </a:defRPr>
      </a:lvl1pPr>
      <a:lvl2pPr marL="242956" algn="l" defTabSz="485912" rtl="0" eaLnBrk="1" latinLnBrk="0" hangingPunct="1">
        <a:defRPr sz="957" kern="1200">
          <a:solidFill>
            <a:schemeClr val="tx1"/>
          </a:solidFill>
          <a:latin typeface="+mn-lt"/>
          <a:ea typeface="+mn-ea"/>
          <a:cs typeface="+mn-cs"/>
        </a:defRPr>
      </a:lvl2pPr>
      <a:lvl3pPr marL="485912" algn="l" defTabSz="485912" rtl="0" eaLnBrk="1" latinLnBrk="0" hangingPunct="1">
        <a:defRPr sz="957" kern="1200">
          <a:solidFill>
            <a:schemeClr val="tx1"/>
          </a:solidFill>
          <a:latin typeface="+mn-lt"/>
          <a:ea typeface="+mn-ea"/>
          <a:cs typeface="+mn-cs"/>
        </a:defRPr>
      </a:lvl3pPr>
      <a:lvl4pPr marL="728868" algn="l" defTabSz="485912" rtl="0" eaLnBrk="1" latinLnBrk="0" hangingPunct="1">
        <a:defRPr sz="957" kern="1200">
          <a:solidFill>
            <a:schemeClr val="tx1"/>
          </a:solidFill>
          <a:latin typeface="+mn-lt"/>
          <a:ea typeface="+mn-ea"/>
          <a:cs typeface="+mn-cs"/>
        </a:defRPr>
      </a:lvl4pPr>
      <a:lvl5pPr marL="971824" algn="l" defTabSz="485912" rtl="0" eaLnBrk="1" latinLnBrk="0" hangingPunct="1">
        <a:defRPr sz="957" kern="1200">
          <a:solidFill>
            <a:schemeClr val="tx1"/>
          </a:solidFill>
          <a:latin typeface="+mn-lt"/>
          <a:ea typeface="+mn-ea"/>
          <a:cs typeface="+mn-cs"/>
        </a:defRPr>
      </a:lvl5pPr>
      <a:lvl6pPr marL="1214780" algn="l" defTabSz="485912" rtl="0" eaLnBrk="1" latinLnBrk="0" hangingPunct="1">
        <a:defRPr sz="957" kern="1200">
          <a:solidFill>
            <a:schemeClr val="tx1"/>
          </a:solidFill>
          <a:latin typeface="+mn-lt"/>
          <a:ea typeface="+mn-ea"/>
          <a:cs typeface="+mn-cs"/>
        </a:defRPr>
      </a:lvl6pPr>
      <a:lvl7pPr marL="1457736" algn="l" defTabSz="485912" rtl="0" eaLnBrk="1" latinLnBrk="0" hangingPunct="1">
        <a:defRPr sz="957" kern="1200">
          <a:solidFill>
            <a:schemeClr val="tx1"/>
          </a:solidFill>
          <a:latin typeface="+mn-lt"/>
          <a:ea typeface="+mn-ea"/>
          <a:cs typeface="+mn-cs"/>
        </a:defRPr>
      </a:lvl7pPr>
      <a:lvl8pPr marL="1700693" algn="l" defTabSz="485912" rtl="0" eaLnBrk="1" latinLnBrk="0" hangingPunct="1">
        <a:defRPr sz="957" kern="1200">
          <a:solidFill>
            <a:schemeClr val="tx1"/>
          </a:solidFill>
          <a:latin typeface="+mn-lt"/>
          <a:ea typeface="+mn-ea"/>
          <a:cs typeface="+mn-cs"/>
        </a:defRPr>
      </a:lvl8pPr>
      <a:lvl9pPr marL="1943649" algn="l" defTabSz="485912" rtl="0" eaLnBrk="1" latinLnBrk="0" hangingPunct="1">
        <a:defRPr sz="95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microsoft.com/office/2007/relationships/hdphoto" Target="../media/hdphoto2.wdp"/><Relationship Id="rId3" Type="http://schemas.openxmlformats.org/officeDocument/2006/relationships/image" Target="../media/image4.png"/><Relationship Id="rId21" Type="http://schemas.microsoft.com/office/2007/relationships/hdphoto" Target="../media/hdphoto3.wdp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7.png"/><Relationship Id="rId2" Type="http://schemas.openxmlformats.org/officeDocument/2006/relationships/image" Target="../media/image3.jpg"/><Relationship Id="rId16" Type="http://schemas.microsoft.com/office/2007/relationships/hdphoto" Target="../media/hdphoto1.wdp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2.jp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1.tif"/><Relationship Id="rId10" Type="http://schemas.openxmlformats.org/officeDocument/2006/relationships/image" Target="../media/image11.png"/><Relationship Id="rId19" Type="http://schemas.openxmlformats.org/officeDocument/2006/relationships/image" Target="../media/image18.jp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0.t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microsoft.com/office/2007/relationships/media" Target="../media/media2.mp4"/><Relationship Id="rId21" Type="http://schemas.openxmlformats.org/officeDocument/2006/relationships/image" Target="../media/image38.png"/><Relationship Id="rId7" Type="http://schemas.microsoft.com/office/2007/relationships/media" Target="../media/media4.mp4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2" Type="http://schemas.openxmlformats.org/officeDocument/2006/relationships/video" Target="../media/media1.mp4"/><Relationship Id="rId16" Type="http://schemas.openxmlformats.org/officeDocument/2006/relationships/image" Target="../media/image33.png"/><Relationship Id="rId20" Type="http://schemas.openxmlformats.org/officeDocument/2006/relationships/image" Target="../media/image37.jp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28.png"/><Relationship Id="rId24" Type="http://schemas.openxmlformats.org/officeDocument/2006/relationships/image" Target="../media/image41.png"/><Relationship Id="rId5" Type="http://schemas.microsoft.com/office/2007/relationships/media" Target="../media/media3.mp4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31.png"/><Relationship Id="rId22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字方塊 52">
            <a:extLst>
              <a:ext uri="{FF2B5EF4-FFF2-40B4-BE49-F238E27FC236}">
                <a16:creationId xmlns:a16="http://schemas.microsoft.com/office/drawing/2014/main" id="{C2B7294A-C24D-4B30-8CFD-8741D6DF6744}"/>
              </a:ext>
            </a:extLst>
          </p:cNvPr>
          <p:cNvSpPr txBox="1"/>
          <p:nvPr/>
        </p:nvSpPr>
        <p:spPr>
          <a:xfrm>
            <a:off x="0" y="3849"/>
            <a:ext cx="16658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 figure 1</a:t>
            </a:r>
            <a:endParaRPr lang="zh-TW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21DEE486-33D1-41BA-9EE0-646F6D03692C}"/>
              </a:ext>
            </a:extLst>
          </p:cNvPr>
          <p:cNvGrpSpPr/>
          <p:nvPr/>
        </p:nvGrpSpPr>
        <p:grpSpPr>
          <a:xfrm>
            <a:off x="-54047" y="332595"/>
            <a:ext cx="2348684" cy="1505654"/>
            <a:chOff x="-54047" y="332595"/>
            <a:chExt cx="2348684" cy="1505654"/>
          </a:xfrm>
        </p:grpSpPr>
        <p:sp>
          <p:nvSpPr>
            <p:cNvPr id="54" name="文字方塊 53">
              <a:extLst>
                <a:ext uri="{FF2B5EF4-FFF2-40B4-BE49-F238E27FC236}">
                  <a16:creationId xmlns:a16="http://schemas.microsoft.com/office/drawing/2014/main" id="{A6E48F9F-1133-48EC-A1DC-95E977753CEF}"/>
                </a:ext>
              </a:extLst>
            </p:cNvPr>
            <p:cNvSpPr txBox="1"/>
            <p:nvPr/>
          </p:nvSpPr>
          <p:spPr>
            <a:xfrm rot="10800000" flipH="1" flipV="1">
              <a:off x="-54047" y="332595"/>
              <a:ext cx="2536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900" b="1" dirty="0"/>
                <a:t>a</a:t>
              </a:r>
              <a:endParaRPr lang="zh-TW" altLang="en-US" sz="900" b="1" dirty="0"/>
            </a:p>
          </p:txBody>
        </p:sp>
        <p:sp>
          <p:nvSpPr>
            <p:cNvPr id="55" name="文字方塊 54">
              <a:extLst>
                <a:ext uri="{FF2B5EF4-FFF2-40B4-BE49-F238E27FC236}">
                  <a16:creationId xmlns:a16="http://schemas.microsoft.com/office/drawing/2014/main" id="{E4A3D189-B07C-4F94-BCA8-3BBF5C70ABE1}"/>
                </a:ext>
              </a:extLst>
            </p:cNvPr>
            <p:cNvSpPr txBox="1"/>
            <p:nvPr/>
          </p:nvSpPr>
          <p:spPr>
            <a:xfrm>
              <a:off x="63581" y="977555"/>
              <a:ext cx="1274790" cy="180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Total cell seeding number</a:t>
              </a:r>
              <a:endParaRPr lang="zh-TW" altLang="en-US" sz="57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字方塊 55">
              <a:extLst>
                <a:ext uri="{FF2B5EF4-FFF2-40B4-BE49-F238E27FC236}">
                  <a16:creationId xmlns:a16="http://schemas.microsoft.com/office/drawing/2014/main" id="{47523193-5D0B-4209-8765-D2FF67AAA03C}"/>
                </a:ext>
              </a:extLst>
            </p:cNvPr>
            <p:cNvSpPr txBox="1"/>
            <p:nvPr/>
          </p:nvSpPr>
          <p:spPr>
            <a:xfrm>
              <a:off x="1126886" y="995882"/>
              <a:ext cx="1064715" cy="180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3x10</a:t>
              </a:r>
              <a:r>
                <a:rPr lang="en-US" altLang="zh-TW" sz="571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5          </a:t>
              </a:r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6x10</a:t>
              </a:r>
              <a:r>
                <a:rPr lang="en-US" altLang="zh-TW" sz="571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6          </a:t>
              </a:r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1.2x10</a:t>
              </a:r>
              <a:r>
                <a:rPr lang="en-US" altLang="zh-TW" sz="571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TW" altLang="en-US" sz="571" b="1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字方塊 56">
              <a:extLst>
                <a:ext uri="{FF2B5EF4-FFF2-40B4-BE49-F238E27FC236}">
                  <a16:creationId xmlns:a16="http://schemas.microsoft.com/office/drawing/2014/main" id="{1BCCF9AC-227E-4C5A-B974-D0930F6F7D50}"/>
                </a:ext>
              </a:extLst>
            </p:cNvPr>
            <p:cNvSpPr txBox="1"/>
            <p:nvPr/>
          </p:nvSpPr>
          <p:spPr>
            <a:xfrm>
              <a:off x="0" y="1197793"/>
              <a:ext cx="1247493" cy="180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Average cell-cell distance</a:t>
              </a:r>
              <a:endParaRPr lang="zh-TW" altLang="en-US" sz="57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字方塊 57">
              <a:extLst>
                <a:ext uri="{FF2B5EF4-FFF2-40B4-BE49-F238E27FC236}">
                  <a16:creationId xmlns:a16="http://schemas.microsoft.com/office/drawing/2014/main" id="{3577BD8F-143C-4359-8E71-0CE9F2706C87}"/>
                </a:ext>
              </a:extLst>
            </p:cNvPr>
            <p:cNvSpPr txBox="1"/>
            <p:nvPr/>
          </p:nvSpPr>
          <p:spPr>
            <a:xfrm>
              <a:off x="1132059" y="1204687"/>
              <a:ext cx="396262" cy="180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21 </a:t>
              </a:r>
              <a:r>
                <a:rPr lang="el-GR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zh-TW" altLang="en-US" sz="57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字方塊 58">
              <a:extLst>
                <a:ext uri="{FF2B5EF4-FFF2-40B4-BE49-F238E27FC236}">
                  <a16:creationId xmlns:a16="http://schemas.microsoft.com/office/drawing/2014/main" id="{81E63A4A-F336-4C1F-8435-72C080D3115A}"/>
                </a:ext>
              </a:extLst>
            </p:cNvPr>
            <p:cNvSpPr txBox="1"/>
            <p:nvPr/>
          </p:nvSpPr>
          <p:spPr>
            <a:xfrm>
              <a:off x="1446985" y="1204687"/>
              <a:ext cx="356188" cy="180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9 </a:t>
              </a:r>
              <a:r>
                <a:rPr lang="el-GR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zh-TW" altLang="en-US" sz="57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文字方塊 59">
              <a:extLst>
                <a:ext uri="{FF2B5EF4-FFF2-40B4-BE49-F238E27FC236}">
                  <a16:creationId xmlns:a16="http://schemas.microsoft.com/office/drawing/2014/main" id="{3A29605F-A825-4556-A91F-6375FBCA3841}"/>
                </a:ext>
              </a:extLst>
            </p:cNvPr>
            <p:cNvSpPr txBox="1"/>
            <p:nvPr/>
          </p:nvSpPr>
          <p:spPr>
            <a:xfrm>
              <a:off x="1774050" y="1204687"/>
              <a:ext cx="356188" cy="180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  <a:r>
                <a:rPr lang="el-GR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zh-TW" altLang="en-US" sz="57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橢圓 60">
              <a:extLst>
                <a:ext uri="{FF2B5EF4-FFF2-40B4-BE49-F238E27FC236}">
                  <a16:creationId xmlns:a16="http://schemas.microsoft.com/office/drawing/2014/main" id="{C51DF845-C279-4E25-9E1B-B07689CB76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3870" y="587750"/>
              <a:ext cx="333213" cy="333213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9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橢圓 61">
              <a:extLst>
                <a:ext uri="{FF2B5EF4-FFF2-40B4-BE49-F238E27FC236}">
                  <a16:creationId xmlns:a16="http://schemas.microsoft.com/office/drawing/2014/main" id="{BE6E88E7-B7A8-4641-AF99-7D3C2A1EBF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61983" y="585675"/>
              <a:ext cx="333213" cy="333213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9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橢圓 62">
              <a:extLst>
                <a:ext uri="{FF2B5EF4-FFF2-40B4-BE49-F238E27FC236}">
                  <a16:creationId xmlns:a16="http://schemas.microsoft.com/office/drawing/2014/main" id="{6C7212AE-08A0-48E9-94F6-39BC9920B1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00095" y="585675"/>
              <a:ext cx="333213" cy="333213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9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4" name="圖片 63">
              <a:extLst>
                <a:ext uri="{FF2B5EF4-FFF2-40B4-BE49-F238E27FC236}">
                  <a16:creationId xmlns:a16="http://schemas.microsoft.com/office/drawing/2014/main" id="{93CA2158-CDF9-4CC9-BBC3-F7E057011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4417" y="749324"/>
              <a:ext cx="49610" cy="49365"/>
            </a:xfrm>
            <a:prstGeom prst="rect">
              <a:avLst/>
            </a:prstGeom>
          </p:spPr>
        </p:pic>
        <p:pic>
          <p:nvPicPr>
            <p:cNvPr id="65" name="圖片 64">
              <a:extLst>
                <a:ext uri="{FF2B5EF4-FFF2-40B4-BE49-F238E27FC236}">
                  <a16:creationId xmlns:a16="http://schemas.microsoft.com/office/drawing/2014/main" id="{F77BB991-37F2-4238-AB0D-2BC123931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95412" y="630756"/>
              <a:ext cx="49610" cy="49365"/>
            </a:xfrm>
            <a:prstGeom prst="rect">
              <a:avLst/>
            </a:prstGeom>
          </p:spPr>
        </p:pic>
        <p:pic>
          <p:nvPicPr>
            <p:cNvPr id="66" name="圖片 65">
              <a:extLst>
                <a:ext uri="{FF2B5EF4-FFF2-40B4-BE49-F238E27FC236}">
                  <a16:creationId xmlns:a16="http://schemas.microsoft.com/office/drawing/2014/main" id="{F76A01EB-4038-49FD-A782-156547497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07272" y="724641"/>
              <a:ext cx="49610" cy="49365"/>
            </a:xfrm>
            <a:prstGeom prst="rect">
              <a:avLst/>
            </a:prstGeom>
          </p:spPr>
        </p:pic>
        <p:pic>
          <p:nvPicPr>
            <p:cNvPr id="67" name="圖片 66">
              <a:extLst>
                <a:ext uri="{FF2B5EF4-FFF2-40B4-BE49-F238E27FC236}">
                  <a16:creationId xmlns:a16="http://schemas.microsoft.com/office/drawing/2014/main" id="{B4D625EC-1836-4A4E-983A-09E80793F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27481" y="680121"/>
              <a:ext cx="49610" cy="49365"/>
            </a:xfrm>
            <a:prstGeom prst="rect">
              <a:avLst/>
            </a:prstGeom>
          </p:spPr>
        </p:pic>
        <p:pic>
          <p:nvPicPr>
            <p:cNvPr id="68" name="圖片 67">
              <a:extLst>
                <a:ext uri="{FF2B5EF4-FFF2-40B4-BE49-F238E27FC236}">
                  <a16:creationId xmlns:a16="http://schemas.microsoft.com/office/drawing/2014/main" id="{EAEF3CC3-5A3F-4F1C-8E91-88A6A7120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48994" y="834452"/>
              <a:ext cx="49610" cy="49365"/>
            </a:xfrm>
            <a:prstGeom prst="rect">
              <a:avLst/>
            </a:prstGeom>
          </p:spPr>
        </p:pic>
        <p:pic>
          <p:nvPicPr>
            <p:cNvPr id="69" name="圖片 68">
              <a:extLst>
                <a:ext uri="{FF2B5EF4-FFF2-40B4-BE49-F238E27FC236}">
                  <a16:creationId xmlns:a16="http://schemas.microsoft.com/office/drawing/2014/main" id="{9A0AA941-5182-417B-B593-634A4D33D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5754" y="668537"/>
              <a:ext cx="49610" cy="49365"/>
            </a:xfrm>
            <a:prstGeom prst="rect">
              <a:avLst/>
            </a:prstGeom>
          </p:spPr>
        </p:pic>
        <p:pic>
          <p:nvPicPr>
            <p:cNvPr id="70" name="圖片 69">
              <a:extLst>
                <a:ext uri="{FF2B5EF4-FFF2-40B4-BE49-F238E27FC236}">
                  <a16:creationId xmlns:a16="http://schemas.microsoft.com/office/drawing/2014/main" id="{650B316A-0F38-4201-B68C-6670D421B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5032" y="630756"/>
              <a:ext cx="49610" cy="49365"/>
            </a:xfrm>
            <a:prstGeom prst="rect">
              <a:avLst/>
            </a:prstGeom>
          </p:spPr>
        </p:pic>
        <p:pic>
          <p:nvPicPr>
            <p:cNvPr id="71" name="圖片 70">
              <a:extLst>
                <a:ext uri="{FF2B5EF4-FFF2-40B4-BE49-F238E27FC236}">
                  <a16:creationId xmlns:a16="http://schemas.microsoft.com/office/drawing/2014/main" id="{3D0F4FEB-9D31-430C-8463-074933B04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35056" y="802329"/>
              <a:ext cx="49610" cy="49365"/>
            </a:xfrm>
            <a:prstGeom prst="rect">
              <a:avLst/>
            </a:prstGeom>
          </p:spPr>
        </p:pic>
        <p:pic>
          <p:nvPicPr>
            <p:cNvPr id="72" name="圖片 71">
              <a:extLst>
                <a:ext uri="{FF2B5EF4-FFF2-40B4-BE49-F238E27FC236}">
                  <a16:creationId xmlns:a16="http://schemas.microsoft.com/office/drawing/2014/main" id="{7953BB1F-AFB3-4A9B-BF87-7E175D5F9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12361" y="748781"/>
              <a:ext cx="49610" cy="49365"/>
            </a:xfrm>
            <a:prstGeom prst="rect">
              <a:avLst/>
            </a:prstGeom>
          </p:spPr>
        </p:pic>
        <p:pic>
          <p:nvPicPr>
            <p:cNvPr id="73" name="圖片 72">
              <a:extLst>
                <a:ext uri="{FF2B5EF4-FFF2-40B4-BE49-F238E27FC236}">
                  <a16:creationId xmlns:a16="http://schemas.microsoft.com/office/drawing/2014/main" id="{B9106C54-560F-4A9C-A973-DD4EED2BC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71091" y="859134"/>
              <a:ext cx="49610" cy="49365"/>
            </a:xfrm>
            <a:prstGeom prst="rect">
              <a:avLst/>
            </a:prstGeom>
          </p:spPr>
        </p:pic>
        <p:pic>
          <p:nvPicPr>
            <p:cNvPr id="74" name="圖片 73">
              <a:extLst>
                <a:ext uri="{FF2B5EF4-FFF2-40B4-BE49-F238E27FC236}">
                  <a16:creationId xmlns:a16="http://schemas.microsoft.com/office/drawing/2014/main" id="{F84CBA55-BAB6-40EC-8FFD-079AA4DB4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65704" y="748739"/>
              <a:ext cx="49610" cy="49365"/>
            </a:xfrm>
            <a:prstGeom prst="rect">
              <a:avLst/>
            </a:prstGeom>
          </p:spPr>
        </p:pic>
        <p:pic>
          <p:nvPicPr>
            <p:cNvPr id="75" name="圖片 74">
              <a:extLst>
                <a:ext uri="{FF2B5EF4-FFF2-40B4-BE49-F238E27FC236}">
                  <a16:creationId xmlns:a16="http://schemas.microsoft.com/office/drawing/2014/main" id="{96B694DC-1CFD-4335-AE4F-4BA291663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7864" y="681561"/>
              <a:ext cx="49610" cy="49365"/>
            </a:xfrm>
            <a:prstGeom prst="rect">
              <a:avLst/>
            </a:prstGeom>
          </p:spPr>
        </p:pic>
        <p:pic>
          <p:nvPicPr>
            <p:cNvPr id="76" name="圖片 75">
              <a:extLst>
                <a:ext uri="{FF2B5EF4-FFF2-40B4-BE49-F238E27FC236}">
                  <a16:creationId xmlns:a16="http://schemas.microsoft.com/office/drawing/2014/main" id="{691F99CF-6CAC-4A85-8CA1-5C8E7F009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84346" y="608936"/>
              <a:ext cx="49610" cy="49365"/>
            </a:xfrm>
            <a:prstGeom prst="rect">
              <a:avLst/>
            </a:prstGeom>
          </p:spPr>
        </p:pic>
        <p:pic>
          <p:nvPicPr>
            <p:cNvPr id="77" name="圖片 76">
              <a:extLst>
                <a:ext uri="{FF2B5EF4-FFF2-40B4-BE49-F238E27FC236}">
                  <a16:creationId xmlns:a16="http://schemas.microsoft.com/office/drawing/2014/main" id="{5CB723BB-9136-49D2-9F31-2C0569B9C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10235" y="724641"/>
              <a:ext cx="49610" cy="49365"/>
            </a:xfrm>
            <a:prstGeom prst="rect">
              <a:avLst/>
            </a:prstGeom>
          </p:spPr>
        </p:pic>
        <p:pic>
          <p:nvPicPr>
            <p:cNvPr id="78" name="圖片 77">
              <a:extLst>
                <a:ext uri="{FF2B5EF4-FFF2-40B4-BE49-F238E27FC236}">
                  <a16:creationId xmlns:a16="http://schemas.microsoft.com/office/drawing/2014/main" id="{DC36D4D8-1609-4983-AF23-36333F7C0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9298" y="811143"/>
              <a:ext cx="51833" cy="51833"/>
            </a:xfrm>
            <a:prstGeom prst="rect">
              <a:avLst/>
            </a:prstGeom>
          </p:spPr>
        </p:pic>
        <p:pic>
          <p:nvPicPr>
            <p:cNvPr id="79" name="圖片 78">
              <a:extLst>
                <a:ext uri="{FF2B5EF4-FFF2-40B4-BE49-F238E27FC236}">
                  <a16:creationId xmlns:a16="http://schemas.microsoft.com/office/drawing/2014/main" id="{E32ED493-3F7D-4DBA-8F3C-4B7F9F7E0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21572" y="629376"/>
              <a:ext cx="51833" cy="51833"/>
            </a:xfrm>
            <a:prstGeom prst="rect">
              <a:avLst/>
            </a:prstGeom>
          </p:spPr>
        </p:pic>
        <p:pic>
          <p:nvPicPr>
            <p:cNvPr id="80" name="圖片 79">
              <a:extLst>
                <a:ext uri="{FF2B5EF4-FFF2-40B4-BE49-F238E27FC236}">
                  <a16:creationId xmlns:a16="http://schemas.microsoft.com/office/drawing/2014/main" id="{983D64AD-2FB1-48FD-AB22-3913AFFA9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4987" y="793171"/>
              <a:ext cx="51833" cy="51833"/>
            </a:xfrm>
            <a:prstGeom prst="rect">
              <a:avLst/>
            </a:prstGeom>
          </p:spPr>
        </p:pic>
        <p:pic>
          <p:nvPicPr>
            <p:cNvPr id="81" name="圖片 80">
              <a:extLst>
                <a:ext uri="{FF2B5EF4-FFF2-40B4-BE49-F238E27FC236}">
                  <a16:creationId xmlns:a16="http://schemas.microsoft.com/office/drawing/2014/main" id="{B39AB475-C173-43FC-94FD-1084E1121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05885" y="721588"/>
              <a:ext cx="51833" cy="51833"/>
            </a:xfrm>
            <a:prstGeom prst="rect">
              <a:avLst/>
            </a:prstGeom>
          </p:spPr>
        </p:pic>
        <p:pic>
          <p:nvPicPr>
            <p:cNvPr id="82" name="圖片 81">
              <a:extLst>
                <a:ext uri="{FF2B5EF4-FFF2-40B4-BE49-F238E27FC236}">
                  <a16:creationId xmlns:a16="http://schemas.microsoft.com/office/drawing/2014/main" id="{D91FD847-4684-4F17-8129-B9D9CFEE6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032" y="775179"/>
              <a:ext cx="51833" cy="51833"/>
            </a:xfrm>
            <a:prstGeom prst="rect">
              <a:avLst/>
            </a:prstGeom>
          </p:spPr>
        </p:pic>
        <p:pic>
          <p:nvPicPr>
            <p:cNvPr id="83" name="圖片 82">
              <a:extLst>
                <a:ext uri="{FF2B5EF4-FFF2-40B4-BE49-F238E27FC236}">
                  <a16:creationId xmlns:a16="http://schemas.microsoft.com/office/drawing/2014/main" id="{BC4180A4-6E08-41C5-AEB3-F3F99D64F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17035" y="632385"/>
              <a:ext cx="51833" cy="51833"/>
            </a:xfrm>
            <a:prstGeom prst="rect">
              <a:avLst/>
            </a:prstGeom>
          </p:spPr>
        </p:pic>
        <p:pic>
          <p:nvPicPr>
            <p:cNvPr id="84" name="圖片 83">
              <a:extLst>
                <a:ext uri="{FF2B5EF4-FFF2-40B4-BE49-F238E27FC236}">
                  <a16:creationId xmlns:a16="http://schemas.microsoft.com/office/drawing/2014/main" id="{53B78C23-D4D7-4205-A5D9-522AAAAB3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3883" y="693125"/>
              <a:ext cx="51833" cy="51833"/>
            </a:xfrm>
            <a:prstGeom prst="rect">
              <a:avLst/>
            </a:prstGeom>
          </p:spPr>
        </p:pic>
        <p:pic>
          <p:nvPicPr>
            <p:cNvPr id="85" name="圖片 84">
              <a:extLst>
                <a:ext uri="{FF2B5EF4-FFF2-40B4-BE49-F238E27FC236}">
                  <a16:creationId xmlns:a16="http://schemas.microsoft.com/office/drawing/2014/main" id="{F6E81C42-8998-4E72-A8DC-9D9A6401A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01272" y="822706"/>
              <a:ext cx="51833" cy="51833"/>
            </a:xfrm>
            <a:prstGeom prst="rect">
              <a:avLst/>
            </a:prstGeom>
          </p:spPr>
        </p:pic>
        <p:pic>
          <p:nvPicPr>
            <p:cNvPr id="86" name="圖片 85">
              <a:extLst>
                <a:ext uri="{FF2B5EF4-FFF2-40B4-BE49-F238E27FC236}">
                  <a16:creationId xmlns:a16="http://schemas.microsoft.com/office/drawing/2014/main" id="{60FB6E38-D197-4907-92F8-33D61DE96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04329" y="792407"/>
              <a:ext cx="51833" cy="51833"/>
            </a:xfrm>
            <a:prstGeom prst="rect">
              <a:avLst/>
            </a:prstGeom>
          </p:spPr>
        </p:pic>
        <p:pic>
          <p:nvPicPr>
            <p:cNvPr id="87" name="圖片 86">
              <a:extLst>
                <a:ext uri="{FF2B5EF4-FFF2-40B4-BE49-F238E27FC236}">
                  <a16:creationId xmlns:a16="http://schemas.microsoft.com/office/drawing/2014/main" id="{1787CB02-33AB-463D-89BA-ABBB34DE2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19258" y="595615"/>
              <a:ext cx="51833" cy="51833"/>
            </a:xfrm>
            <a:prstGeom prst="rect">
              <a:avLst/>
            </a:prstGeom>
          </p:spPr>
        </p:pic>
        <p:pic>
          <p:nvPicPr>
            <p:cNvPr id="88" name="圖片 87">
              <a:extLst>
                <a:ext uri="{FF2B5EF4-FFF2-40B4-BE49-F238E27FC236}">
                  <a16:creationId xmlns:a16="http://schemas.microsoft.com/office/drawing/2014/main" id="{CE5EB72D-578B-4D24-8DC5-2BD91C0B8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61131" y="659884"/>
              <a:ext cx="51833" cy="51833"/>
            </a:xfrm>
            <a:prstGeom prst="rect">
              <a:avLst/>
            </a:prstGeom>
          </p:spPr>
        </p:pic>
        <p:pic>
          <p:nvPicPr>
            <p:cNvPr id="89" name="圖片 88">
              <a:extLst>
                <a:ext uri="{FF2B5EF4-FFF2-40B4-BE49-F238E27FC236}">
                  <a16:creationId xmlns:a16="http://schemas.microsoft.com/office/drawing/2014/main" id="{36A4A465-2943-4D70-8BD1-B2AA71C53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2373" y="680121"/>
              <a:ext cx="51833" cy="51833"/>
            </a:xfrm>
            <a:prstGeom prst="rect">
              <a:avLst/>
            </a:prstGeom>
          </p:spPr>
        </p:pic>
        <p:pic>
          <p:nvPicPr>
            <p:cNvPr id="90" name="圖片 89">
              <a:extLst>
                <a:ext uri="{FF2B5EF4-FFF2-40B4-BE49-F238E27FC236}">
                  <a16:creationId xmlns:a16="http://schemas.microsoft.com/office/drawing/2014/main" id="{05B30C99-7BF6-4EED-82F9-A7625D31B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0661" y="729486"/>
              <a:ext cx="51833" cy="51833"/>
            </a:xfrm>
            <a:prstGeom prst="rect">
              <a:avLst/>
            </a:prstGeom>
          </p:spPr>
        </p:pic>
        <p:pic>
          <p:nvPicPr>
            <p:cNvPr id="91" name="圖片 90">
              <a:extLst>
                <a:ext uri="{FF2B5EF4-FFF2-40B4-BE49-F238E27FC236}">
                  <a16:creationId xmlns:a16="http://schemas.microsoft.com/office/drawing/2014/main" id="{E9D2E70C-834D-45F1-946D-B972D3A8F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9078" y="747505"/>
              <a:ext cx="51833" cy="51833"/>
            </a:xfrm>
            <a:prstGeom prst="rect">
              <a:avLst/>
            </a:prstGeom>
          </p:spPr>
        </p:pic>
        <p:sp>
          <p:nvSpPr>
            <p:cNvPr id="92" name="文字方塊 91">
              <a:extLst>
                <a:ext uri="{FF2B5EF4-FFF2-40B4-BE49-F238E27FC236}">
                  <a16:creationId xmlns:a16="http://schemas.microsoft.com/office/drawing/2014/main" id="{292CCC91-50AE-4DA4-986C-1B123BD7DFE5}"/>
                </a:ext>
              </a:extLst>
            </p:cNvPr>
            <p:cNvSpPr txBox="1"/>
            <p:nvPr/>
          </p:nvSpPr>
          <p:spPr>
            <a:xfrm>
              <a:off x="59476" y="615174"/>
              <a:ext cx="1050288" cy="3034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686" b="1" dirty="0">
                  <a:latin typeface="Arial" panose="020B0604020202020204" pitchFamily="34" charset="0"/>
                  <a:cs typeface="Arial" panose="020B0604020202020204" pitchFamily="34" charset="0"/>
                </a:rPr>
                <a:t>Co-culture condition</a:t>
              </a:r>
            </a:p>
            <a:p>
              <a:pPr algn="ctr"/>
              <a:r>
                <a:rPr lang="en-US" altLang="zh-TW" sz="686" b="1" dirty="0">
                  <a:latin typeface="Arial" panose="020B0604020202020204" pitchFamily="34" charset="0"/>
                  <a:cs typeface="Arial" panose="020B0604020202020204" pitchFamily="34" charset="0"/>
                </a:rPr>
                <a:t>(12-well plate)</a:t>
              </a:r>
              <a:endParaRPr lang="zh-TW" altLang="en-US" sz="686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3" name="直線接點 92">
              <a:extLst>
                <a:ext uri="{FF2B5EF4-FFF2-40B4-BE49-F238E27FC236}">
                  <a16:creationId xmlns:a16="http://schemas.microsoft.com/office/drawing/2014/main" id="{C4C53F55-340C-4D27-AD03-C7275124A968}"/>
                </a:ext>
              </a:extLst>
            </p:cNvPr>
            <p:cNvCxnSpPr/>
            <p:nvPr/>
          </p:nvCxnSpPr>
          <p:spPr>
            <a:xfrm>
              <a:off x="182298" y="972838"/>
              <a:ext cx="20897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直線接點 93">
              <a:extLst>
                <a:ext uri="{FF2B5EF4-FFF2-40B4-BE49-F238E27FC236}">
                  <a16:creationId xmlns:a16="http://schemas.microsoft.com/office/drawing/2014/main" id="{05085B4E-22C3-4FF2-AC72-1F3C448C0345}"/>
                </a:ext>
              </a:extLst>
            </p:cNvPr>
            <p:cNvCxnSpPr/>
            <p:nvPr/>
          </p:nvCxnSpPr>
          <p:spPr>
            <a:xfrm>
              <a:off x="182298" y="1180802"/>
              <a:ext cx="20897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直線接點 94">
              <a:extLst>
                <a:ext uri="{FF2B5EF4-FFF2-40B4-BE49-F238E27FC236}">
                  <a16:creationId xmlns:a16="http://schemas.microsoft.com/office/drawing/2014/main" id="{195441CF-A8F9-4A1C-BA15-95A607656D82}"/>
                </a:ext>
              </a:extLst>
            </p:cNvPr>
            <p:cNvCxnSpPr/>
            <p:nvPr/>
          </p:nvCxnSpPr>
          <p:spPr>
            <a:xfrm>
              <a:off x="182298" y="1406430"/>
              <a:ext cx="20897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直線接點 95">
              <a:extLst>
                <a:ext uri="{FF2B5EF4-FFF2-40B4-BE49-F238E27FC236}">
                  <a16:creationId xmlns:a16="http://schemas.microsoft.com/office/drawing/2014/main" id="{671E113E-534E-4379-97D9-BC5BFC27D70A}"/>
                </a:ext>
              </a:extLst>
            </p:cNvPr>
            <p:cNvCxnSpPr/>
            <p:nvPr/>
          </p:nvCxnSpPr>
          <p:spPr>
            <a:xfrm>
              <a:off x="186071" y="1634676"/>
              <a:ext cx="20897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7" name="文字方塊 96">
              <a:extLst>
                <a:ext uri="{FF2B5EF4-FFF2-40B4-BE49-F238E27FC236}">
                  <a16:creationId xmlns:a16="http://schemas.microsoft.com/office/drawing/2014/main" id="{B3CA4851-DE69-4EF1-AB4C-F6C47EF8B777}"/>
                </a:ext>
              </a:extLst>
            </p:cNvPr>
            <p:cNvSpPr txBox="1"/>
            <p:nvPr/>
          </p:nvSpPr>
          <p:spPr>
            <a:xfrm>
              <a:off x="331900" y="1633612"/>
              <a:ext cx="893404" cy="180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Cell density</a:t>
              </a:r>
              <a:endParaRPr lang="zh-TW" altLang="en-US" sz="57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8" name="直線接點 97">
              <a:extLst>
                <a:ext uri="{FF2B5EF4-FFF2-40B4-BE49-F238E27FC236}">
                  <a16:creationId xmlns:a16="http://schemas.microsoft.com/office/drawing/2014/main" id="{FF71A679-33D4-465E-A843-34D7BCDF8FE2}"/>
                </a:ext>
              </a:extLst>
            </p:cNvPr>
            <p:cNvCxnSpPr/>
            <p:nvPr/>
          </p:nvCxnSpPr>
          <p:spPr>
            <a:xfrm>
              <a:off x="186071" y="1838249"/>
              <a:ext cx="20897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9" name="文字方塊 98">
              <a:extLst>
                <a:ext uri="{FF2B5EF4-FFF2-40B4-BE49-F238E27FC236}">
                  <a16:creationId xmlns:a16="http://schemas.microsoft.com/office/drawing/2014/main" id="{074FDCE3-FC95-4CDB-8503-103F54DE89D7}"/>
                </a:ext>
              </a:extLst>
            </p:cNvPr>
            <p:cNvSpPr txBox="1"/>
            <p:nvPr/>
          </p:nvSpPr>
          <p:spPr>
            <a:xfrm>
              <a:off x="240729" y="1421924"/>
              <a:ext cx="1113116" cy="180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Cell-cell proximity</a:t>
              </a:r>
              <a:endParaRPr lang="zh-TW" altLang="en-US" sz="57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文字方塊 99">
              <a:extLst>
                <a:ext uri="{FF2B5EF4-FFF2-40B4-BE49-F238E27FC236}">
                  <a16:creationId xmlns:a16="http://schemas.microsoft.com/office/drawing/2014/main" id="{44925CE8-010C-4668-8922-A3FF9E29E75D}"/>
                </a:ext>
              </a:extLst>
            </p:cNvPr>
            <p:cNvSpPr txBox="1"/>
            <p:nvPr/>
          </p:nvSpPr>
          <p:spPr>
            <a:xfrm>
              <a:off x="1790700" y="1427150"/>
              <a:ext cx="503937" cy="180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High</a:t>
              </a:r>
              <a:endParaRPr lang="zh-TW" altLang="en-US" sz="57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文字方塊 100">
              <a:extLst>
                <a:ext uri="{FF2B5EF4-FFF2-40B4-BE49-F238E27FC236}">
                  <a16:creationId xmlns:a16="http://schemas.microsoft.com/office/drawing/2014/main" id="{E463EE03-778F-4B01-84D7-5712BB0B8A5E}"/>
                </a:ext>
              </a:extLst>
            </p:cNvPr>
            <p:cNvSpPr txBox="1"/>
            <p:nvPr/>
          </p:nvSpPr>
          <p:spPr>
            <a:xfrm>
              <a:off x="1400591" y="1416825"/>
              <a:ext cx="503937" cy="180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Medium</a:t>
              </a:r>
              <a:endParaRPr lang="zh-TW" altLang="en-US" sz="57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文字方塊 101">
              <a:extLst>
                <a:ext uri="{FF2B5EF4-FFF2-40B4-BE49-F238E27FC236}">
                  <a16:creationId xmlns:a16="http://schemas.microsoft.com/office/drawing/2014/main" id="{C0717680-BE2C-4714-9C93-CD844D8AC24D}"/>
                </a:ext>
              </a:extLst>
            </p:cNvPr>
            <p:cNvSpPr txBox="1"/>
            <p:nvPr/>
          </p:nvSpPr>
          <p:spPr>
            <a:xfrm>
              <a:off x="1159813" y="1417444"/>
              <a:ext cx="357225" cy="180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Low</a:t>
              </a:r>
              <a:endParaRPr lang="zh-TW" altLang="en-US" sz="57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文字方塊 102">
              <a:extLst>
                <a:ext uri="{FF2B5EF4-FFF2-40B4-BE49-F238E27FC236}">
                  <a16:creationId xmlns:a16="http://schemas.microsoft.com/office/drawing/2014/main" id="{7A76F766-79F7-4CC3-9625-3BD1F506FD56}"/>
                </a:ext>
              </a:extLst>
            </p:cNvPr>
            <p:cNvSpPr txBox="1"/>
            <p:nvPr/>
          </p:nvSpPr>
          <p:spPr>
            <a:xfrm>
              <a:off x="1790700" y="1655161"/>
              <a:ext cx="503937" cy="180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High</a:t>
              </a:r>
              <a:endParaRPr lang="zh-TW" altLang="en-US" sz="57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文字方塊 103">
              <a:extLst>
                <a:ext uri="{FF2B5EF4-FFF2-40B4-BE49-F238E27FC236}">
                  <a16:creationId xmlns:a16="http://schemas.microsoft.com/office/drawing/2014/main" id="{098C9DD8-D41C-4DB8-B564-C8408BC34728}"/>
                </a:ext>
              </a:extLst>
            </p:cNvPr>
            <p:cNvSpPr txBox="1"/>
            <p:nvPr/>
          </p:nvSpPr>
          <p:spPr>
            <a:xfrm>
              <a:off x="1400591" y="1644835"/>
              <a:ext cx="503937" cy="180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Medium</a:t>
              </a:r>
              <a:endParaRPr lang="zh-TW" altLang="en-US" sz="57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文字方塊 104">
              <a:extLst>
                <a:ext uri="{FF2B5EF4-FFF2-40B4-BE49-F238E27FC236}">
                  <a16:creationId xmlns:a16="http://schemas.microsoft.com/office/drawing/2014/main" id="{92842D0C-BE3F-4F1F-9399-F58A11576776}"/>
                </a:ext>
              </a:extLst>
            </p:cNvPr>
            <p:cNvSpPr txBox="1"/>
            <p:nvPr/>
          </p:nvSpPr>
          <p:spPr>
            <a:xfrm>
              <a:off x="1159813" y="1645454"/>
              <a:ext cx="357225" cy="180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71" b="1" dirty="0">
                  <a:latin typeface="Arial" panose="020B0604020202020204" pitchFamily="34" charset="0"/>
                  <a:cs typeface="Arial" panose="020B0604020202020204" pitchFamily="34" charset="0"/>
                </a:rPr>
                <a:t>Low</a:t>
              </a:r>
              <a:endParaRPr lang="zh-TW" altLang="en-US" sz="57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6" name="矩形 105">
            <a:extLst>
              <a:ext uri="{FF2B5EF4-FFF2-40B4-BE49-F238E27FC236}">
                <a16:creationId xmlns:a16="http://schemas.microsoft.com/office/drawing/2014/main" id="{F49ED3EF-7785-4E28-823D-D2F121D35B08}"/>
              </a:ext>
            </a:extLst>
          </p:cNvPr>
          <p:cNvSpPr/>
          <p:nvPr/>
        </p:nvSpPr>
        <p:spPr>
          <a:xfrm>
            <a:off x="90776" y="2270406"/>
            <a:ext cx="2542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Figure S1. (a) The table of different co-culture seeding conditions in a 12-well dish.</a:t>
            </a:r>
          </a:p>
        </p:txBody>
      </p:sp>
    </p:spTree>
    <p:extLst>
      <p:ext uri="{BB962C8B-B14F-4D97-AF65-F5344CB8AC3E}">
        <p14:creationId xmlns:p14="http://schemas.microsoft.com/office/powerpoint/2010/main" val="379178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文字方塊 91">
            <a:extLst>
              <a:ext uri="{FF2B5EF4-FFF2-40B4-BE49-F238E27FC236}">
                <a16:creationId xmlns:a16="http://schemas.microsoft.com/office/drawing/2014/main" id="{B69AC259-7510-46CF-9DAF-F0EB3B900CF6}"/>
              </a:ext>
            </a:extLst>
          </p:cNvPr>
          <p:cNvSpPr txBox="1"/>
          <p:nvPr/>
        </p:nvSpPr>
        <p:spPr>
          <a:xfrm>
            <a:off x="0" y="3849"/>
            <a:ext cx="16658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 figure 2</a:t>
            </a:r>
            <a:endParaRPr lang="zh-TW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FDE18559-B8CA-4BA4-B756-7BBA840BF9EC}"/>
              </a:ext>
            </a:extLst>
          </p:cNvPr>
          <p:cNvGrpSpPr/>
          <p:nvPr/>
        </p:nvGrpSpPr>
        <p:grpSpPr>
          <a:xfrm>
            <a:off x="-54047" y="332595"/>
            <a:ext cx="1582850" cy="1414405"/>
            <a:chOff x="-54047" y="332595"/>
            <a:chExt cx="1582850" cy="1414405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F01DDB75-12C0-4114-8E3B-13FC1B0F6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9" y="627689"/>
              <a:ext cx="1526784" cy="1119311"/>
            </a:xfrm>
            <a:prstGeom prst="rect">
              <a:avLst/>
            </a:prstGeom>
          </p:spPr>
        </p:pic>
        <p:sp>
          <p:nvSpPr>
            <p:cNvPr id="93" name="文字方塊 92">
              <a:extLst>
                <a:ext uri="{FF2B5EF4-FFF2-40B4-BE49-F238E27FC236}">
                  <a16:creationId xmlns:a16="http://schemas.microsoft.com/office/drawing/2014/main" id="{A844F984-7186-410C-BD54-39261AC60019}"/>
                </a:ext>
              </a:extLst>
            </p:cNvPr>
            <p:cNvSpPr txBox="1"/>
            <p:nvPr/>
          </p:nvSpPr>
          <p:spPr>
            <a:xfrm rot="10800000" flipH="1" flipV="1">
              <a:off x="-54047" y="332595"/>
              <a:ext cx="2536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900" b="1" dirty="0"/>
                <a:t>a</a:t>
              </a:r>
              <a:endParaRPr lang="zh-TW" altLang="en-US" sz="900" b="1" dirty="0"/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D4F4F80D-D04E-43EA-8E1F-0E85DE54E059}"/>
              </a:ext>
            </a:extLst>
          </p:cNvPr>
          <p:cNvGrpSpPr/>
          <p:nvPr/>
        </p:nvGrpSpPr>
        <p:grpSpPr>
          <a:xfrm>
            <a:off x="1496542" y="329674"/>
            <a:ext cx="3421030" cy="1829005"/>
            <a:chOff x="1496542" y="329674"/>
            <a:chExt cx="3421030" cy="1829005"/>
          </a:xfrm>
        </p:grpSpPr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4E381CDF-3DF6-4E0B-ADD8-1919E1B6B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0144" y="620437"/>
              <a:ext cx="566941" cy="430843"/>
            </a:xfrm>
            <a:prstGeom prst="rect">
              <a:avLst/>
            </a:prstGeom>
          </p:spPr>
        </p:pic>
        <p:cxnSp>
          <p:nvCxnSpPr>
            <p:cNvPr id="61" name="直線單箭頭接點 60">
              <a:extLst>
                <a:ext uri="{FF2B5EF4-FFF2-40B4-BE49-F238E27FC236}">
                  <a16:creationId xmlns:a16="http://schemas.microsoft.com/office/drawing/2014/main" id="{C51CB09D-655F-429C-A544-A7285CD26AE5}"/>
                </a:ext>
              </a:extLst>
            </p:cNvPr>
            <p:cNvCxnSpPr>
              <a:cxnSpLocks/>
            </p:cNvCxnSpPr>
            <p:nvPr/>
          </p:nvCxnSpPr>
          <p:spPr>
            <a:xfrm>
              <a:off x="3081387" y="844887"/>
              <a:ext cx="51662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文字方塊 61">
              <a:extLst>
                <a:ext uri="{FF2B5EF4-FFF2-40B4-BE49-F238E27FC236}">
                  <a16:creationId xmlns:a16="http://schemas.microsoft.com/office/drawing/2014/main" id="{53A96C7D-EFC7-4AF4-8A22-3CBC6CAA7564}"/>
                </a:ext>
              </a:extLst>
            </p:cNvPr>
            <p:cNvSpPr txBox="1"/>
            <p:nvPr/>
          </p:nvSpPr>
          <p:spPr>
            <a:xfrm>
              <a:off x="3009455" y="440317"/>
              <a:ext cx="6259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500" dirty="0">
                  <a:latin typeface="Arial" panose="020B0604020202020204" pitchFamily="34" charset="0"/>
                  <a:cs typeface="Arial" panose="020B0604020202020204" pitchFamily="34" charset="0"/>
                </a:rPr>
                <a:t>GCV treat for 24 or 36 hours</a:t>
              </a:r>
              <a:endParaRPr lang="zh-TW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9F237066-6C71-40B7-818F-388F0BB76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9483" y="656568"/>
              <a:ext cx="510423" cy="369743"/>
            </a:xfrm>
            <a:prstGeom prst="rect">
              <a:avLst/>
            </a:prstGeom>
          </p:spPr>
        </p:pic>
        <p:cxnSp>
          <p:nvCxnSpPr>
            <p:cNvPr id="64" name="直線單箭頭接點 63">
              <a:extLst>
                <a:ext uri="{FF2B5EF4-FFF2-40B4-BE49-F238E27FC236}">
                  <a16:creationId xmlns:a16="http://schemas.microsoft.com/office/drawing/2014/main" id="{1E371DAA-F801-48A0-AE82-DCA6DB91BF79}"/>
                </a:ext>
              </a:extLst>
            </p:cNvPr>
            <p:cNvCxnSpPr>
              <a:cxnSpLocks/>
            </p:cNvCxnSpPr>
            <p:nvPr/>
          </p:nvCxnSpPr>
          <p:spPr>
            <a:xfrm>
              <a:off x="2317084" y="846809"/>
              <a:ext cx="232256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文字方塊 64">
              <a:extLst>
                <a:ext uri="{FF2B5EF4-FFF2-40B4-BE49-F238E27FC236}">
                  <a16:creationId xmlns:a16="http://schemas.microsoft.com/office/drawing/2014/main" id="{288D6EC5-BCC0-4434-9845-FDBE9CAB7B3F}"/>
                </a:ext>
              </a:extLst>
            </p:cNvPr>
            <p:cNvSpPr txBox="1"/>
            <p:nvPr/>
          </p:nvSpPr>
          <p:spPr>
            <a:xfrm>
              <a:off x="1910821" y="440317"/>
              <a:ext cx="10353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500" dirty="0">
                  <a:latin typeface="Arial" panose="020B0604020202020204" pitchFamily="34" charset="0"/>
                  <a:cs typeface="Arial" panose="020B0604020202020204" pitchFamily="34" charset="0"/>
                </a:rPr>
                <a:t>ALTS1C1-Tk co-culture with BV2 for 24 hours</a:t>
              </a:r>
              <a:endParaRPr lang="zh-TW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文字方塊 65">
              <a:extLst>
                <a:ext uri="{FF2B5EF4-FFF2-40B4-BE49-F238E27FC236}">
                  <a16:creationId xmlns:a16="http://schemas.microsoft.com/office/drawing/2014/main" id="{48934CC7-0CFD-4A4B-BAD4-9A30EBFB587E}"/>
                </a:ext>
              </a:extLst>
            </p:cNvPr>
            <p:cNvSpPr txBox="1"/>
            <p:nvPr/>
          </p:nvSpPr>
          <p:spPr>
            <a:xfrm>
              <a:off x="3581498" y="681091"/>
              <a:ext cx="594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FACS analysis</a:t>
              </a:r>
              <a:endParaRPr lang="zh-TW" altLang="en-US" sz="7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文字方塊 66">
              <a:extLst>
                <a:ext uri="{FF2B5EF4-FFF2-40B4-BE49-F238E27FC236}">
                  <a16:creationId xmlns:a16="http://schemas.microsoft.com/office/drawing/2014/main" id="{69ADFC8D-20BD-41A5-8C3A-6F3BDCC4C0B0}"/>
                </a:ext>
              </a:extLst>
            </p:cNvPr>
            <p:cNvSpPr txBox="1"/>
            <p:nvPr/>
          </p:nvSpPr>
          <p:spPr>
            <a:xfrm>
              <a:off x="1539713" y="1137895"/>
              <a:ext cx="84258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FACS gating</a:t>
              </a:r>
              <a:endParaRPr lang="zh-TW" altLang="en-US" sz="7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8" name="圖片 67">
              <a:extLst>
                <a:ext uri="{FF2B5EF4-FFF2-40B4-BE49-F238E27FC236}">
                  <a16:creationId xmlns:a16="http://schemas.microsoft.com/office/drawing/2014/main" id="{7C03CB23-1B56-44C4-A94A-27B1863090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1528" t="954" r="-1125" b="4703"/>
            <a:stretch/>
          </p:blipFill>
          <p:spPr>
            <a:xfrm>
              <a:off x="3821276" y="1356016"/>
              <a:ext cx="569919" cy="594513"/>
            </a:xfrm>
            <a:prstGeom prst="rect">
              <a:avLst/>
            </a:prstGeom>
          </p:spPr>
        </p:pic>
        <p:pic>
          <p:nvPicPr>
            <p:cNvPr id="69" name="圖片 68">
              <a:extLst>
                <a:ext uri="{FF2B5EF4-FFF2-40B4-BE49-F238E27FC236}">
                  <a16:creationId xmlns:a16="http://schemas.microsoft.com/office/drawing/2014/main" id="{686288A1-93C4-4DF6-B38C-02305F485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39714" y="1370035"/>
              <a:ext cx="623677" cy="604720"/>
            </a:xfrm>
            <a:prstGeom prst="rect">
              <a:avLst/>
            </a:prstGeom>
          </p:spPr>
        </p:pic>
        <p:pic>
          <p:nvPicPr>
            <p:cNvPr id="70" name="圖片 69">
              <a:extLst>
                <a:ext uri="{FF2B5EF4-FFF2-40B4-BE49-F238E27FC236}">
                  <a16:creationId xmlns:a16="http://schemas.microsoft.com/office/drawing/2014/main" id="{A31CA174-771A-4A8E-8D4F-077FBA88C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09023" y="1350171"/>
              <a:ext cx="659268" cy="639230"/>
            </a:xfrm>
            <a:prstGeom prst="rect">
              <a:avLst/>
            </a:prstGeom>
          </p:spPr>
        </p:pic>
        <p:pic>
          <p:nvPicPr>
            <p:cNvPr id="71" name="圖片 70">
              <a:extLst>
                <a:ext uri="{FF2B5EF4-FFF2-40B4-BE49-F238E27FC236}">
                  <a16:creationId xmlns:a16="http://schemas.microsoft.com/office/drawing/2014/main" id="{05B65921-1DC2-41C8-9F80-7DF58CE228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154" b="5060"/>
            <a:stretch/>
          </p:blipFill>
          <p:spPr>
            <a:xfrm>
              <a:off x="3032086" y="1350665"/>
              <a:ext cx="603351" cy="604720"/>
            </a:xfrm>
            <a:prstGeom prst="rect">
              <a:avLst/>
            </a:prstGeom>
          </p:spPr>
        </p:pic>
        <p:cxnSp>
          <p:nvCxnSpPr>
            <p:cNvPr id="72" name="直線單箭頭接點 71">
              <a:extLst>
                <a:ext uri="{FF2B5EF4-FFF2-40B4-BE49-F238E27FC236}">
                  <a16:creationId xmlns:a16="http://schemas.microsoft.com/office/drawing/2014/main" id="{3EB7C46F-BCA0-455A-9E4F-D7D26B87E233}"/>
                </a:ext>
              </a:extLst>
            </p:cNvPr>
            <p:cNvCxnSpPr>
              <a:cxnSpLocks/>
            </p:cNvCxnSpPr>
            <p:nvPr/>
          </p:nvCxnSpPr>
          <p:spPr>
            <a:xfrm>
              <a:off x="3795395" y="1950528"/>
              <a:ext cx="595801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直線單箭頭接點 72">
              <a:extLst>
                <a:ext uri="{FF2B5EF4-FFF2-40B4-BE49-F238E27FC236}">
                  <a16:creationId xmlns:a16="http://schemas.microsoft.com/office/drawing/2014/main" id="{2D5A73A3-7D59-4BEE-ABBB-4E292CD8B5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94089" y="1345413"/>
              <a:ext cx="0" cy="60729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4" name="文字方塊 73">
              <a:extLst>
                <a:ext uri="{FF2B5EF4-FFF2-40B4-BE49-F238E27FC236}">
                  <a16:creationId xmlns:a16="http://schemas.microsoft.com/office/drawing/2014/main" id="{F4F90F92-3058-479D-BD9D-8834214595E8}"/>
                </a:ext>
              </a:extLst>
            </p:cNvPr>
            <p:cNvSpPr txBox="1"/>
            <p:nvPr/>
          </p:nvSpPr>
          <p:spPr>
            <a:xfrm>
              <a:off x="4223551" y="1974756"/>
              <a:ext cx="542293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00" dirty="0">
                  <a:latin typeface="Arial" panose="020B0604020202020204" pitchFamily="34" charset="0"/>
                  <a:cs typeface="Arial" panose="020B0604020202020204" pitchFamily="34" charset="0"/>
                </a:rPr>
                <a:t>Annexin V</a:t>
              </a:r>
              <a:endParaRPr lang="zh-TW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文字方塊 74">
              <a:extLst>
                <a:ext uri="{FF2B5EF4-FFF2-40B4-BE49-F238E27FC236}">
                  <a16:creationId xmlns:a16="http://schemas.microsoft.com/office/drawing/2014/main" id="{8E06A3A7-EF33-4280-896F-7BCCBA4F29D3}"/>
                </a:ext>
              </a:extLst>
            </p:cNvPr>
            <p:cNvSpPr txBox="1"/>
            <p:nvPr/>
          </p:nvSpPr>
          <p:spPr>
            <a:xfrm>
              <a:off x="3632982" y="1205561"/>
              <a:ext cx="245580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dirty="0">
                  <a:latin typeface="Arial" panose="020B0604020202020204" pitchFamily="34" charset="0"/>
                  <a:cs typeface="Arial" panose="020B0604020202020204" pitchFamily="34" charset="0"/>
                </a:rPr>
                <a:t>PI</a:t>
              </a:r>
              <a:endParaRPr lang="zh-TW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6" name="直線單箭頭接點 75">
              <a:extLst>
                <a:ext uri="{FF2B5EF4-FFF2-40B4-BE49-F238E27FC236}">
                  <a16:creationId xmlns:a16="http://schemas.microsoft.com/office/drawing/2014/main" id="{529B012C-4B86-4B4B-B2C0-222F7184195B}"/>
                </a:ext>
              </a:extLst>
            </p:cNvPr>
            <p:cNvCxnSpPr>
              <a:cxnSpLocks/>
            </p:cNvCxnSpPr>
            <p:nvPr/>
          </p:nvCxnSpPr>
          <p:spPr>
            <a:xfrm>
              <a:off x="3121187" y="1965009"/>
              <a:ext cx="514248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文字方塊 76">
              <a:extLst>
                <a:ext uri="{FF2B5EF4-FFF2-40B4-BE49-F238E27FC236}">
                  <a16:creationId xmlns:a16="http://schemas.microsoft.com/office/drawing/2014/main" id="{063DEF12-C85E-4CCA-A47F-769600A05A82}"/>
                </a:ext>
              </a:extLst>
            </p:cNvPr>
            <p:cNvSpPr txBox="1"/>
            <p:nvPr/>
          </p:nvSpPr>
          <p:spPr>
            <a:xfrm>
              <a:off x="3143309" y="1989402"/>
              <a:ext cx="67796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00" dirty="0">
                  <a:latin typeface="Arial" panose="020B0604020202020204" pitchFamily="34" charset="0"/>
                  <a:cs typeface="Arial" panose="020B0604020202020204" pitchFamily="34" charset="0"/>
                </a:rPr>
                <a:t>Pe-Cy7 CD45</a:t>
              </a:r>
              <a:endParaRPr lang="zh-TW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文字方塊 77">
              <a:extLst>
                <a:ext uri="{FF2B5EF4-FFF2-40B4-BE49-F238E27FC236}">
                  <a16:creationId xmlns:a16="http://schemas.microsoft.com/office/drawing/2014/main" id="{21F00791-C9DC-4F3B-83B7-A80E5829931B}"/>
                </a:ext>
              </a:extLst>
            </p:cNvPr>
            <p:cNvSpPr txBox="1"/>
            <p:nvPr/>
          </p:nvSpPr>
          <p:spPr>
            <a:xfrm>
              <a:off x="2944522" y="1167988"/>
              <a:ext cx="576805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00" dirty="0">
                  <a:latin typeface="Arial" panose="020B0604020202020204" pitchFamily="34" charset="0"/>
                  <a:cs typeface="Arial" panose="020B0604020202020204" pitchFamily="34" charset="0"/>
                </a:rPr>
                <a:t>ALTS1C1-Tk</a:t>
              </a:r>
              <a:endParaRPr lang="zh-TW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文字方塊 78">
              <a:extLst>
                <a:ext uri="{FF2B5EF4-FFF2-40B4-BE49-F238E27FC236}">
                  <a16:creationId xmlns:a16="http://schemas.microsoft.com/office/drawing/2014/main" id="{48406102-F530-4704-B6AF-D6EE168497DA}"/>
                </a:ext>
              </a:extLst>
            </p:cNvPr>
            <p:cNvSpPr txBox="1"/>
            <p:nvPr/>
          </p:nvSpPr>
          <p:spPr>
            <a:xfrm>
              <a:off x="3425214" y="1215184"/>
              <a:ext cx="341693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00" dirty="0">
                  <a:latin typeface="Arial" panose="020B0604020202020204" pitchFamily="34" charset="0"/>
                  <a:cs typeface="Arial" panose="020B0604020202020204" pitchFamily="34" charset="0"/>
                </a:rPr>
                <a:t>BV2</a:t>
              </a:r>
              <a:endParaRPr lang="zh-TW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0" name="直線單箭頭接點 79">
              <a:extLst>
                <a:ext uri="{FF2B5EF4-FFF2-40B4-BE49-F238E27FC236}">
                  <a16:creationId xmlns:a16="http://schemas.microsoft.com/office/drawing/2014/main" id="{552279F1-EF41-4CDE-A80D-F0E96C003FF5}"/>
                </a:ext>
              </a:extLst>
            </p:cNvPr>
            <p:cNvCxnSpPr>
              <a:cxnSpLocks/>
            </p:cNvCxnSpPr>
            <p:nvPr/>
          </p:nvCxnSpPr>
          <p:spPr>
            <a:xfrm>
              <a:off x="2039577" y="1620529"/>
              <a:ext cx="247626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直線單箭頭接點 80">
              <a:extLst>
                <a:ext uri="{FF2B5EF4-FFF2-40B4-BE49-F238E27FC236}">
                  <a16:creationId xmlns:a16="http://schemas.microsoft.com/office/drawing/2014/main" id="{0FEC2DFE-2C56-41BE-AF14-68BADD87AC55}"/>
                </a:ext>
              </a:extLst>
            </p:cNvPr>
            <p:cNvCxnSpPr>
              <a:cxnSpLocks/>
            </p:cNvCxnSpPr>
            <p:nvPr/>
          </p:nvCxnSpPr>
          <p:spPr>
            <a:xfrm>
              <a:off x="2783125" y="1618340"/>
              <a:ext cx="247626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直線單箭頭接點 81">
              <a:extLst>
                <a:ext uri="{FF2B5EF4-FFF2-40B4-BE49-F238E27FC236}">
                  <a16:creationId xmlns:a16="http://schemas.microsoft.com/office/drawing/2014/main" id="{CF7EC639-AE50-44A9-874C-AB08E0478DE7}"/>
                </a:ext>
              </a:extLst>
            </p:cNvPr>
            <p:cNvCxnSpPr>
              <a:cxnSpLocks/>
            </p:cNvCxnSpPr>
            <p:nvPr/>
          </p:nvCxnSpPr>
          <p:spPr>
            <a:xfrm>
              <a:off x="3511622" y="1619105"/>
              <a:ext cx="247626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C3F352EC-518B-411A-9A54-F86D06D702AA}"/>
                </a:ext>
              </a:extLst>
            </p:cNvPr>
            <p:cNvSpPr/>
            <p:nvPr/>
          </p:nvSpPr>
          <p:spPr>
            <a:xfrm>
              <a:off x="3882267" y="1763459"/>
              <a:ext cx="193641" cy="952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3136" tIns="36568" rIns="73136" bIns="3656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152"/>
            </a:p>
          </p:txBody>
        </p:sp>
        <p:sp>
          <p:nvSpPr>
            <p:cNvPr id="84" name="文字方塊 83">
              <a:extLst>
                <a:ext uri="{FF2B5EF4-FFF2-40B4-BE49-F238E27FC236}">
                  <a16:creationId xmlns:a16="http://schemas.microsoft.com/office/drawing/2014/main" id="{020384CB-8BED-4F5A-B049-D4D7A46056EA}"/>
                </a:ext>
              </a:extLst>
            </p:cNvPr>
            <p:cNvSpPr txBox="1"/>
            <p:nvPr/>
          </p:nvSpPr>
          <p:spPr>
            <a:xfrm>
              <a:off x="4347653" y="1666424"/>
              <a:ext cx="5699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00" dirty="0">
                  <a:latin typeface="Arial" panose="020B0604020202020204" pitchFamily="34" charset="0"/>
                  <a:cs typeface="Arial" panose="020B0604020202020204" pitchFamily="34" charset="0"/>
                </a:rPr>
                <a:t>Un-apoptosis live cells</a:t>
              </a:r>
              <a:endParaRPr lang="zh-TW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705C9DFD-D866-4000-8D1C-0EDDC941D646}"/>
                </a:ext>
              </a:extLst>
            </p:cNvPr>
            <p:cNvSpPr/>
            <p:nvPr/>
          </p:nvSpPr>
          <p:spPr>
            <a:xfrm>
              <a:off x="2635974" y="1739749"/>
              <a:ext cx="176268" cy="1189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86" name="文字方塊 85">
              <a:extLst>
                <a:ext uri="{FF2B5EF4-FFF2-40B4-BE49-F238E27FC236}">
                  <a16:creationId xmlns:a16="http://schemas.microsoft.com/office/drawing/2014/main" id="{53B65075-9C69-4A21-B1AA-220266DC492A}"/>
                </a:ext>
              </a:extLst>
            </p:cNvPr>
            <p:cNvSpPr txBox="1"/>
            <p:nvPr/>
          </p:nvSpPr>
          <p:spPr>
            <a:xfrm>
              <a:off x="2578619" y="1658306"/>
              <a:ext cx="4031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00" dirty="0">
                  <a:latin typeface="Arial" panose="020B0604020202020204" pitchFamily="34" charset="0"/>
                  <a:cs typeface="Arial" panose="020B0604020202020204" pitchFamily="34" charset="0"/>
                </a:rPr>
                <a:t>Single cells</a:t>
              </a:r>
              <a:endParaRPr lang="zh-TW" alt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7" name="直線單箭頭接點 86">
              <a:extLst>
                <a:ext uri="{FF2B5EF4-FFF2-40B4-BE49-F238E27FC236}">
                  <a16:creationId xmlns:a16="http://schemas.microsoft.com/office/drawing/2014/main" id="{F0760811-EC0F-4A96-A254-4EFF29A850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60609" y="1326276"/>
              <a:ext cx="65904" cy="214273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直線單箭頭接點 87">
              <a:extLst>
                <a:ext uri="{FF2B5EF4-FFF2-40B4-BE49-F238E27FC236}">
                  <a16:creationId xmlns:a16="http://schemas.microsoft.com/office/drawing/2014/main" id="{3932FAA7-130A-4CCC-B5C5-A80AF448E6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51294" y="1349352"/>
              <a:ext cx="82338" cy="220202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直線單箭頭接點 88">
              <a:extLst>
                <a:ext uri="{FF2B5EF4-FFF2-40B4-BE49-F238E27FC236}">
                  <a16:creationId xmlns:a16="http://schemas.microsoft.com/office/drawing/2014/main" id="{57033B5D-96FE-4E9D-9298-E5C2E923E782}"/>
                </a:ext>
              </a:extLst>
            </p:cNvPr>
            <p:cNvCxnSpPr>
              <a:cxnSpLocks/>
            </p:cNvCxnSpPr>
            <p:nvPr/>
          </p:nvCxnSpPr>
          <p:spPr>
            <a:xfrm>
              <a:off x="4101789" y="1684701"/>
              <a:ext cx="245864" cy="88187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4" name="文字方塊 93">
              <a:extLst>
                <a:ext uri="{FF2B5EF4-FFF2-40B4-BE49-F238E27FC236}">
                  <a16:creationId xmlns:a16="http://schemas.microsoft.com/office/drawing/2014/main" id="{0AF59A32-8C1F-4F3B-AAC1-E6DCDD603B59}"/>
                </a:ext>
              </a:extLst>
            </p:cNvPr>
            <p:cNvSpPr txBox="1"/>
            <p:nvPr/>
          </p:nvSpPr>
          <p:spPr>
            <a:xfrm rot="10800000" flipH="1" flipV="1">
              <a:off x="1496542" y="329674"/>
              <a:ext cx="2536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900" b="1" dirty="0"/>
                <a:t>b</a:t>
              </a:r>
              <a:endParaRPr lang="zh-TW" altLang="en-US" sz="900" b="1" dirty="0"/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01CC7DF1-2DE5-4A6D-8AE8-FDEE94986C7D}"/>
              </a:ext>
            </a:extLst>
          </p:cNvPr>
          <p:cNvGrpSpPr/>
          <p:nvPr/>
        </p:nvGrpSpPr>
        <p:grpSpPr>
          <a:xfrm>
            <a:off x="-54000" y="2141402"/>
            <a:ext cx="2863232" cy="2110607"/>
            <a:chOff x="-54000" y="2141402"/>
            <a:chExt cx="2863232" cy="2110607"/>
          </a:xfrm>
        </p:grpSpPr>
        <p:pic>
          <p:nvPicPr>
            <p:cNvPr id="95" name="圖片 94">
              <a:extLst>
                <a:ext uri="{FF2B5EF4-FFF2-40B4-BE49-F238E27FC236}">
                  <a16:creationId xmlns:a16="http://schemas.microsoft.com/office/drawing/2014/main" id="{48F85959-3994-4C0D-9999-E81B71034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8262" y="3313525"/>
              <a:ext cx="735995" cy="729138"/>
            </a:xfrm>
            <a:prstGeom prst="rect">
              <a:avLst/>
            </a:prstGeom>
          </p:spPr>
        </p:pic>
        <p:pic>
          <p:nvPicPr>
            <p:cNvPr id="96" name="圖片 95">
              <a:extLst>
                <a:ext uri="{FF2B5EF4-FFF2-40B4-BE49-F238E27FC236}">
                  <a16:creationId xmlns:a16="http://schemas.microsoft.com/office/drawing/2014/main" id="{CBAFB459-DAF7-4CAF-AA88-BFCCBA494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6422" y="2555266"/>
              <a:ext cx="735995" cy="729138"/>
            </a:xfrm>
            <a:prstGeom prst="rect">
              <a:avLst/>
            </a:prstGeom>
          </p:spPr>
        </p:pic>
        <p:pic>
          <p:nvPicPr>
            <p:cNvPr id="97" name="圖片 96">
              <a:extLst>
                <a:ext uri="{FF2B5EF4-FFF2-40B4-BE49-F238E27FC236}">
                  <a16:creationId xmlns:a16="http://schemas.microsoft.com/office/drawing/2014/main" id="{55B10624-8D45-495A-B67B-6EF62A119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1739" y="2555266"/>
              <a:ext cx="735995" cy="729138"/>
            </a:xfrm>
            <a:prstGeom prst="rect">
              <a:avLst/>
            </a:prstGeom>
          </p:spPr>
        </p:pic>
        <p:pic>
          <p:nvPicPr>
            <p:cNvPr id="98" name="圖片 97">
              <a:extLst>
                <a:ext uri="{FF2B5EF4-FFF2-40B4-BE49-F238E27FC236}">
                  <a16:creationId xmlns:a16="http://schemas.microsoft.com/office/drawing/2014/main" id="{AD366C02-B924-4244-BC35-1E3446E21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2129" y="3307439"/>
              <a:ext cx="735995" cy="729138"/>
            </a:xfrm>
            <a:prstGeom prst="rect">
              <a:avLst/>
            </a:prstGeom>
          </p:spPr>
        </p:pic>
        <p:pic>
          <p:nvPicPr>
            <p:cNvPr id="99" name="圖片 98">
              <a:extLst>
                <a:ext uri="{FF2B5EF4-FFF2-40B4-BE49-F238E27FC236}">
                  <a16:creationId xmlns:a16="http://schemas.microsoft.com/office/drawing/2014/main" id="{0D72EBE0-2350-476B-B8ED-FE62B4EF4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80732" y="3300646"/>
              <a:ext cx="735995" cy="729138"/>
            </a:xfrm>
            <a:prstGeom prst="rect">
              <a:avLst/>
            </a:prstGeom>
          </p:spPr>
        </p:pic>
        <p:pic>
          <p:nvPicPr>
            <p:cNvPr id="100" name="圖片 99">
              <a:extLst>
                <a:ext uri="{FF2B5EF4-FFF2-40B4-BE49-F238E27FC236}">
                  <a16:creationId xmlns:a16="http://schemas.microsoft.com/office/drawing/2014/main" id="{E1873E9A-080C-4447-B7BD-75D9C6E19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80732" y="2552113"/>
              <a:ext cx="735995" cy="729138"/>
            </a:xfrm>
            <a:prstGeom prst="rect">
              <a:avLst/>
            </a:prstGeom>
          </p:spPr>
        </p:pic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097CCB13-E479-4F4A-A104-D30A40BCD70C}"/>
                </a:ext>
              </a:extLst>
            </p:cNvPr>
            <p:cNvSpPr/>
            <p:nvPr/>
          </p:nvSpPr>
          <p:spPr>
            <a:xfrm>
              <a:off x="175598" y="2772956"/>
              <a:ext cx="80139" cy="1583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8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F556B78F-5B2E-4A7C-9ACB-A2A23BF24E2E}"/>
                </a:ext>
              </a:extLst>
            </p:cNvPr>
            <p:cNvSpPr/>
            <p:nvPr/>
          </p:nvSpPr>
          <p:spPr>
            <a:xfrm>
              <a:off x="187047" y="3538665"/>
              <a:ext cx="80139" cy="1583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8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0844FC80-71CC-4259-B28B-085DC1425F9F}"/>
                </a:ext>
              </a:extLst>
            </p:cNvPr>
            <p:cNvSpPr/>
            <p:nvPr/>
          </p:nvSpPr>
          <p:spPr>
            <a:xfrm>
              <a:off x="992129" y="2789115"/>
              <a:ext cx="80139" cy="1583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8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D150C7E8-91E1-4E9F-ADF0-32D3AA8ADD5B}"/>
                </a:ext>
              </a:extLst>
            </p:cNvPr>
            <p:cNvSpPr/>
            <p:nvPr/>
          </p:nvSpPr>
          <p:spPr>
            <a:xfrm>
              <a:off x="1753187" y="2784404"/>
              <a:ext cx="120208" cy="1583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8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F8DF93F5-CC6A-4211-B72A-7D4CF26EDBCC}"/>
                </a:ext>
              </a:extLst>
            </p:cNvPr>
            <p:cNvSpPr/>
            <p:nvPr/>
          </p:nvSpPr>
          <p:spPr>
            <a:xfrm>
              <a:off x="1753187" y="3523996"/>
              <a:ext cx="80139" cy="1583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8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CBFE80C1-560E-4065-9E1D-5A5960F96DD1}"/>
                </a:ext>
              </a:extLst>
            </p:cNvPr>
            <p:cNvSpPr/>
            <p:nvPr/>
          </p:nvSpPr>
          <p:spPr>
            <a:xfrm>
              <a:off x="974181" y="3538665"/>
              <a:ext cx="80139" cy="1583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8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30A586E7-51FD-436D-887E-B59B83A26FE1}"/>
                </a:ext>
              </a:extLst>
            </p:cNvPr>
            <p:cNvSpPr/>
            <p:nvPr/>
          </p:nvSpPr>
          <p:spPr>
            <a:xfrm rot="5400000">
              <a:off x="594795" y="3937737"/>
              <a:ext cx="80139" cy="1583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8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17D1F050-4706-4A73-B876-D9DC360EAEB1}"/>
                </a:ext>
              </a:extLst>
            </p:cNvPr>
            <p:cNvSpPr/>
            <p:nvPr/>
          </p:nvSpPr>
          <p:spPr>
            <a:xfrm rot="5400000">
              <a:off x="1381502" y="3925285"/>
              <a:ext cx="80139" cy="166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8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8528EAD6-A768-4BC2-8785-FBFA7E516117}"/>
                </a:ext>
              </a:extLst>
            </p:cNvPr>
            <p:cNvSpPr/>
            <p:nvPr/>
          </p:nvSpPr>
          <p:spPr>
            <a:xfrm rot="5400000">
              <a:off x="2172333" y="3919283"/>
              <a:ext cx="80139" cy="166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8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256AD3AF-A917-45D6-910C-01A7A03791E8}"/>
                </a:ext>
              </a:extLst>
            </p:cNvPr>
            <p:cNvSpPr/>
            <p:nvPr/>
          </p:nvSpPr>
          <p:spPr>
            <a:xfrm rot="5400000">
              <a:off x="2204493" y="3170825"/>
              <a:ext cx="80139" cy="166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8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A8FE022A-7662-40F4-B479-1C05DFAA0713}"/>
                </a:ext>
              </a:extLst>
            </p:cNvPr>
            <p:cNvSpPr/>
            <p:nvPr/>
          </p:nvSpPr>
          <p:spPr>
            <a:xfrm rot="5400000">
              <a:off x="1360613" y="3170825"/>
              <a:ext cx="80139" cy="166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8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44ACA229-E310-4727-B61C-02B743F37577}"/>
                </a:ext>
              </a:extLst>
            </p:cNvPr>
            <p:cNvSpPr/>
            <p:nvPr/>
          </p:nvSpPr>
          <p:spPr>
            <a:xfrm rot="5400000">
              <a:off x="624619" y="3177267"/>
              <a:ext cx="80139" cy="166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8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3" name="直線單箭頭接點 112">
              <a:extLst>
                <a:ext uri="{FF2B5EF4-FFF2-40B4-BE49-F238E27FC236}">
                  <a16:creationId xmlns:a16="http://schemas.microsoft.com/office/drawing/2014/main" id="{7980C577-CF6D-40BF-BBCC-D238EAB76A95}"/>
                </a:ext>
              </a:extLst>
            </p:cNvPr>
            <p:cNvCxnSpPr/>
            <p:nvPr/>
          </p:nvCxnSpPr>
          <p:spPr>
            <a:xfrm>
              <a:off x="215668" y="4008595"/>
              <a:ext cx="2426982" cy="832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線單箭頭接點 113">
              <a:extLst>
                <a:ext uri="{FF2B5EF4-FFF2-40B4-BE49-F238E27FC236}">
                  <a16:creationId xmlns:a16="http://schemas.microsoft.com/office/drawing/2014/main" id="{EDB1657B-35E1-4A2F-A848-25CC5F3B12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6106" y="2518025"/>
              <a:ext cx="0" cy="14931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文字方塊 114">
              <a:extLst>
                <a:ext uri="{FF2B5EF4-FFF2-40B4-BE49-F238E27FC236}">
                  <a16:creationId xmlns:a16="http://schemas.microsoft.com/office/drawing/2014/main" id="{D278CD8B-4407-445A-9559-9507A7E4FDAD}"/>
                </a:ext>
              </a:extLst>
            </p:cNvPr>
            <p:cNvSpPr txBox="1"/>
            <p:nvPr/>
          </p:nvSpPr>
          <p:spPr>
            <a:xfrm rot="16200000">
              <a:off x="-67880" y="2767502"/>
              <a:ext cx="32733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BV2 </a:t>
              </a:r>
              <a:endParaRPr lang="zh-TW" alt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文字方塊 115">
              <a:extLst>
                <a:ext uri="{FF2B5EF4-FFF2-40B4-BE49-F238E27FC236}">
                  <a16:creationId xmlns:a16="http://schemas.microsoft.com/office/drawing/2014/main" id="{1B254C42-4B19-4EE1-A1AC-12A22557A48F}"/>
                </a:ext>
              </a:extLst>
            </p:cNvPr>
            <p:cNvSpPr txBox="1"/>
            <p:nvPr/>
          </p:nvSpPr>
          <p:spPr>
            <a:xfrm rot="16200000">
              <a:off x="-309803" y="3549528"/>
              <a:ext cx="801823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BV2 (+ ALTS1C1-Tk)</a:t>
              </a:r>
              <a:endParaRPr lang="zh-TW" alt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文字方塊 116">
              <a:extLst>
                <a:ext uri="{FF2B5EF4-FFF2-40B4-BE49-F238E27FC236}">
                  <a16:creationId xmlns:a16="http://schemas.microsoft.com/office/drawing/2014/main" id="{26A02A72-FED2-47D2-B90E-B4659DCA3006}"/>
                </a:ext>
              </a:extLst>
            </p:cNvPr>
            <p:cNvSpPr txBox="1"/>
            <p:nvPr/>
          </p:nvSpPr>
          <p:spPr>
            <a:xfrm>
              <a:off x="2156489" y="4082732"/>
              <a:ext cx="652743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Annexin V-APC</a:t>
              </a:r>
              <a:endParaRPr lang="zh-TW" alt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文字方塊 117">
              <a:extLst>
                <a:ext uri="{FF2B5EF4-FFF2-40B4-BE49-F238E27FC236}">
                  <a16:creationId xmlns:a16="http://schemas.microsoft.com/office/drawing/2014/main" id="{074175F6-2778-441B-9F7B-D71928F1F1C6}"/>
                </a:ext>
              </a:extLst>
            </p:cNvPr>
            <p:cNvSpPr txBox="1"/>
            <p:nvPr/>
          </p:nvSpPr>
          <p:spPr>
            <a:xfrm>
              <a:off x="10157" y="2350421"/>
              <a:ext cx="245580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PI</a:t>
              </a:r>
              <a:endParaRPr lang="zh-TW" alt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文字方塊 118">
              <a:extLst>
                <a:ext uri="{FF2B5EF4-FFF2-40B4-BE49-F238E27FC236}">
                  <a16:creationId xmlns:a16="http://schemas.microsoft.com/office/drawing/2014/main" id="{7490DF7A-E1C0-4DB0-B628-11662A30C73E}"/>
                </a:ext>
              </a:extLst>
            </p:cNvPr>
            <p:cNvSpPr txBox="1"/>
            <p:nvPr/>
          </p:nvSpPr>
          <p:spPr>
            <a:xfrm>
              <a:off x="403935" y="2368738"/>
              <a:ext cx="45878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0 hour</a:t>
              </a:r>
              <a:endParaRPr lang="zh-TW" altLang="en-US" sz="7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文字方塊 119">
              <a:extLst>
                <a:ext uri="{FF2B5EF4-FFF2-40B4-BE49-F238E27FC236}">
                  <a16:creationId xmlns:a16="http://schemas.microsoft.com/office/drawing/2014/main" id="{569967E2-5BD4-4506-83E0-7BD5FDBDA722}"/>
                </a:ext>
              </a:extLst>
            </p:cNvPr>
            <p:cNvSpPr txBox="1"/>
            <p:nvPr/>
          </p:nvSpPr>
          <p:spPr>
            <a:xfrm>
              <a:off x="1193482" y="2368738"/>
              <a:ext cx="508473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24 hour</a:t>
              </a:r>
              <a:endParaRPr lang="zh-TW" altLang="en-US" sz="7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文字方塊 120">
              <a:extLst>
                <a:ext uri="{FF2B5EF4-FFF2-40B4-BE49-F238E27FC236}">
                  <a16:creationId xmlns:a16="http://schemas.microsoft.com/office/drawing/2014/main" id="{68343F9A-62EF-481A-B8E6-A10EB0618AFE}"/>
                </a:ext>
              </a:extLst>
            </p:cNvPr>
            <p:cNvSpPr txBox="1"/>
            <p:nvPr/>
          </p:nvSpPr>
          <p:spPr>
            <a:xfrm>
              <a:off x="1958165" y="2368738"/>
              <a:ext cx="508473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36 hour</a:t>
              </a:r>
              <a:endParaRPr lang="zh-TW" altLang="en-US" sz="7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文字方塊 131">
              <a:extLst>
                <a:ext uri="{FF2B5EF4-FFF2-40B4-BE49-F238E27FC236}">
                  <a16:creationId xmlns:a16="http://schemas.microsoft.com/office/drawing/2014/main" id="{41C8EA84-D69F-4456-88C0-62B55CA911C9}"/>
                </a:ext>
              </a:extLst>
            </p:cNvPr>
            <p:cNvSpPr txBox="1"/>
            <p:nvPr/>
          </p:nvSpPr>
          <p:spPr>
            <a:xfrm rot="10800000" flipH="1" flipV="1">
              <a:off x="-54000" y="2141402"/>
              <a:ext cx="2536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900" b="1" dirty="0"/>
                <a:t>c</a:t>
              </a:r>
              <a:endParaRPr lang="zh-TW" altLang="en-US" sz="900" b="1" dirty="0"/>
            </a:p>
          </p:txBody>
        </p:sp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CFB361F5-67D1-4FB1-B117-E8578E9A35EF}"/>
              </a:ext>
            </a:extLst>
          </p:cNvPr>
          <p:cNvGrpSpPr/>
          <p:nvPr/>
        </p:nvGrpSpPr>
        <p:grpSpPr>
          <a:xfrm>
            <a:off x="2627218" y="2154967"/>
            <a:ext cx="2118819" cy="1129580"/>
            <a:chOff x="2627218" y="2154967"/>
            <a:chExt cx="2118819" cy="1129580"/>
          </a:xfrm>
        </p:grpSpPr>
        <p:pic>
          <p:nvPicPr>
            <p:cNvPr id="122" name="圖片 121">
              <a:extLst>
                <a:ext uri="{FF2B5EF4-FFF2-40B4-BE49-F238E27FC236}">
                  <a16:creationId xmlns:a16="http://schemas.microsoft.com/office/drawing/2014/main" id="{7E6A4EDE-F7E8-445E-9C24-60FF461F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24000"/>
                      </a14:imgEffect>
                      <a14:imgEffect>
                        <a14:brightnessContrast bright="1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71674" y="2521250"/>
              <a:ext cx="924141" cy="691109"/>
            </a:xfrm>
            <a:prstGeom prst="rect">
              <a:avLst/>
            </a:prstGeom>
          </p:spPr>
        </p:pic>
        <p:pic>
          <p:nvPicPr>
            <p:cNvPr id="123" name="圖片 122">
              <a:extLst>
                <a:ext uri="{FF2B5EF4-FFF2-40B4-BE49-F238E27FC236}">
                  <a16:creationId xmlns:a16="http://schemas.microsoft.com/office/drawing/2014/main" id="{EF236FB8-C9C2-4529-A173-C189F278C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harpenSoften amount="24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21896" y="2521250"/>
              <a:ext cx="924141" cy="691109"/>
            </a:xfrm>
            <a:prstGeom prst="rect">
              <a:avLst/>
            </a:prstGeom>
          </p:spPr>
        </p:pic>
        <p:sp>
          <p:nvSpPr>
            <p:cNvPr id="124" name="文字方塊 123">
              <a:extLst>
                <a:ext uri="{FF2B5EF4-FFF2-40B4-BE49-F238E27FC236}">
                  <a16:creationId xmlns:a16="http://schemas.microsoft.com/office/drawing/2014/main" id="{376ED625-F8D7-4678-8B4C-C69625BA5EE1}"/>
                </a:ext>
              </a:extLst>
            </p:cNvPr>
            <p:cNvSpPr txBox="1"/>
            <p:nvPr/>
          </p:nvSpPr>
          <p:spPr>
            <a:xfrm>
              <a:off x="2993427" y="2364422"/>
              <a:ext cx="710451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ALTS1C1-Tk</a:t>
              </a:r>
              <a:r>
                <a:rPr lang="zh-TW" altLang="en-US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only</a:t>
              </a:r>
              <a:endParaRPr lang="zh-TW" alt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文字方塊 124">
              <a:extLst>
                <a:ext uri="{FF2B5EF4-FFF2-40B4-BE49-F238E27FC236}">
                  <a16:creationId xmlns:a16="http://schemas.microsoft.com/office/drawing/2014/main" id="{4D06C81D-3C13-476C-8DF3-6E2AF000F9F7}"/>
                </a:ext>
              </a:extLst>
            </p:cNvPr>
            <p:cNvSpPr txBox="1"/>
            <p:nvPr/>
          </p:nvSpPr>
          <p:spPr>
            <a:xfrm>
              <a:off x="3885363" y="2364422"/>
              <a:ext cx="766557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ALTS1C1-Tk(+BV2)</a:t>
              </a:r>
              <a:endParaRPr lang="zh-TW" alt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文字方塊 125">
              <a:extLst>
                <a:ext uri="{FF2B5EF4-FFF2-40B4-BE49-F238E27FC236}">
                  <a16:creationId xmlns:a16="http://schemas.microsoft.com/office/drawing/2014/main" id="{9126428B-A474-49A5-AD26-3AC299B4A23F}"/>
                </a:ext>
              </a:extLst>
            </p:cNvPr>
            <p:cNvSpPr txBox="1"/>
            <p:nvPr/>
          </p:nvSpPr>
          <p:spPr>
            <a:xfrm rot="16200000">
              <a:off x="2380593" y="2782166"/>
              <a:ext cx="835485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GCV treated 36 hours</a:t>
              </a:r>
              <a:endParaRPr lang="zh-TW" alt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7" name="直線接點 126">
              <a:extLst>
                <a:ext uri="{FF2B5EF4-FFF2-40B4-BE49-F238E27FC236}">
                  <a16:creationId xmlns:a16="http://schemas.microsoft.com/office/drawing/2014/main" id="{7A6986DE-A3E4-4C53-8110-4DFA0AFA7AC4}"/>
                </a:ext>
              </a:extLst>
            </p:cNvPr>
            <p:cNvCxnSpPr/>
            <p:nvPr/>
          </p:nvCxnSpPr>
          <p:spPr>
            <a:xfrm>
              <a:off x="3553591" y="3154431"/>
              <a:ext cx="14864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線接點 127">
              <a:extLst>
                <a:ext uri="{FF2B5EF4-FFF2-40B4-BE49-F238E27FC236}">
                  <a16:creationId xmlns:a16="http://schemas.microsoft.com/office/drawing/2014/main" id="{C01D6907-2451-4871-8C0B-1874514C94F1}"/>
                </a:ext>
              </a:extLst>
            </p:cNvPr>
            <p:cNvCxnSpPr/>
            <p:nvPr/>
          </p:nvCxnSpPr>
          <p:spPr>
            <a:xfrm>
              <a:off x="4503276" y="3155328"/>
              <a:ext cx="14864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文字方塊 132">
              <a:extLst>
                <a:ext uri="{FF2B5EF4-FFF2-40B4-BE49-F238E27FC236}">
                  <a16:creationId xmlns:a16="http://schemas.microsoft.com/office/drawing/2014/main" id="{4BC83757-3A30-4836-B272-67B4BAB9A410}"/>
                </a:ext>
              </a:extLst>
            </p:cNvPr>
            <p:cNvSpPr txBox="1"/>
            <p:nvPr/>
          </p:nvSpPr>
          <p:spPr>
            <a:xfrm rot="10800000" flipH="1" flipV="1">
              <a:off x="2627218" y="2154967"/>
              <a:ext cx="2536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900" b="1" dirty="0"/>
                <a:t>d</a:t>
              </a:r>
              <a:endParaRPr lang="zh-TW" altLang="en-US" sz="900" b="1" dirty="0"/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CB2669FC-B1BB-4F0D-ACA8-626D3AC7765B}"/>
              </a:ext>
            </a:extLst>
          </p:cNvPr>
          <p:cNvGrpSpPr/>
          <p:nvPr/>
        </p:nvGrpSpPr>
        <p:grpSpPr>
          <a:xfrm>
            <a:off x="2646691" y="3403334"/>
            <a:ext cx="1785957" cy="1761900"/>
            <a:chOff x="2646691" y="3403334"/>
            <a:chExt cx="1785957" cy="1761900"/>
          </a:xfrm>
        </p:grpSpPr>
        <p:pic>
          <p:nvPicPr>
            <p:cNvPr id="131" name="圖片 130">
              <a:extLst>
                <a:ext uri="{FF2B5EF4-FFF2-40B4-BE49-F238E27FC236}">
                  <a16:creationId xmlns:a16="http://schemas.microsoft.com/office/drawing/2014/main" id="{186B8ED8-F381-4935-B635-5C1EAA64F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984" y="3440395"/>
              <a:ext cx="1554664" cy="1724839"/>
            </a:xfrm>
            <a:prstGeom prst="rect">
              <a:avLst/>
            </a:prstGeom>
          </p:spPr>
        </p:pic>
        <p:sp>
          <p:nvSpPr>
            <p:cNvPr id="134" name="文字方塊 133">
              <a:extLst>
                <a:ext uri="{FF2B5EF4-FFF2-40B4-BE49-F238E27FC236}">
                  <a16:creationId xmlns:a16="http://schemas.microsoft.com/office/drawing/2014/main" id="{C0C9BCD0-D35F-43E5-84D2-3F603B60D979}"/>
                </a:ext>
              </a:extLst>
            </p:cNvPr>
            <p:cNvSpPr txBox="1"/>
            <p:nvPr/>
          </p:nvSpPr>
          <p:spPr>
            <a:xfrm rot="10800000" flipH="1" flipV="1">
              <a:off x="2646691" y="3403334"/>
              <a:ext cx="2536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900" b="1" dirty="0"/>
                <a:t>e</a:t>
              </a:r>
              <a:endParaRPr lang="zh-TW" altLang="en-US" sz="900" b="1" dirty="0"/>
            </a:p>
          </p:txBody>
        </p:sp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A4F7582E-1C0B-4D22-9D75-1D227205C2F7}"/>
              </a:ext>
            </a:extLst>
          </p:cNvPr>
          <p:cNvGrpSpPr/>
          <p:nvPr/>
        </p:nvGrpSpPr>
        <p:grpSpPr>
          <a:xfrm>
            <a:off x="-54000" y="5538569"/>
            <a:ext cx="3164763" cy="1163472"/>
            <a:chOff x="-54000" y="5538569"/>
            <a:chExt cx="3164763" cy="1163472"/>
          </a:xfrm>
        </p:grpSpPr>
        <p:pic>
          <p:nvPicPr>
            <p:cNvPr id="91" name="圖片 90">
              <a:extLst>
                <a:ext uri="{FF2B5EF4-FFF2-40B4-BE49-F238E27FC236}">
                  <a16:creationId xmlns:a16="http://schemas.microsoft.com/office/drawing/2014/main" id="{F00D2E65-F82D-4A5D-BBE5-896469B0A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5939" y="5788221"/>
              <a:ext cx="954824" cy="720064"/>
            </a:xfrm>
            <a:prstGeom prst="rect">
              <a:avLst/>
            </a:prstGeom>
          </p:spPr>
        </p:pic>
        <p:pic>
          <p:nvPicPr>
            <p:cNvPr id="129" name="圖片 128">
              <a:extLst>
                <a:ext uri="{FF2B5EF4-FFF2-40B4-BE49-F238E27FC236}">
                  <a16:creationId xmlns:a16="http://schemas.microsoft.com/office/drawing/2014/main" id="{AACFB936-3A76-47C6-819E-9F8C49E52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716" y="5788221"/>
              <a:ext cx="954824" cy="720064"/>
            </a:xfrm>
            <a:prstGeom prst="rect">
              <a:avLst/>
            </a:prstGeom>
          </p:spPr>
        </p:pic>
        <p:pic>
          <p:nvPicPr>
            <p:cNvPr id="130" name="圖片 129">
              <a:extLst>
                <a:ext uri="{FF2B5EF4-FFF2-40B4-BE49-F238E27FC236}">
                  <a16:creationId xmlns:a16="http://schemas.microsoft.com/office/drawing/2014/main" id="{5FEAA09F-855C-440A-8689-599CB009F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5828" y="5788221"/>
              <a:ext cx="954824" cy="720064"/>
            </a:xfrm>
            <a:prstGeom prst="rect">
              <a:avLst/>
            </a:prstGeom>
          </p:spPr>
        </p:pic>
        <p:cxnSp>
          <p:nvCxnSpPr>
            <p:cNvPr id="135" name="直線接點 134">
              <a:extLst>
                <a:ext uri="{FF2B5EF4-FFF2-40B4-BE49-F238E27FC236}">
                  <a16:creationId xmlns:a16="http://schemas.microsoft.com/office/drawing/2014/main" id="{922A018D-A15D-40EB-ADD1-5228F37B8B1B}"/>
                </a:ext>
              </a:extLst>
            </p:cNvPr>
            <p:cNvCxnSpPr/>
            <p:nvPr/>
          </p:nvCxnSpPr>
          <p:spPr>
            <a:xfrm>
              <a:off x="2912687" y="6457592"/>
              <a:ext cx="140413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線接點 135">
              <a:extLst>
                <a:ext uri="{FF2B5EF4-FFF2-40B4-BE49-F238E27FC236}">
                  <a16:creationId xmlns:a16="http://schemas.microsoft.com/office/drawing/2014/main" id="{E58449E4-2188-4CAE-B0DE-BEA2F01B89E6}"/>
                </a:ext>
              </a:extLst>
            </p:cNvPr>
            <p:cNvCxnSpPr/>
            <p:nvPr/>
          </p:nvCxnSpPr>
          <p:spPr>
            <a:xfrm>
              <a:off x="1919385" y="6457592"/>
              <a:ext cx="140413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線接點 136">
              <a:extLst>
                <a:ext uri="{FF2B5EF4-FFF2-40B4-BE49-F238E27FC236}">
                  <a16:creationId xmlns:a16="http://schemas.microsoft.com/office/drawing/2014/main" id="{0BCFAA97-2FB3-4D4F-ADE1-ED275D6AB4C6}"/>
                </a:ext>
              </a:extLst>
            </p:cNvPr>
            <p:cNvCxnSpPr/>
            <p:nvPr/>
          </p:nvCxnSpPr>
          <p:spPr>
            <a:xfrm>
              <a:off x="949995" y="6460105"/>
              <a:ext cx="140413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箭號: 向右 137">
              <a:extLst>
                <a:ext uri="{FF2B5EF4-FFF2-40B4-BE49-F238E27FC236}">
                  <a16:creationId xmlns:a16="http://schemas.microsoft.com/office/drawing/2014/main" id="{A9BB52BF-8509-4F53-9006-F0B71F741D6F}"/>
                </a:ext>
              </a:extLst>
            </p:cNvPr>
            <p:cNvSpPr/>
            <p:nvPr/>
          </p:nvSpPr>
          <p:spPr>
            <a:xfrm rot="7915102">
              <a:off x="804882" y="5882336"/>
              <a:ext cx="55064" cy="45471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箭號: 向右 138">
              <a:extLst>
                <a:ext uri="{FF2B5EF4-FFF2-40B4-BE49-F238E27FC236}">
                  <a16:creationId xmlns:a16="http://schemas.microsoft.com/office/drawing/2014/main" id="{F3A3BBFA-5DEE-4A25-B05E-6FD5AB68789D}"/>
                </a:ext>
              </a:extLst>
            </p:cNvPr>
            <p:cNvSpPr/>
            <p:nvPr/>
          </p:nvSpPr>
          <p:spPr>
            <a:xfrm rot="7915102">
              <a:off x="612584" y="5918908"/>
              <a:ext cx="55064" cy="45471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矩形 139">
              <a:extLst>
                <a:ext uri="{FF2B5EF4-FFF2-40B4-BE49-F238E27FC236}">
                  <a16:creationId xmlns:a16="http://schemas.microsoft.com/office/drawing/2014/main" id="{36630130-FC3A-45D7-9DC2-0597EA361DA3}"/>
                </a:ext>
              </a:extLst>
            </p:cNvPr>
            <p:cNvSpPr/>
            <p:nvPr/>
          </p:nvSpPr>
          <p:spPr>
            <a:xfrm>
              <a:off x="202491" y="6537556"/>
              <a:ext cx="2901600" cy="111583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文字方塊 140">
              <a:extLst>
                <a:ext uri="{FF2B5EF4-FFF2-40B4-BE49-F238E27FC236}">
                  <a16:creationId xmlns:a16="http://schemas.microsoft.com/office/drawing/2014/main" id="{D297095E-21A7-45FE-A15F-2D64B8992782}"/>
                </a:ext>
              </a:extLst>
            </p:cNvPr>
            <p:cNvSpPr txBox="1"/>
            <p:nvPr/>
          </p:nvSpPr>
          <p:spPr>
            <a:xfrm rot="16200000">
              <a:off x="-186711" y="6077348"/>
              <a:ext cx="56778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BV2 only</a:t>
              </a:r>
              <a:endParaRPr lang="zh-TW" altLang="en-US" sz="7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文字方塊 141">
              <a:extLst>
                <a:ext uri="{FF2B5EF4-FFF2-40B4-BE49-F238E27FC236}">
                  <a16:creationId xmlns:a16="http://schemas.microsoft.com/office/drawing/2014/main" id="{1984D157-281C-4772-886B-5D8AC47C452F}"/>
                </a:ext>
              </a:extLst>
            </p:cNvPr>
            <p:cNvSpPr txBox="1"/>
            <p:nvPr/>
          </p:nvSpPr>
          <p:spPr>
            <a:xfrm>
              <a:off x="180555" y="6498908"/>
              <a:ext cx="478016" cy="203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700" b="1" dirty="0">
                  <a:solidFill>
                    <a:srgbClr val="00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CD11b</a:t>
              </a:r>
              <a:endParaRPr lang="zh-TW" altLang="en-US" sz="700" b="1" dirty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文字方塊 142">
              <a:extLst>
                <a:ext uri="{FF2B5EF4-FFF2-40B4-BE49-F238E27FC236}">
                  <a16:creationId xmlns:a16="http://schemas.microsoft.com/office/drawing/2014/main" id="{E58D191D-9819-42EB-B67A-C0CFBA05CD05}"/>
                </a:ext>
              </a:extLst>
            </p:cNvPr>
            <p:cNvSpPr txBox="1"/>
            <p:nvPr/>
          </p:nvSpPr>
          <p:spPr>
            <a:xfrm>
              <a:off x="607767" y="6498570"/>
              <a:ext cx="696024" cy="203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7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Caspase3+ </a:t>
              </a:r>
              <a:endParaRPr lang="zh-TW" altLang="en-US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文字方塊 143">
              <a:extLst>
                <a:ext uri="{FF2B5EF4-FFF2-40B4-BE49-F238E27FC236}">
                  <a16:creationId xmlns:a16="http://schemas.microsoft.com/office/drawing/2014/main" id="{AAF7FDA0-2995-44D2-B06F-A177E8E484FB}"/>
                </a:ext>
              </a:extLst>
            </p:cNvPr>
            <p:cNvSpPr txBox="1"/>
            <p:nvPr/>
          </p:nvSpPr>
          <p:spPr>
            <a:xfrm>
              <a:off x="1224028" y="6498908"/>
              <a:ext cx="1274708" cy="203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7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CD11b+Caspase3+ cells </a:t>
              </a:r>
              <a:endParaRPr lang="zh-TW" altLang="en-US" sz="7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文字方塊 144">
              <a:extLst>
                <a:ext uri="{FF2B5EF4-FFF2-40B4-BE49-F238E27FC236}">
                  <a16:creationId xmlns:a16="http://schemas.microsoft.com/office/drawing/2014/main" id="{1CC9B97E-9379-42CF-8FE1-412B81793AE7}"/>
                </a:ext>
              </a:extLst>
            </p:cNvPr>
            <p:cNvSpPr txBox="1"/>
            <p:nvPr/>
          </p:nvSpPr>
          <p:spPr>
            <a:xfrm rot="10800000" flipH="1" flipV="1">
              <a:off x="-54000" y="5538569"/>
              <a:ext cx="2536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900" b="1" dirty="0"/>
                <a:t>g</a:t>
              </a:r>
              <a:endParaRPr lang="zh-TW" altLang="en-US" sz="900" b="1" dirty="0"/>
            </a:p>
          </p:txBody>
        </p:sp>
      </p:grp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12CB661A-0258-4929-8AFB-FD375DF390B6}"/>
              </a:ext>
            </a:extLst>
          </p:cNvPr>
          <p:cNvGrpSpPr/>
          <p:nvPr/>
        </p:nvGrpSpPr>
        <p:grpSpPr>
          <a:xfrm>
            <a:off x="-54047" y="4011812"/>
            <a:ext cx="2209984" cy="1559478"/>
            <a:chOff x="-54047" y="4011812"/>
            <a:chExt cx="2113845" cy="1502241"/>
          </a:xfrm>
        </p:grpSpPr>
        <p:sp>
          <p:nvSpPr>
            <p:cNvPr id="90" name="文字方塊 89">
              <a:extLst>
                <a:ext uri="{FF2B5EF4-FFF2-40B4-BE49-F238E27FC236}">
                  <a16:creationId xmlns:a16="http://schemas.microsoft.com/office/drawing/2014/main" id="{85DFADB5-09CA-4B95-8398-B38B7FC815AC}"/>
                </a:ext>
              </a:extLst>
            </p:cNvPr>
            <p:cNvSpPr txBox="1"/>
            <p:nvPr/>
          </p:nvSpPr>
          <p:spPr>
            <a:xfrm rot="10800000" flipH="1" flipV="1">
              <a:off x="-54047" y="4011812"/>
              <a:ext cx="2536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900" b="1" dirty="0"/>
                <a:t>f</a:t>
              </a:r>
              <a:endParaRPr lang="zh-TW" altLang="en-US" sz="900" b="1" dirty="0"/>
            </a:p>
          </p:txBody>
        </p:sp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206BB2E8-6831-421C-8C3A-12FF74E26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667" y="4199781"/>
              <a:ext cx="1914131" cy="13142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51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899FE8F-8828-424F-B6CB-4D1FDB7D0500}"/>
              </a:ext>
            </a:extLst>
          </p:cNvPr>
          <p:cNvSpPr/>
          <p:nvPr/>
        </p:nvSpPr>
        <p:spPr>
          <a:xfrm>
            <a:off x="46180" y="95317"/>
            <a:ext cx="47611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Figure S2. </a:t>
            </a:r>
            <a:r>
              <a:rPr lang="en-US" altLang="zh-TW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Chemo-resistance of astrocytoma after co-culturing with BV2. (a) MTT assay of Cisplatin on ALTS1C1 and BV2 cell lines. (b) Experimental scheme of chemo-apoptosis assay and the flow cytometry gating strategy. (c)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Representative dot plot FACs images of the co-culture chemo-apoptosis assay of 10 </a:t>
            </a:r>
            <a:r>
              <a:rPr lang="el-GR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g/mL  pro-drug GCV on BV2 only or ALTS1C1 co-cultured group for 0, 24, 36 hours of treatment. (d) Representative images of 36 hours of GCV treated ALTS1C1-Tk and co-cultured group, images were taken before chemo-apoptosis assay. Scale bar = 200 </a:t>
            </a:r>
            <a:r>
              <a:rPr lang="el-GR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m. (e) Quantification of 24 hour GCV chemo-apoptosis assay for co-culture density &lt; 1x10</a:t>
            </a:r>
            <a:r>
              <a:rPr lang="en-US" altLang="zh-TW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. (f) </a:t>
            </a:r>
            <a:r>
              <a:rPr lang="en-US" altLang="zh-TW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MTT assay of pro-drug GCV on ALTS1C1-GFP-Tk cell line.  (g) Representative caspase-3 staining images of BV2 treated with GCV for 24 hours. Scale bar =  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200 </a:t>
            </a:r>
            <a:r>
              <a:rPr lang="el-GR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m.</a:t>
            </a:r>
            <a:endParaRPr lang="zh-TW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167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1EE0EB67-CCE4-443C-98E2-EB44A8E63D0B}"/>
              </a:ext>
            </a:extLst>
          </p:cNvPr>
          <p:cNvSpPr txBox="1"/>
          <p:nvPr/>
        </p:nvSpPr>
        <p:spPr>
          <a:xfrm>
            <a:off x="0" y="3849"/>
            <a:ext cx="16658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 figure 3</a:t>
            </a:r>
            <a:endParaRPr lang="zh-TW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C141C5B-7654-4D6F-BD37-DBD49542FD1A}"/>
              </a:ext>
            </a:extLst>
          </p:cNvPr>
          <p:cNvSpPr/>
          <p:nvPr/>
        </p:nvSpPr>
        <p:spPr>
          <a:xfrm>
            <a:off x="-9197" y="3613310"/>
            <a:ext cx="485933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>
              <a:defRPr/>
            </a:pP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Figure S3. (a) The cell cycle analysis on BV2 of different culturing conditions (Low density, High density, and co-cultured with ALTS1C1 on high density). A two-tailed unpaired t-test was used to compare every two groups. *: P &lt;0.05, **: P &lt;0.01.</a:t>
            </a:r>
            <a:endParaRPr lang="zh-TW" altLang="zh-TW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1C7CDF7F-ED9B-4B45-BED5-AA75F8D12E36}"/>
              </a:ext>
            </a:extLst>
          </p:cNvPr>
          <p:cNvGrpSpPr/>
          <p:nvPr/>
        </p:nvGrpSpPr>
        <p:grpSpPr>
          <a:xfrm>
            <a:off x="-9197" y="248793"/>
            <a:ext cx="3053050" cy="3114258"/>
            <a:chOff x="-9197" y="248793"/>
            <a:chExt cx="3053050" cy="3114258"/>
          </a:xfrm>
        </p:grpSpPr>
        <p:pic>
          <p:nvPicPr>
            <p:cNvPr id="20" name="圖片 19">
              <a:extLst>
                <a:ext uri="{FF2B5EF4-FFF2-40B4-BE49-F238E27FC236}">
                  <a16:creationId xmlns:a16="http://schemas.microsoft.com/office/drawing/2014/main" id="{66B5ED9C-D7E9-46B0-822E-97184AEBC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751" y="1524118"/>
              <a:ext cx="2452834" cy="1838933"/>
            </a:xfrm>
            <a:prstGeom prst="rect">
              <a:avLst/>
            </a:prstGeom>
          </p:spPr>
        </p:pic>
        <p:grpSp>
          <p:nvGrpSpPr>
            <p:cNvPr id="2" name="群組 1">
              <a:extLst>
                <a:ext uri="{FF2B5EF4-FFF2-40B4-BE49-F238E27FC236}">
                  <a16:creationId xmlns:a16="http://schemas.microsoft.com/office/drawing/2014/main" id="{A6F079B1-B2A6-4216-8CB1-2B0FE0ECAD2C}"/>
                </a:ext>
              </a:extLst>
            </p:cNvPr>
            <p:cNvGrpSpPr/>
            <p:nvPr/>
          </p:nvGrpSpPr>
          <p:grpSpPr>
            <a:xfrm>
              <a:off x="-9197" y="248793"/>
              <a:ext cx="3053050" cy="1186777"/>
              <a:chOff x="-9197" y="248793"/>
              <a:chExt cx="3053050" cy="1186777"/>
            </a:xfrm>
          </p:grpSpPr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EDC926F6-92BE-4339-BDE2-2AAE1F287AC0}"/>
                  </a:ext>
                </a:extLst>
              </p:cNvPr>
              <p:cNvSpPr txBox="1"/>
              <p:nvPr/>
            </p:nvSpPr>
            <p:spPr>
              <a:xfrm rot="10800000" flipH="1" flipV="1">
                <a:off x="-9197" y="248793"/>
                <a:ext cx="25360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900" b="1" dirty="0"/>
                  <a:t>a</a:t>
                </a:r>
                <a:endParaRPr lang="zh-TW" altLang="en-US" sz="900" b="1" dirty="0"/>
              </a:p>
            </p:txBody>
          </p:sp>
          <p:pic>
            <p:nvPicPr>
              <p:cNvPr id="22" name="圖片 21">
                <a:extLst>
                  <a:ext uri="{FF2B5EF4-FFF2-40B4-BE49-F238E27FC236}">
                    <a16:creationId xmlns:a16="http://schemas.microsoft.com/office/drawing/2014/main" id="{D4F42BD0-4C5B-4CBE-A0D0-9F1AF0FE69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03727" y="482421"/>
                <a:ext cx="931627" cy="911623"/>
              </a:xfrm>
              <a:prstGeom prst="rect">
                <a:avLst/>
              </a:prstGeom>
            </p:spPr>
          </p:pic>
          <p:pic>
            <p:nvPicPr>
              <p:cNvPr id="23" name="圖片 22">
                <a:extLst>
                  <a:ext uri="{FF2B5EF4-FFF2-40B4-BE49-F238E27FC236}">
                    <a16:creationId xmlns:a16="http://schemas.microsoft.com/office/drawing/2014/main" id="{70523141-4BA5-4287-9C8A-382B052286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675" y="479625"/>
                <a:ext cx="920196" cy="911623"/>
              </a:xfrm>
              <a:prstGeom prst="rect">
                <a:avLst/>
              </a:prstGeom>
            </p:spPr>
          </p:pic>
          <p:pic>
            <p:nvPicPr>
              <p:cNvPr id="24" name="圖片 23">
                <a:extLst>
                  <a:ext uri="{FF2B5EF4-FFF2-40B4-BE49-F238E27FC236}">
                    <a16:creationId xmlns:a16="http://schemas.microsoft.com/office/drawing/2014/main" id="{121613AB-0F2F-4BDB-B41E-667344BA7D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2100" y="479625"/>
                <a:ext cx="931627" cy="911623"/>
              </a:xfrm>
              <a:prstGeom prst="rect">
                <a:avLst/>
              </a:prstGeom>
            </p:spPr>
          </p:pic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29149169-56AA-4B76-A273-59A6ABFAF12B}"/>
                  </a:ext>
                </a:extLst>
              </p:cNvPr>
              <p:cNvSpPr/>
              <p:nvPr/>
            </p:nvSpPr>
            <p:spPr>
              <a:xfrm>
                <a:off x="36771" y="603876"/>
                <a:ext cx="156980" cy="3575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203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434516BD-156E-4116-98ED-115D4AF460A0}"/>
                  </a:ext>
                </a:extLst>
              </p:cNvPr>
              <p:cNvSpPr txBox="1"/>
              <p:nvPr/>
            </p:nvSpPr>
            <p:spPr>
              <a:xfrm rot="16200000">
                <a:off x="-78868" y="776230"/>
                <a:ext cx="357790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BV2</a:t>
                </a:r>
                <a:endParaRPr lang="zh-TW" altLang="en-US" sz="7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文字方塊 26">
                <a:extLst>
                  <a:ext uri="{FF2B5EF4-FFF2-40B4-BE49-F238E27FC236}">
                    <a16:creationId xmlns:a16="http://schemas.microsoft.com/office/drawing/2014/main" id="{02C3A4FB-D0B7-4DA4-9534-24F386D83CC3}"/>
                  </a:ext>
                </a:extLst>
              </p:cNvPr>
              <p:cNvSpPr txBox="1"/>
              <p:nvPr/>
            </p:nvSpPr>
            <p:spPr>
              <a:xfrm>
                <a:off x="407338" y="351940"/>
                <a:ext cx="521297" cy="169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Low density</a:t>
                </a:r>
                <a:endParaRPr lang="zh-TW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文字方塊 27">
                <a:extLst>
                  <a:ext uri="{FF2B5EF4-FFF2-40B4-BE49-F238E27FC236}">
                    <a16:creationId xmlns:a16="http://schemas.microsoft.com/office/drawing/2014/main" id="{73E2A169-94CF-43CB-98C5-64BDFA55D5BA}"/>
                  </a:ext>
                </a:extLst>
              </p:cNvPr>
              <p:cNvSpPr txBox="1"/>
              <p:nvPr/>
            </p:nvSpPr>
            <p:spPr>
              <a:xfrm>
                <a:off x="1370006" y="346755"/>
                <a:ext cx="535724" cy="169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High density</a:t>
                </a:r>
                <a:endParaRPr lang="zh-TW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文字方塊 28">
                <a:extLst>
                  <a:ext uri="{FF2B5EF4-FFF2-40B4-BE49-F238E27FC236}">
                    <a16:creationId xmlns:a16="http://schemas.microsoft.com/office/drawing/2014/main" id="{6E4B04B5-A586-4995-9335-48A01E9B95DC}"/>
                  </a:ext>
                </a:extLst>
              </p:cNvPr>
              <p:cNvSpPr txBox="1"/>
              <p:nvPr/>
            </p:nvSpPr>
            <p:spPr>
              <a:xfrm>
                <a:off x="2134630" y="346755"/>
                <a:ext cx="909223" cy="169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+ALTS1C1 (High density)</a:t>
                </a:r>
                <a:endParaRPr lang="zh-TW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4FF0CA73-9935-4B64-A60A-19583B2DC12F}"/>
                  </a:ext>
                </a:extLst>
              </p:cNvPr>
              <p:cNvSpPr/>
              <p:nvPr/>
            </p:nvSpPr>
            <p:spPr>
              <a:xfrm rot="5400000">
                <a:off x="1586124" y="1257033"/>
                <a:ext cx="85882" cy="1937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203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FD145987-6E3A-414B-941B-99047633A8A9}"/>
                  </a:ext>
                </a:extLst>
              </p:cNvPr>
              <p:cNvSpPr/>
              <p:nvPr/>
            </p:nvSpPr>
            <p:spPr>
              <a:xfrm rot="5400000">
                <a:off x="2481788" y="1294381"/>
                <a:ext cx="85882" cy="1937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203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DD9094E0-D798-4287-99DC-3A32AF31400D}"/>
                  </a:ext>
                </a:extLst>
              </p:cNvPr>
              <p:cNvSpPr/>
              <p:nvPr/>
            </p:nvSpPr>
            <p:spPr>
              <a:xfrm rot="5400000">
                <a:off x="623357" y="1295761"/>
                <a:ext cx="85882" cy="1937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203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F980571F-79C4-4927-B270-AE17082BCC05}"/>
                  </a:ext>
                </a:extLst>
              </p:cNvPr>
              <p:cNvSpPr/>
              <p:nvPr/>
            </p:nvSpPr>
            <p:spPr>
              <a:xfrm>
                <a:off x="1053734" y="734456"/>
                <a:ext cx="85882" cy="1937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203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BB46E94C-1E01-4EFA-9CAB-5F03D3C24AFD}"/>
                  </a:ext>
                </a:extLst>
              </p:cNvPr>
              <p:cNvSpPr/>
              <p:nvPr/>
            </p:nvSpPr>
            <p:spPr>
              <a:xfrm>
                <a:off x="2011942" y="745415"/>
                <a:ext cx="85882" cy="1937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203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991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E7D219E7-AE11-42D4-BE09-A830832ED588}"/>
              </a:ext>
            </a:extLst>
          </p:cNvPr>
          <p:cNvSpPr txBox="1"/>
          <p:nvPr/>
        </p:nvSpPr>
        <p:spPr>
          <a:xfrm>
            <a:off x="0" y="3849"/>
            <a:ext cx="16658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 figure 4</a:t>
            </a:r>
            <a:endParaRPr lang="zh-TW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6D73E979-E10A-410A-9AE8-5A3B6B7FAA3C}"/>
              </a:ext>
            </a:extLst>
          </p:cNvPr>
          <p:cNvSpPr/>
          <p:nvPr/>
        </p:nvSpPr>
        <p:spPr>
          <a:xfrm>
            <a:off x="16128" y="5976397"/>
            <a:ext cx="466568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Figure S4. BV2 hijack drugs from ALTS1C1 through direct contact. (a) Experimental scheme on Fast-</a:t>
            </a:r>
            <a:r>
              <a:rPr lang="en-US" altLang="zh-TW" sz="900" dirty="0" err="1">
                <a:latin typeface="Arial" panose="020B0604020202020204" pitchFamily="34" charset="0"/>
                <a:cs typeface="Arial" panose="020B0604020202020204" pitchFamily="34" charset="0"/>
              </a:rPr>
              <a:t>DiO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 transfer test between the ALTS1C1 and BV2 cells. (b) Representative flow images of FITC-positive cell percentages indicating Fast-</a:t>
            </a:r>
            <a:r>
              <a:rPr lang="en-US" altLang="zh-TW" sz="900" dirty="0" err="1">
                <a:latin typeface="Arial" panose="020B0604020202020204" pitchFamily="34" charset="0"/>
                <a:cs typeface="Arial" panose="020B0604020202020204" pitchFamily="34" charset="0"/>
              </a:rPr>
              <a:t>DiO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-positive cells. (c) The quantification of Fast-</a:t>
            </a:r>
            <a:r>
              <a:rPr lang="en-US" altLang="zh-TW" sz="900" dirty="0" err="1">
                <a:latin typeface="Arial" panose="020B0604020202020204" pitchFamily="34" charset="0"/>
                <a:cs typeface="Arial" panose="020B0604020202020204" pitchFamily="34" charset="0"/>
              </a:rPr>
              <a:t>DiO</a:t>
            </a:r>
            <a:r>
              <a:rPr lang="en-US" altLang="zh-TW" sz="900" dirty="0">
                <a:latin typeface="Arial" panose="020B0604020202020204" pitchFamily="34" charset="0"/>
                <a:cs typeface="Arial" panose="020B0604020202020204" pitchFamily="34" charset="0"/>
              </a:rPr>
              <a:t>-positive cells after co-culturing for 12, and 24 hours. (d) The time-lapse video, Video link: https://www.youtube.com/watch?v=J9v2FsAB_bY. A two-tailed unpaired t-test was used to compare every two groups. **: P &lt;0.01. </a:t>
            </a:r>
            <a:endParaRPr lang="zh-TW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73B65215-BE81-445A-9FF0-0642D0774A35}"/>
              </a:ext>
            </a:extLst>
          </p:cNvPr>
          <p:cNvGrpSpPr/>
          <p:nvPr/>
        </p:nvGrpSpPr>
        <p:grpSpPr>
          <a:xfrm>
            <a:off x="-5706" y="239782"/>
            <a:ext cx="3022551" cy="1420805"/>
            <a:chOff x="-5706" y="239782"/>
            <a:chExt cx="3022551" cy="1420805"/>
          </a:xfrm>
        </p:grpSpPr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178A25BB-CAB0-468A-B06D-6667D9E80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6308" y="587533"/>
              <a:ext cx="1071644" cy="784223"/>
            </a:xfrm>
            <a:prstGeom prst="rect">
              <a:avLst/>
            </a:prstGeom>
          </p:spPr>
        </p:pic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E73E859A-9914-48B7-9359-BE6C32833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555147" y="555253"/>
              <a:ext cx="957159" cy="746357"/>
            </a:xfrm>
            <a:prstGeom prst="rect">
              <a:avLst/>
            </a:prstGeom>
          </p:spPr>
        </p:pic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9C689860-D9D3-4DF7-A28D-F834F863F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5591" y="1470219"/>
              <a:ext cx="216123" cy="143634"/>
            </a:xfrm>
            <a:prstGeom prst="rect">
              <a:avLst/>
            </a:prstGeom>
          </p:spPr>
        </p:pic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0C3EE837-DECD-4458-8A06-5BC983AD43EE}"/>
                </a:ext>
              </a:extLst>
            </p:cNvPr>
            <p:cNvSpPr txBox="1"/>
            <p:nvPr/>
          </p:nvSpPr>
          <p:spPr>
            <a:xfrm>
              <a:off x="276210" y="1301610"/>
              <a:ext cx="140775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ALTS1C1 (Pretreat with Fast-</a:t>
              </a:r>
              <a:r>
                <a:rPr lang="en-US" altLang="zh-TW" sz="6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DiO</a:t>
              </a:r>
              <a:r>
                <a:rPr lang="en-US" altLang="zh-TW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4535EE43-DA56-4248-838A-547845A9E9B5}"/>
                </a:ext>
              </a:extLst>
            </p:cNvPr>
            <p:cNvSpPr txBox="1"/>
            <p:nvPr/>
          </p:nvSpPr>
          <p:spPr>
            <a:xfrm>
              <a:off x="277154" y="1475921"/>
              <a:ext cx="33534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BV2</a:t>
              </a:r>
            </a:p>
          </p:txBody>
        </p:sp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09507CAA-20AD-42B1-976F-D67EBFAE6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5591" y="1285839"/>
              <a:ext cx="235115" cy="184380"/>
            </a:xfrm>
            <a:prstGeom prst="rect">
              <a:avLst/>
            </a:prstGeom>
          </p:spPr>
        </p:pic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B8386C73-3F1A-4D1C-B315-E092DAAACD1A}"/>
                </a:ext>
              </a:extLst>
            </p:cNvPr>
            <p:cNvSpPr txBox="1"/>
            <p:nvPr/>
          </p:nvSpPr>
          <p:spPr>
            <a:xfrm>
              <a:off x="1809147" y="1301610"/>
              <a:ext cx="527709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ALTS1C1</a:t>
              </a: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2232EB66-93FA-46CF-AE14-91384B64002C}"/>
                </a:ext>
              </a:extLst>
            </p:cNvPr>
            <p:cNvSpPr txBox="1"/>
            <p:nvPr/>
          </p:nvSpPr>
          <p:spPr>
            <a:xfrm>
              <a:off x="1801448" y="1474325"/>
              <a:ext cx="1215397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BV2</a:t>
              </a:r>
              <a:r>
                <a:rPr lang="en-US" altLang="zh-TW" sz="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(Pretreat with Fast-</a:t>
              </a:r>
              <a:r>
                <a:rPr lang="en-US" altLang="zh-TW" sz="600" b="1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DiO</a:t>
              </a:r>
              <a:r>
                <a:rPr lang="en-US" altLang="zh-TW" sz="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altLang="zh-TW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F5A043B1-3520-44A5-96C3-F834BD31D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587976" y="1278178"/>
              <a:ext cx="286558" cy="197514"/>
            </a:xfrm>
            <a:prstGeom prst="rect">
              <a:avLst/>
            </a:prstGeom>
          </p:spPr>
        </p:pic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10610FF3-CBF5-4AE8-B6C4-47663A8E7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547472">
              <a:off x="1567089" y="1465195"/>
              <a:ext cx="262673" cy="171573"/>
            </a:xfrm>
            <a:prstGeom prst="rect">
              <a:avLst/>
            </a:prstGeom>
          </p:spPr>
        </p:pic>
        <p:sp>
          <p:nvSpPr>
            <p:cNvPr id="26" name="文字方塊 25">
              <a:extLst>
                <a:ext uri="{FF2B5EF4-FFF2-40B4-BE49-F238E27FC236}">
                  <a16:creationId xmlns:a16="http://schemas.microsoft.com/office/drawing/2014/main" id="{2828E8D2-8B1D-48FF-AEDF-FAEC78EF4434}"/>
                </a:ext>
              </a:extLst>
            </p:cNvPr>
            <p:cNvSpPr txBox="1"/>
            <p:nvPr/>
          </p:nvSpPr>
          <p:spPr>
            <a:xfrm>
              <a:off x="761944" y="355198"/>
              <a:ext cx="132921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Co-culture for 12, 24 hours</a:t>
              </a:r>
              <a:endParaRPr lang="zh-TW" altLang="en-US" sz="7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文字方塊 138">
              <a:extLst>
                <a:ext uri="{FF2B5EF4-FFF2-40B4-BE49-F238E27FC236}">
                  <a16:creationId xmlns:a16="http://schemas.microsoft.com/office/drawing/2014/main" id="{DBB24F65-E42C-4254-A4CA-72335C585E56}"/>
                </a:ext>
              </a:extLst>
            </p:cNvPr>
            <p:cNvSpPr txBox="1"/>
            <p:nvPr/>
          </p:nvSpPr>
          <p:spPr>
            <a:xfrm rot="10800000" flipH="1" flipV="1">
              <a:off x="-5706" y="239782"/>
              <a:ext cx="2536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900" b="1" dirty="0"/>
                <a:t>a</a:t>
              </a:r>
              <a:endParaRPr lang="zh-TW" altLang="en-US" sz="900" b="1" dirty="0"/>
            </a:p>
          </p:txBody>
        </p:sp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59F08C25-30F6-467B-A0ED-4FE2423451CB}"/>
              </a:ext>
            </a:extLst>
          </p:cNvPr>
          <p:cNvGrpSpPr/>
          <p:nvPr/>
        </p:nvGrpSpPr>
        <p:grpSpPr>
          <a:xfrm>
            <a:off x="-6108" y="1770703"/>
            <a:ext cx="2131637" cy="2127867"/>
            <a:chOff x="-6108" y="1770703"/>
            <a:chExt cx="2131637" cy="2127867"/>
          </a:xfrm>
        </p:grpSpPr>
        <p:pic>
          <p:nvPicPr>
            <p:cNvPr id="102" name="圖片 101">
              <a:extLst>
                <a:ext uri="{FF2B5EF4-FFF2-40B4-BE49-F238E27FC236}">
                  <a16:creationId xmlns:a16="http://schemas.microsoft.com/office/drawing/2014/main" id="{BE51BC44-023B-42D0-83ED-C909490DA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87814" y="2091461"/>
              <a:ext cx="919668" cy="899921"/>
            </a:xfrm>
            <a:prstGeom prst="rect">
              <a:avLst/>
            </a:prstGeom>
          </p:spPr>
        </p:pic>
        <p:sp>
          <p:nvSpPr>
            <p:cNvPr id="103" name="文字方塊 102">
              <a:extLst>
                <a:ext uri="{FF2B5EF4-FFF2-40B4-BE49-F238E27FC236}">
                  <a16:creationId xmlns:a16="http://schemas.microsoft.com/office/drawing/2014/main" id="{B7B59C76-C083-4810-9A41-274948D5FBD3}"/>
                </a:ext>
              </a:extLst>
            </p:cNvPr>
            <p:cNvSpPr txBox="1"/>
            <p:nvPr/>
          </p:nvSpPr>
          <p:spPr>
            <a:xfrm>
              <a:off x="1459655" y="1914667"/>
              <a:ext cx="55816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24 hours</a:t>
              </a:r>
              <a:endParaRPr lang="zh-TW" altLang="en-US" sz="7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4" name="圖片 103">
              <a:extLst>
                <a:ext uri="{FF2B5EF4-FFF2-40B4-BE49-F238E27FC236}">
                  <a16:creationId xmlns:a16="http://schemas.microsoft.com/office/drawing/2014/main" id="{445DC220-8CBE-41DC-B58C-7EDA547E7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06826" y="2091461"/>
              <a:ext cx="919668" cy="899921"/>
            </a:xfrm>
            <a:prstGeom prst="rect">
              <a:avLst/>
            </a:prstGeom>
          </p:spPr>
        </p:pic>
        <p:pic>
          <p:nvPicPr>
            <p:cNvPr id="105" name="圖片 104">
              <a:extLst>
                <a:ext uri="{FF2B5EF4-FFF2-40B4-BE49-F238E27FC236}">
                  <a16:creationId xmlns:a16="http://schemas.microsoft.com/office/drawing/2014/main" id="{C33D9616-24F8-4A85-828A-D7950F1EE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06827" y="2984067"/>
              <a:ext cx="919668" cy="899921"/>
            </a:xfrm>
            <a:prstGeom prst="rect">
              <a:avLst/>
            </a:prstGeom>
          </p:spPr>
        </p:pic>
        <p:pic>
          <p:nvPicPr>
            <p:cNvPr id="106" name="圖片 105">
              <a:extLst>
                <a:ext uri="{FF2B5EF4-FFF2-40B4-BE49-F238E27FC236}">
                  <a16:creationId xmlns:a16="http://schemas.microsoft.com/office/drawing/2014/main" id="{7983CBCD-7CE7-4E73-BA66-E8C836254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187814" y="2991382"/>
              <a:ext cx="919668" cy="899921"/>
            </a:xfrm>
            <a:prstGeom prst="rect">
              <a:avLst/>
            </a:prstGeom>
          </p:spPr>
        </p:pic>
        <p:sp>
          <p:nvSpPr>
            <p:cNvPr id="107" name="文字方塊 106">
              <a:extLst>
                <a:ext uri="{FF2B5EF4-FFF2-40B4-BE49-F238E27FC236}">
                  <a16:creationId xmlns:a16="http://schemas.microsoft.com/office/drawing/2014/main" id="{3C22ABFA-C65B-487E-8748-D44169FC222B}"/>
                </a:ext>
              </a:extLst>
            </p:cNvPr>
            <p:cNvSpPr txBox="1"/>
            <p:nvPr/>
          </p:nvSpPr>
          <p:spPr>
            <a:xfrm>
              <a:off x="471322" y="1914667"/>
              <a:ext cx="55816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12 hours</a:t>
              </a:r>
              <a:endParaRPr lang="zh-TW" altLang="en-US" sz="7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376DCD79-8F8B-4C76-8474-E947A4774683}"/>
                </a:ext>
              </a:extLst>
            </p:cNvPr>
            <p:cNvSpPr/>
            <p:nvPr/>
          </p:nvSpPr>
          <p:spPr>
            <a:xfrm>
              <a:off x="144919" y="2358137"/>
              <a:ext cx="123813" cy="280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2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60B13739-5631-46E2-B367-B038A4DFDAE6}"/>
                </a:ext>
              </a:extLst>
            </p:cNvPr>
            <p:cNvSpPr/>
            <p:nvPr/>
          </p:nvSpPr>
          <p:spPr>
            <a:xfrm>
              <a:off x="186081" y="3222538"/>
              <a:ext cx="123813" cy="280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2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D7AC73B3-9350-4D0B-B999-CA740962A464}"/>
                </a:ext>
              </a:extLst>
            </p:cNvPr>
            <p:cNvSpPr/>
            <p:nvPr/>
          </p:nvSpPr>
          <p:spPr>
            <a:xfrm>
              <a:off x="1173822" y="3249687"/>
              <a:ext cx="123813" cy="280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2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DEA64F4B-496C-4DFC-ABA3-AA0BF75CCB07}"/>
                </a:ext>
              </a:extLst>
            </p:cNvPr>
            <p:cNvSpPr/>
            <p:nvPr/>
          </p:nvSpPr>
          <p:spPr>
            <a:xfrm>
              <a:off x="1146672" y="2373027"/>
              <a:ext cx="123813" cy="280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2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79E74C42-A272-4714-8AAC-E5B272A97661}"/>
                </a:ext>
              </a:extLst>
            </p:cNvPr>
            <p:cNvSpPr/>
            <p:nvPr/>
          </p:nvSpPr>
          <p:spPr>
            <a:xfrm rot="5400000">
              <a:off x="720592" y="2853985"/>
              <a:ext cx="83485" cy="229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2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8273EF95-DA2C-4EB3-983D-72BC184C7C6F}"/>
                </a:ext>
              </a:extLst>
            </p:cNvPr>
            <p:cNvSpPr/>
            <p:nvPr/>
          </p:nvSpPr>
          <p:spPr>
            <a:xfrm rot="5400000">
              <a:off x="1698844" y="2849106"/>
              <a:ext cx="83485" cy="229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2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文字方塊 115">
              <a:extLst>
                <a:ext uri="{FF2B5EF4-FFF2-40B4-BE49-F238E27FC236}">
                  <a16:creationId xmlns:a16="http://schemas.microsoft.com/office/drawing/2014/main" id="{71A9E0B8-AE92-42D9-BAF2-210A2AC5E33D}"/>
                </a:ext>
              </a:extLst>
            </p:cNvPr>
            <p:cNvSpPr txBox="1"/>
            <p:nvPr/>
          </p:nvSpPr>
          <p:spPr>
            <a:xfrm rot="16200000">
              <a:off x="-333739" y="2404851"/>
              <a:ext cx="957313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BV2(+ALTS1C1-Fast-DiO)</a:t>
              </a:r>
              <a:endParaRPr lang="zh-TW" alt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文字方塊 116">
              <a:extLst>
                <a:ext uri="{FF2B5EF4-FFF2-40B4-BE49-F238E27FC236}">
                  <a16:creationId xmlns:a16="http://schemas.microsoft.com/office/drawing/2014/main" id="{B6B791D9-7EE3-4387-848C-6CF9344324C8}"/>
                </a:ext>
              </a:extLst>
            </p:cNvPr>
            <p:cNvSpPr txBox="1"/>
            <p:nvPr/>
          </p:nvSpPr>
          <p:spPr>
            <a:xfrm rot="16200000">
              <a:off x="-334021" y="3335275"/>
              <a:ext cx="957313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ALTS1C1(+BV2-Fast-DiO)</a:t>
              </a:r>
              <a:endParaRPr lang="zh-TW" alt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文字方塊 118">
              <a:extLst>
                <a:ext uri="{FF2B5EF4-FFF2-40B4-BE49-F238E27FC236}">
                  <a16:creationId xmlns:a16="http://schemas.microsoft.com/office/drawing/2014/main" id="{16D45EBF-7DFA-42E1-8117-98001CDD7BB3}"/>
                </a:ext>
              </a:extLst>
            </p:cNvPr>
            <p:cNvSpPr txBox="1"/>
            <p:nvPr/>
          </p:nvSpPr>
          <p:spPr>
            <a:xfrm>
              <a:off x="652197" y="2535404"/>
              <a:ext cx="489600" cy="183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Fast-</a:t>
              </a:r>
              <a:r>
                <a:rPr lang="en-US" altLang="zh-TW" sz="5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DiO</a:t>
              </a:r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endParaRPr lang="zh-TW" alt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文字方塊 119">
              <a:extLst>
                <a:ext uri="{FF2B5EF4-FFF2-40B4-BE49-F238E27FC236}">
                  <a16:creationId xmlns:a16="http://schemas.microsoft.com/office/drawing/2014/main" id="{91C193B6-34C7-4401-AA13-8469440AA288}"/>
                </a:ext>
              </a:extLst>
            </p:cNvPr>
            <p:cNvSpPr txBox="1"/>
            <p:nvPr/>
          </p:nvSpPr>
          <p:spPr>
            <a:xfrm>
              <a:off x="330051" y="2524324"/>
              <a:ext cx="49084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Fast-</a:t>
              </a:r>
              <a:r>
                <a:rPr lang="en-US" altLang="zh-TW" sz="5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DiO</a:t>
              </a:r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altLang="zh-TW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TW" alt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文字方塊 120">
              <a:extLst>
                <a:ext uri="{FF2B5EF4-FFF2-40B4-BE49-F238E27FC236}">
                  <a16:creationId xmlns:a16="http://schemas.microsoft.com/office/drawing/2014/main" id="{1793B22E-F03D-4F4E-BD66-EBF0F5E549F8}"/>
                </a:ext>
              </a:extLst>
            </p:cNvPr>
            <p:cNvSpPr txBox="1"/>
            <p:nvPr/>
          </p:nvSpPr>
          <p:spPr>
            <a:xfrm>
              <a:off x="1635929" y="2532657"/>
              <a:ext cx="489600" cy="183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Fast-</a:t>
              </a:r>
              <a:r>
                <a:rPr lang="en-US" altLang="zh-TW" sz="5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DiO</a:t>
              </a:r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endParaRPr lang="zh-TW" alt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文字方塊 121">
              <a:extLst>
                <a:ext uri="{FF2B5EF4-FFF2-40B4-BE49-F238E27FC236}">
                  <a16:creationId xmlns:a16="http://schemas.microsoft.com/office/drawing/2014/main" id="{B4EF6525-8F01-4906-8C24-15EB376635D8}"/>
                </a:ext>
              </a:extLst>
            </p:cNvPr>
            <p:cNvSpPr txBox="1"/>
            <p:nvPr/>
          </p:nvSpPr>
          <p:spPr>
            <a:xfrm>
              <a:off x="1313783" y="2521577"/>
              <a:ext cx="49084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Fast-</a:t>
              </a:r>
              <a:r>
                <a:rPr lang="en-US" altLang="zh-TW" sz="5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DiO</a:t>
              </a:r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altLang="zh-TW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TW" alt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文字方塊 122">
              <a:extLst>
                <a:ext uri="{FF2B5EF4-FFF2-40B4-BE49-F238E27FC236}">
                  <a16:creationId xmlns:a16="http://schemas.microsoft.com/office/drawing/2014/main" id="{5437829C-73AD-4D0B-B7DA-39C67680A0EF}"/>
                </a:ext>
              </a:extLst>
            </p:cNvPr>
            <p:cNvSpPr txBox="1"/>
            <p:nvPr/>
          </p:nvSpPr>
          <p:spPr>
            <a:xfrm>
              <a:off x="1631874" y="3439374"/>
              <a:ext cx="489600" cy="183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Fast-</a:t>
              </a:r>
              <a:r>
                <a:rPr lang="en-US" altLang="zh-TW" sz="5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DiO</a:t>
              </a:r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endParaRPr lang="zh-TW" alt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文字方塊 123">
              <a:extLst>
                <a:ext uri="{FF2B5EF4-FFF2-40B4-BE49-F238E27FC236}">
                  <a16:creationId xmlns:a16="http://schemas.microsoft.com/office/drawing/2014/main" id="{C7A55E6A-50BE-4279-9D21-93C13F2DA6BF}"/>
                </a:ext>
              </a:extLst>
            </p:cNvPr>
            <p:cNvSpPr txBox="1"/>
            <p:nvPr/>
          </p:nvSpPr>
          <p:spPr>
            <a:xfrm>
              <a:off x="1309728" y="3428294"/>
              <a:ext cx="49084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Fast-</a:t>
              </a:r>
              <a:r>
                <a:rPr lang="en-US" altLang="zh-TW" sz="5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DiO</a:t>
              </a:r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altLang="zh-TW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TW" alt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文字方塊 124">
              <a:extLst>
                <a:ext uri="{FF2B5EF4-FFF2-40B4-BE49-F238E27FC236}">
                  <a16:creationId xmlns:a16="http://schemas.microsoft.com/office/drawing/2014/main" id="{52E683C2-1F8C-44A5-8731-FA719ABD6E1D}"/>
                </a:ext>
              </a:extLst>
            </p:cNvPr>
            <p:cNvSpPr txBox="1"/>
            <p:nvPr/>
          </p:nvSpPr>
          <p:spPr>
            <a:xfrm>
              <a:off x="647483" y="3432036"/>
              <a:ext cx="489600" cy="183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Fast-</a:t>
              </a:r>
              <a:r>
                <a:rPr lang="en-US" altLang="zh-TW" sz="5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DiO</a:t>
              </a:r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endParaRPr lang="zh-TW" altLang="en-US" sz="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文字方塊 125">
              <a:extLst>
                <a:ext uri="{FF2B5EF4-FFF2-40B4-BE49-F238E27FC236}">
                  <a16:creationId xmlns:a16="http://schemas.microsoft.com/office/drawing/2014/main" id="{99B6BE37-8BCD-4F2C-AAAA-931EE76CB8AE}"/>
                </a:ext>
              </a:extLst>
            </p:cNvPr>
            <p:cNvSpPr txBox="1"/>
            <p:nvPr/>
          </p:nvSpPr>
          <p:spPr>
            <a:xfrm>
              <a:off x="325337" y="3420956"/>
              <a:ext cx="49084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Fast-</a:t>
              </a:r>
              <a:r>
                <a:rPr lang="en-US" altLang="zh-TW" sz="5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DiO</a:t>
              </a:r>
              <a:r>
                <a:rPr lang="en-US" altLang="zh-TW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altLang="zh-TW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TW" alt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文字方塊 139">
              <a:extLst>
                <a:ext uri="{FF2B5EF4-FFF2-40B4-BE49-F238E27FC236}">
                  <a16:creationId xmlns:a16="http://schemas.microsoft.com/office/drawing/2014/main" id="{E5917449-B591-4EE2-93CF-53F60A3B633E}"/>
                </a:ext>
              </a:extLst>
            </p:cNvPr>
            <p:cNvSpPr txBox="1"/>
            <p:nvPr/>
          </p:nvSpPr>
          <p:spPr>
            <a:xfrm rot="10800000" flipH="1" flipV="1">
              <a:off x="-6108" y="1770703"/>
              <a:ext cx="2536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900" b="1" dirty="0"/>
                <a:t>b</a:t>
              </a:r>
              <a:endParaRPr lang="zh-TW" altLang="en-US" sz="900" b="1" dirty="0"/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6CDA78E5-FB29-4BF9-9AB4-5DA5616986F0}"/>
              </a:ext>
            </a:extLst>
          </p:cNvPr>
          <p:cNvGrpSpPr/>
          <p:nvPr/>
        </p:nvGrpSpPr>
        <p:grpSpPr>
          <a:xfrm>
            <a:off x="2222170" y="1765144"/>
            <a:ext cx="2637168" cy="1684040"/>
            <a:chOff x="2222170" y="1765144"/>
            <a:chExt cx="2637168" cy="1684040"/>
          </a:xfrm>
        </p:grpSpPr>
        <p:pic>
          <p:nvPicPr>
            <p:cNvPr id="128" name="圖片 127">
              <a:extLst>
                <a:ext uri="{FF2B5EF4-FFF2-40B4-BE49-F238E27FC236}">
                  <a16:creationId xmlns:a16="http://schemas.microsoft.com/office/drawing/2014/main" id="{C0F286E3-DBBC-4ADE-BEB8-3D8BF13F9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0657" y="1998568"/>
              <a:ext cx="2608681" cy="1450616"/>
            </a:xfrm>
            <a:prstGeom prst="rect">
              <a:avLst/>
            </a:prstGeom>
          </p:spPr>
        </p:pic>
        <p:sp>
          <p:nvSpPr>
            <p:cNvPr id="141" name="文字方塊 140">
              <a:extLst>
                <a:ext uri="{FF2B5EF4-FFF2-40B4-BE49-F238E27FC236}">
                  <a16:creationId xmlns:a16="http://schemas.microsoft.com/office/drawing/2014/main" id="{C2BBF054-F514-4411-B089-5792ABA08C0C}"/>
                </a:ext>
              </a:extLst>
            </p:cNvPr>
            <p:cNvSpPr txBox="1"/>
            <p:nvPr/>
          </p:nvSpPr>
          <p:spPr>
            <a:xfrm rot="10800000" flipH="1" flipV="1">
              <a:off x="2222170" y="1765144"/>
              <a:ext cx="2536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900" b="1" dirty="0"/>
                <a:t>c</a:t>
              </a:r>
              <a:endParaRPr lang="zh-TW" altLang="en-US" sz="900" b="1" dirty="0"/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6B65867F-EA5D-4B07-A080-D24EC2B133F0}"/>
              </a:ext>
            </a:extLst>
          </p:cNvPr>
          <p:cNvGrpSpPr/>
          <p:nvPr/>
        </p:nvGrpSpPr>
        <p:grpSpPr>
          <a:xfrm>
            <a:off x="-6176" y="3855797"/>
            <a:ext cx="3310356" cy="2076649"/>
            <a:chOff x="-6176" y="3855797"/>
            <a:chExt cx="3310356" cy="2076649"/>
          </a:xfrm>
        </p:grpSpPr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72F73952-C94E-45EC-89F4-0E36DF0519B6}"/>
                </a:ext>
              </a:extLst>
            </p:cNvPr>
            <p:cNvSpPr/>
            <p:nvPr/>
          </p:nvSpPr>
          <p:spPr>
            <a:xfrm rot="5400000">
              <a:off x="1632391" y="3958423"/>
              <a:ext cx="83485" cy="229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2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6DDBFAFD-3B47-4036-A66D-D7FE72720BE9}"/>
                </a:ext>
              </a:extLst>
            </p:cNvPr>
            <p:cNvSpPr/>
            <p:nvPr/>
          </p:nvSpPr>
          <p:spPr>
            <a:xfrm rot="5400000">
              <a:off x="652387" y="3960984"/>
              <a:ext cx="83485" cy="229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2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D1BD0752-B325-4ADA-AC00-CDBF7E52B278}"/>
                </a:ext>
              </a:extLst>
            </p:cNvPr>
            <p:cNvSpPr/>
            <p:nvPr/>
          </p:nvSpPr>
          <p:spPr>
            <a:xfrm rot="5400000">
              <a:off x="1608238" y="3964201"/>
              <a:ext cx="83485" cy="229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2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0" name="dox-test">
              <a:hlinkClick r:id="" action="ppaction://media"/>
              <a:extLst>
                <a:ext uri="{FF2B5EF4-FFF2-40B4-BE49-F238E27FC236}">
                  <a16:creationId xmlns:a16="http://schemas.microsoft.com/office/drawing/2014/main" id="{08E9E4BD-85D1-43B8-AFFE-9513FCD920B9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 rotWithShape="1">
            <a:blip r:embed="rId21"/>
            <a:srcRect l="59903" t="6143" r="6554" b="66613"/>
            <a:stretch>
              <a:fillRect/>
            </a:stretch>
          </p:blipFill>
          <p:spPr>
            <a:xfrm>
              <a:off x="124094" y="4947726"/>
              <a:ext cx="966091" cy="784665"/>
            </a:xfrm>
            <a:prstGeom prst="rect">
              <a:avLst/>
            </a:prstGeom>
          </p:spPr>
        </p:pic>
        <p:pic>
          <p:nvPicPr>
            <p:cNvPr id="131" name="GFP-test">
              <a:hlinkClick r:id="" action="ppaction://media"/>
              <a:extLst>
                <a:ext uri="{FF2B5EF4-FFF2-40B4-BE49-F238E27FC236}">
                  <a16:creationId xmlns:a16="http://schemas.microsoft.com/office/drawing/2014/main" id="{0CC094F9-9176-4703-90F9-3BBC5AFB296F}"/>
                </a:ext>
              </a:extLst>
            </p:cNvPr>
            <p:cNvPicPr>
              <a:picLocks noChangeAspect="1"/>
            </p:cNvPicPr>
            <p:nvPr>
              <a:vide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 rotWithShape="1">
            <a:blip r:embed="rId22">
              <a:lum bright="10000"/>
            </a:blip>
            <a:srcRect l="59903" t="6143" r="6554" b="66613"/>
            <a:stretch>
              <a:fillRect/>
            </a:stretch>
          </p:blipFill>
          <p:spPr>
            <a:xfrm>
              <a:off x="1144011" y="4101237"/>
              <a:ext cx="966091" cy="784665"/>
            </a:xfrm>
            <a:prstGeom prst="rect">
              <a:avLst/>
            </a:prstGeom>
          </p:spPr>
        </p:pic>
        <p:pic>
          <p:nvPicPr>
            <p:cNvPr id="132" name="three-test">
              <a:hlinkClick r:id="" action="ppaction://media"/>
              <a:extLst>
                <a:ext uri="{FF2B5EF4-FFF2-40B4-BE49-F238E27FC236}">
                  <a16:creationId xmlns:a16="http://schemas.microsoft.com/office/drawing/2014/main" id="{903AB6B4-1540-4E39-8AE9-20128A2FF523}"/>
                </a:ext>
              </a:extLst>
            </p:cNvPr>
            <p:cNvPicPr>
              <a:picLocks noChangeAspect="1"/>
            </p:cNvPicPr>
            <p:nvPr>
              <a:videoFile r:link="rId6"/>
              <p:extLst>
                <p:ext uri="{DAA4B4D4-6D71-4841-9C94-3DE7FCFB9230}">
                  <p14:media xmlns:p14="http://schemas.microsoft.com/office/powerpoint/2010/main" r:embed="rId5"/>
                </p:ext>
              </p:extLst>
            </p:nvPr>
          </p:nvPicPr>
          <p:blipFill rotWithShape="1">
            <a:blip r:embed="rId23"/>
            <a:srcRect l="59894" t="6165" r="6558" b="66595"/>
            <a:stretch>
              <a:fillRect/>
            </a:stretch>
          </p:blipFill>
          <p:spPr>
            <a:xfrm>
              <a:off x="123948" y="4101237"/>
              <a:ext cx="966237" cy="784552"/>
            </a:xfrm>
            <a:prstGeom prst="rect">
              <a:avLst/>
            </a:prstGeom>
          </p:spPr>
        </p:pic>
        <p:sp>
          <p:nvSpPr>
            <p:cNvPr id="133" name="文字方塊 132">
              <a:extLst>
                <a:ext uri="{FF2B5EF4-FFF2-40B4-BE49-F238E27FC236}">
                  <a16:creationId xmlns:a16="http://schemas.microsoft.com/office/drawing/2014/main" id="{630AFE84-D00D-4330-8EB9-08980D9E0E1E}"/>
                </a:ext>
              </a:extLst>
            </p:cNvPr>
            <p:cNvSpPr txBox="1"/>
            <p:nvPr/>
          </p:nvSpPr>
          <p:spPr>
            <a:xfrm>
              <a:off x="75164" y="5732391"/>
              <a:ext cx="1015021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7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DOX</a:t>
              </a:r>
              <a:r>
                <a:rPr lang="en-US" altLang="zh-TW" sz="700" b="1" dirty="0">
                  <a:solidFill>
                    <a:srgbClr val="00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ALTS1C1-GFP</a:t>
              </a:r>
              <a:endParaRPr lang="zh-TW" altLang="en-US" sz="700" b="1" dirty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4" name="直線接點 133">
              <a:extLst>
                <a:ext uri="{FF2B5EF4-FFF2-40B4-BE49-F238E27FC236}">
                  <a16:creationId xmlns:a16="http://schemas.microsoft.com/office/drawing/2014/main" id="{B3F24D52-E19C-42A0-8578-110E76239281}"/>
                </a:ext>
              </a:extLst>
            </p:cNvPr>
            <p:cNvCxnSpPr/>
            <p:nvPr/>
          </p:nvCxnSpPr>
          <p:spPr>
            <a:xfrm>
              <a:off x="1195807" y="4809255"/>
              <a:ext cx="22073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文字方塊 134">
              <a:extLst>
                <a:ext uri="{FF2B5EF4-FFF2-40B4-BE49-F238E27FC236}">
                  <a16:creationId xmlns:a16="http://schemas.microsoft.com/office/drawing/2014/main" id="{37ACB7DD-1508-47AE-AD01-D1810366C220}"/>
                </a:ext>
              </a:extLst>
            </p:cNvPr>
            <p:cNvSpPr txBox="1"/>
            <p:nvPr/>
          </p:nvSpPr>
          <p:spPr>
            <a:xfrm>
              <a:off x="1120867" y="4634282"/>
              <a:ext cx="370614" cy="1699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4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 </a:t>
              </a:r>
              <a:r>
                <a:rPr lang="el-GR" altLang="zh-TW" sz="504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zh-TW" sz="504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zh-TW" altLang="en-US" sz="504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6" name="BF-test">
              <a:hlinkClick r:id="" action="ppaction://media"/>
              <a:extLst>
                <a:ext uri="{FF2B5EF4-FFF2-40B4-BE49-F238E27FC236}">
                  <a16:creationId xmlns:a16="http://schemas.microsoft.com/office/drawing/2014/main" id="{35F2882B-D0AD-4E41-9886-4DEC4759CE0D}"/>
                </a:ext>
              </a:extLst>
            </p:cNvPr>
            <p:cNvPicPr>
              <a:picLocks noChangeAspect="1"/>
            </p:cNvPicPr>
            <p:nvPr>
              <a:vide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 rotWithShape="1">
            <a:blip r:embed="rId24"/>
            <a:srcRect l="59903" t="6143" r="6554" b="66613"/>
            <a:stretch>
              <a:fillRect/>
            </a:stretch>
          </p:blipFill>
          <p:spPr>
            <a:xfrm>
              <a:off x="1144011" y="4947726"/>
              <a:ext cx="966091" cy="784665"/>
            </a:xfrm>
            <a:prstGeom prst="rect">
              <a:avLst/>
            </a:prstGeom>
          </p:spPr>
        </p:pic>
        <p:sp>
          <p:nvSpPr>
            <p:cNvPr id="137" name="文字方塊 136">
              <a:extLst>
                <a:ext uri="{FF2B5EF4-FFF2-40B4-BE49-F238E27FC236}">
                  <a16:creationId xmlns:a16="http://schemas.microsoft.com/office/drawing/2014/main" id="{2F16A019-6DC7-46B2-8503-83A8D17D63A1}"/>
                </a:ext>
              </a:extLst>
            </p:cNvPr>
            <p:cNvSpPr txBox="1"/>
            <p:nvPr/>
          </p:nvSpPr>
          <p:spPr>
            <a:xfrm>
              <a:off x="1384246" y="5553370"/>
              <a:ext cx="433132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5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BV2 cell</a:t>
              </a:r>
              <a:endParaRPr lang="zh-TW" altLang="en-US" sz="5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箭號: 向下 137">
              <a:extLst>
                <a:ext uri="{FF2B5EF4-FFF2-40B4-BE49-F238E27FC236}">
                  <a16:creationId xmlns:a16="http://schemas.microsoft.com/office/drawing/2014/main" id="{1186FFBE-F3C2-4773-94B3-08F4A9B53A99}"/>
                </a:ext>
              </a:extLst>
            </p:cNvPr>
            <p:cNvSpPr/>
            <p:nvPr/>
          </p:nvSpPr>
          <p:spPr>
            <a:xfrm rot="12861228">
              <a:off x="1410119" y="5459587"/>
              <a:ext cx="120651" cy="122572"/>
            </a:xfrm>
            <a:prstGeom prst="downArrow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3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文字方塊 141">
              <a:extLst>
                <a:ext uri="{FF2B5EF4-FFF2-40B4-BE49-F238E27FC236}">
                  <a16:creationId xmlns:a16="http://schemas.microsoft.com/office/drawing/2014/main" id="{4F7EE5AB-8C0E-48E0-A36C-CBDC9A5C7599}"/>
                </a:ext>
              </a:extLst>
            </p:cNvPr>
            <p:cNvSpPr txBox="1"/>
            <p:nvPr/>
          </p:nvSpPr>
          <p:spPr>
            <a:xfrm rot="10800000" flipH="1" flipV="1">
              <a:off x="-6176" y="3855797"/>
              <a:ext cx="2536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900" b="1" dirty="0"/>
                <a:t>d</a:t>
              </a:r>
              <a:endParaRPr lang="zh-TW" altLang="en-US" sz="900" b="1" dirty="0"/>
            </a:p>
          </p:txBody>
        </p:sp>
        <p:pic>
          <p:nvPicPr>
            <p:cNvPr id="143" name="圖片 142">
              <a:extLst>
                <a:ext uri="{FF2B5EF4-FFF2-40B4-BE49-F238E27FC236}">
                  <a16:creationId xmlns:a16="http://schemas.microsoft.com/office/drawing/2014/main" id="{AEA5AC65-057A-472C-A0EA-8778263A2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2350" y="4007918"/>
              <a:ext cx="1061830" cy="10618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152040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132"/>
                </p:tgtEl>
              </p:cMediaNode>
            </p:video>
            <p:video>
              <p:cMediaNode vol="80000">
                <p:cTn id="3" repeatCount="indefinite" fill="hold" display="0">
                  <p:stCondLst>
                    <p:cond delay="indefinite"/>
                  </p:stCondLst>
                </p:cTn>
                <p:tgtEl>
                  <p:spTgt spid="131"/>
                </p:tgtEl>
              </p:cMediaNode>
            </p:video>
            <p:video>
              <p:cMediaNode vol="80000">
                <p:cTn id="4" repeatCount="indefinite" fill="hold" display="0">
                  <p:stCondLst>
                    <p:cond delay="indefinite"/>
                  </p:stCondLst>
                </p:cTn>
                <p:tgtEl>
                  <p:spTgt spid="130"/>
                </p:tgtEl>
              </p:cMediaNode>
            </p:video>
            <p:video>
              <p:cMediaNode vol="80000">
                <p:cTn id="5" fill="hold" display="0">
                  <p:stCondLst>
                    <p:cond delay="indefinite"/>
                  </p:stCondLst>
                </p:cTn>
                <p:tgtEl>
                  <p:spTgt spid="13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</TotalTime>
  <Words>519</Words>
  <Application>Microsoft Office PowerPoint</Application>
  <PresentationFormat>自訂</PresentationFormat>
  <Paragraphs>86</Paragraphs>
  <Slides>5</Slides>
  <Notes>0</Notes>
  <HiddenSlides>0</HiddenSlides>
  <MMClips>4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0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吳聲硯</dc:creator>
  <cp:lastModifiedBy>吳聲硯</cp:lastModifiedBy>
  <cp:revision>22</cp:revision>
  <dcterms:created xsi:type="dcterms:W3CDTF">2023-02-06T08:33:35Z</dcterms:created>
  <dcterms:modified xsi:type="dcterms:W3CDTF">2023-03-08T06:53:09Z</dcterms:modified>
</cp:coreProperties>
</file>