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
  </p:notesMasterIdLst>
  <p:sldIdLst>
    <p:sldId id="548" r:id="rId2"/>
    <p:sldId id="547" r:id="rId3"/>
    <p:sldId id="549"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83" userDrawn="1">
          <p15:clr>
            <a:srgbClr val="A4A3A4"/>
          </p15:clr>
        </p15:guide>
        <p15:guide id="2" orient="horz" pos="30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00"/>
    <a:srgbClr val="4D3379"/>
    <a:srgbClr val="5BC4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956"/>
    <p:restoredTop sz="95994"/>
  </p:normalViewPr>
  <p:slideViewPr>
    <p:cSldViewPr snapToGrid="0" snapToObjects="1">
      <p:cViewPr varScale="1">
        <p:scale>
          <a:sx n="89" d="100"/>
          <a:sy n="89" d="100"/>
        </p:scale>
        <p:origin x="2748" y="78"/>
      </p:cViewPr>
      <p:guideLst>
        <p:guide pos="2183"/>
        <p:guide orient="horz" pos="3097"/>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9D620A-240A-294E-AFA0-EE7EF3B3D6A4}" type="datetimeFigureOut">
              <a:rPr lang="en-ES" smtClean="0"/>
              <a:t>03/15/2023</a:t>
            </a:fld>
            <a:endParaRPr lang="en-E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9A6F65-1D00-4D40-8ADB-9BAE13783AB0}" type="slidenum">
              <a:rPr lang="en-ES" smtClean="0"/>
              <a:t>‹#›</a:t>
            </a:fld>
            <a:endParaRPr lang="en-ES"/>
          </a:p>
        </p:txBody>
      </p:sp>
    </p:spTree>
    <p:extLst>
      <p:ext uri="{BB962C8B-B14F-4D97-AF65-F5344CB8AC3E}">
        <p14:creationId xmlns:p14="http://schemas.microsoft.com/office/powerpoint/2010/main" val="1299266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04267A2-0792-E341-8FA3-F8DB8F006607}" type="datetimeFigureOut">
              <a:rPr lang="en-ES" smtClean="0"/>
              <a:t>03/15/2023</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249945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04267A2-0792-E341-8FA3-F8DB8F006607}" type="datetimeFigureOut">
              <a:rPr lang="en-ES" smtClean="0"/>
              <a:t>03/15/2023</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68913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04267A2-0792-E341-8FA3-F8DB8F006607}" type="datetimeFigureOut">
              <a:rPr lang="en-ES" smtClean="0"/>
              <a:t>03/15/2023</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2716500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04267A2-0792-E341-8FA3-F8DB8F006607}" type="datetimeFigureOut">
              <a:rPr lang="en-ES" smtClean="0"/>
              <a:t>03/15/2023</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92358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4267A2-0792-E341-8FA3-F8DB8F006607}" type="datetimeFigureOut">
              <a:rPr lang="en-ES" smtClean="0"/>
              <a:t>03/15/2023</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314607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04267A2-0792-E341-8FA3-F8DB8F006607}" type="datetimeFigureOut">
              <a:rPr lang="en-ES" smtClean="0"/>
              <a:t>03/15/2023</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167155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4267A2-0792-E341-8FA3-F8DB8F006607}" type="datetimeFigureOut">
              <a:rPr lang="en-ES" smtClean="0"/>
              <a:t>03/15/2023</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314071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04267A2-0792-E341-8FA3-F8DB8F006607}" type="datetimeFigureOut">
              <a:rPr lang="en-ES" smtClean="0"/>
              <a:t>03/15/2023</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564579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4267A2-0792-E341-8FA3-F8DB8F006607}" type="datetimeFigureOut">
              <a:rPr lang="en-ES" smtClean="0"/>
              <a:t>03/15/2023</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2750064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04267A2-0792-E341-8FA3-F8DB8F006607}" type="datetimeFigureOut">
              <a:rPr lang="en-ES" smtClean="0"/>
              <a:t>03/15/2023</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3765037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04267A2-0792-E341-8FA3-F8DB8F006607}" type="datetimeFigureOut">
              <a:rPr lang="en-ES" smtClean="0"/>
              <a:t>03/15/2023</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9FB96A59-A832-0B43-9A17-666CD83F61A6}" type="slidenum">
              <a:rPr lang="en-ES" smtClean="0"/>
              <a:t>‹#›</a:t>
            </a:fld>
            <a:endParaRPr lang="en-ES"/>
          </a:p>
        </p:txBody>
      </p:sp>
    </p:spTree>
    <p:extLst>
      <p:ext uri="{BB962C8B-B14F-4D97-AF65-F5344CB8AC3E}">
        <p14:creationId xmlns:p14="http://schemas.microsoft.com/office/powerpoint/2010/main" val="1707563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04267A2-0792-E341-8FA3-F8DB8F006607}" type="datetimeFigureOut">
              <a:rPr lang="en-ES" smtClean="0"/>
              <a:t>03/15/2023</a:t>
            </a:fld>
            <a:endParaRPr lang="en-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FB96A59-A832-0B43-9A17-666CD83F61A6}" type="slidenum">
              <a:rPr lang="en-ES" smtClean="0"/>
              <a:t>‹#›</a:t>
            </a:fld>
            <a:endParaRPr lang="en-ES"/>
          </a:p>
        </p:txBody>
      </p:sp>
    </p:spTree>
    <p:extLst>
      <p:ext uri="{BB962C8B-B14F-4D97-AF65-F5344CB8AC3E}">
        <p14:creationId xmlns:p14="http://schemas.microsoft.com/office/powerpoint/2010/main" val="8393011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emf"/><Relationship Id="rId7"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2.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6DA8FE9-C5EF-EC76-C1C4-CB7AE9BA4B29}"/>
              </a:ext>
            </a:extLst>
          </p:cNvPr>
          <p:cNvSpPr txBox="1"/>
          <p:nvPr/>
        </p:nvSpPr>
        <p:spPr>
          <a:xfrm>
            <a:off x="243270" y="489296"/>
            <a:ext cx="5726780" cy="2462213"/>
          </a:xfrm>
          <a:prstGeom prst="rect">
            <a:avLst/>
          </a:prstGeom>
          <a:noFill/>
        </p:spPr>
        <p:txBody>
          <a:bodyPr wrap="square">
            <a:spAutoFit/>
          </a:bodyPr>
          <a:lstStyle/>
          <a:p>
            <a:pPr algn="just"/>
            <a:r>
              <a:rPr lang="en-GB" sz="1100" b="1" dirty="0">
                <a:effectLst/>
                <a:latin typeface="+mj-lt"/>
                <a:ea typeface="Calibri" panose="020F0502020204030204" pitchFamily="34" charset="0"/>
              </a:rPr>
              <a:t>Supplementary Figure 1.</a:t>
            </a:r>
            <a:r>
              <a:rPr lang="en-GB" sz="1100" dirty="0">
                <a:effectLst/>
                <a:latin typeface="+mj-lt"/>
                <a:ea typeface="Calibri" panose="020F0502020204030204" pitchFamily="34" charset="0"/>
              </a:rPr>
              <a:t> </a:t>
            </a:r>
            <a:r>
              <a:rPr lang="en-ES" sz="1100" i="1" dirty="0">
                <a:latin typeface="+mj-lt"/>
              </a:rPr>
              <a:t>In vitro </a:t>
            </a:r>
            <a:r>
              <a:rPr lang="en-ES" sz="1100" dirty="0">
                <a:latin typeface="+mj-lt"/>
              </a:rPr>
              <a:t>kinase assay in FOXA1 mutants and Luciferase signal. </a:t>
            </a:r>
            <a:r>
              <a:rPr lang="en-ES" sz="1100" b="1" dirty="0">
                <a:latin typeface="+mj-lt"/>
              </a:rPr>
              <a:t>A</a:t>
            </a:r>
            <a:r>
              <a:rPr lang="en-ES" sz="1100" dirty="0">
                <a:latin typeface="+mj-lt"/>
              </a:rPr>
              <a:t> </a:t>
            </a:r>
            <a:r>
              <a:rPr lang="en-US" sz="1100" dirty="0">
                <a:effectLst/>
                <a:latin typeface="+mj-lt"/>
                <a:ea typeface="MS Mincho" panose="02020609040205080304" pitchFamily="49" charset="-128"/>
              </a:rPr>
              <a:t>FOXA1 mutant protein vectors wer</a:t>
            </a:r>
            <a:r>
              <a:rPr lang="en-US" sz="1100" dirty="0">
                <a:latin typeface="+mj-lt"/>
                <a:ea typeface="MS Mincho" panose="02020609040205080304" pitchFamily="49" charset="-128"/>
              </a:rPr>
              <a:t>e expressed and purified </a:t>
            </a:r>
            <a:r>
              <a:rPr lang="en-US" sz="1100" dirty="0">
                <a:effectLst/>
                <a:latin typeface="+mj-lt"/>
                <a:ea typeface="MS Mincho" panose="02020609040205080304" pitchFamily="49" charset="-128"/>
              </a:rPr>
              <a:t>from soluble fraction of BL21 E. coli. The mutants created: </a:t>
            </a:r>
            <a:r>
              <a:rPr lang="en-US" sz="1100" dirty="0">
                <a:latin typeface="+mj-lt"/>
                <a:ea typeface="MS Mincho" panose="02020609040205080304" pitchFamily="49" charset="-128"/>
              </a:rPr>
              <a:t>serine 234 mutated into arginine 234 (S234A), serine 301 mutated arginine 301 (S301A), serine 307 mutated arginine 307 (S307A) and serine 331 mutated arginine 331 (S331A). </a:t>
            </a:r>
            <a:r>
              <a:rPr lang="en-US" sz="1100" b="1" dirty="0">
                <a:latin typeface="+mj-lt"/>
                <a:ea typeface="MS Mincho" panose="02020609040205080304" pitchFamily="49" charset="-128"/>
              </a:rPr>
              <a:t>B </a:t>
            </a:r>
            <a:r>
              <a:rPr lang="en-ES" sz="1100" dirty="0">
                <a:latin typeface="+mj-lt"/>
                <a:ea typeface="MS Mincho" panose="02020609040205080304" pitchFamily="49" charset="-128"/>
              </a:rPr>
              <a:t>We </a:t>
            </a:r>
            <a:r>
              <a:rPr lang="en-ES" sz="1100" dirty="0">
                <a:latin typeface="+mj-lt"/>
              </a:rPr>
              <a:t>perfomed</a:t>
            </a:r>
            <a:r>
              <a:rPr lang="en-ES" sz="1100" dirty="0">
                <a:latin typeface="+mj-lt"/>
                <a:ea typeface="MS Mincho" panose="02020609040205080304" pitchFamily="49" charset="-128"/>
              </a:rPr>
              <a:t> </a:t>
            </a:r>
            <a:r>
              <a:rPr lang="en-ES" sz="1100" i="1" dirty="0">
                <a:latin typeface="+mj-lt"/>
                <a:ea typeface="MS Mincho" panose="02020609040205080304" pitchFamily="49" charset="-128"/>
              </a:rPr>
              <a:t>in vitro </a:t>
            </a:r>
            <a:r>
              <a:rPr lang="en-ES" sz="1100" dirty="0">
                <a:latin typeface="+mj-lt"/>
                <a:ea typeface="MS Mincho" panose="02020609040205080304" pitchFamily="49" charset="-128"/>
              </a:rPr>
              <a:t>kinase assay as indicated at Figure 4b with FOXA1_FKH or FOXA1_mutants in presence of </a:t>
            </a:r>
            <a:r>
              <a:rPr lang="en-US" sz="1100" dirty="0">
                <a:effectLst/>
                <a:latin typeface="+mj-lt"/>
                <a:ea typeface="MS Mincho" panose="02020609040205080304" pitchFamily="49" charset="-128"/>
              </a:rPr>
              <a:t>CDK4/Cyclin D1, CDK2/Cyclin E2 and CDK1/Cyclin B1.</a:t>
            </a:r>
            <a:r>
              <a:rPr lang="en-ES" sz="1100" dirty="0">
                <a:effectLst/>
                <a:latin typeface="+mj-lt"/>
              </a:rPr>
              <a:t> As a control we included CDK complex alone. </a:t>
            </a:r>
            <a:r>
              <a:rPr lang="en-US" sz="1100" dirty="0">
                <a:effectLst/>
                <a:latin typeface="+mj-lt"/>
                <a:ea typeface="MS Mincho" panose="02020609040205080304" pitchFamily="49" charset="-128"/>
              </a:rPr>
              <a:t>N=3 independent biological replicates; data represent mean ± SD. </a:t>
            </a:r>
          </a:p>
          <a:p>
            <a:pPr algn="just"/>
            <a:r>
              <a:rPr lang="en-US" sz="1100" dirty="0">
                <a:effectLst/>
                <a:latin typeface="+mj-lt"/>
                <a:ea typeface="MS Mincho" panose="02020609040205080304" pitchFamily="49" charset="-128"/>
              </a:rPr>
              <a:t>FOXA1 WT is phosphorylated by CDK4/cyclin D1 and CDK2/Cyclin but the phosphorylation is reduced </a:t>
            </a:r>
            <a:r>
              <a:rPr lang="en-US" sz="1100" dirty="0">
                <a:latin typeface="+mj-lt"/>
                <a:ea typeface="MS Mincho" panose="02020609040205080304" pitchFamily="49" charset="-128"/>
              </a:rPr>
              <a:t>with S234A, S307A and S331A mutants with these kinases. The phosphorylation of FOXA1 mutant S301A seems not to be reduced, indicating that CDK4 and CDK2 phosphorylate serine 234, 307 and 331. Moreover, the complex CDK1/Cyclin B1 phosphorylates FOXA1 WT but the phosphorylation is reduced with S307A and S331A mutants. The phosphorylation of FOXA1 mutants S234A and S301A seems not to be reduced, indicating that CDK1/Cyclin B1 phosphorylate ser 307 and 331. </a:t>
            </a:r>
            <a:endParaRPr lang="en-ES" sz="1100" dirty="0">
              <a:latin typeface="+mj-lt"/>
            </a:endParaRPr>
          </a:p>
        </p:txBody>
      </p:sp>
      <p:graphicFrame>
        <p:nvGraphicFramePr>
          <p:cNvPr id="2" name="Objecte 2">
            <a:extLst>
              <a:ext uri="{FF2B5EF4-FFF2-40B4-BE49-F238E27FC236}">
                <a16:creationId xmlns:a16="http://schemas.microsoft.com/office/drawing/2014/main" id="{380D83E1-91DB-EDB3-41B9-29336B0A21BA}"/>
              </a:ext>
            </a:extLst>
          </p:cNvPr>
          <p:cNvGraphicFramePr>
            <a:graphicFrameLocks noChangeAspect="1"/>
          </p:cNvGraphicFramePr>
          <p:nvPr>
            <p:extLst>
              <p:ext uri="{D42A27DB-BD31-4B8C-83A1-F6EECF244321}">
                <p14:modId xmlns:p14="http://schemas.microsoft.com/office/powerpoint/2010/main" val="3833285547"/>
              </p:ext>
            </p:extLst>
          </p:nvPr>
        </p:nvGraphicFramePr>
        <p:xfrm>
          <a:off x="4391117" y="6765337"/>
          <a:ext cx="2315610" cy="2974756"/>
        </p:xfrm>
        <a:graphic>
          <a:graphicData uri="http://schemas.openxmlformats.org/presentationml/2006/ole">
            <mc:AlternateContent xmlns:mc="http://schemas.openxmlformats.org/markup-compatibility/2006">
              <mc:Choice xmlns:v="urn:schemas-microsoft-com:vml" Requires="v">
                <p:oleObj name="Prism 8" r:id="rId2" imgW="2480615" imgH="3296130" progId="Prism8.Document">
                  <p:embed/>
                </p:oleObj>
              </mc:Choice>
              <mc:Fallback>
                <p:oleObj name="Prism 8" r:id="rId2" imgW="2480615" imgH="3296130" progId="Prism8.Document">
                  <p:embed/>
                  <p:pic>
                    <p:nvPicPr>
                      <p:cNvPr id="3" name="Objecte 2">
                        <a:extLst>
                          <a:ext uri="{FF2B5EF4-FFF2-40B4-BE49-F238E27FC236}">
                            <a16:creationId xmlns:a16="http://schemas.microsoft.com/office/drawing/2014/main" id="{7CED6BE3-B5E0-4F12-A0DD-88EFFD3ACF19}"/>
                          </a:ext>
                        </a:extLst>
                      </p:cNvPr>
                      <p:cNvPicPr/>
                      <p:nvPr/>
                    </p:nvPicPr>
                    <p:blipFill>
                      <a:blip r:embed="rId3"/>
                      <a:stretch>
                        <a:fillRect/>
                      </a:stretch>
                    </p:blipFill>
                    <p:spPr>
                      <a:xfrm>
                        <a:off x="4391117" y="6765337"/>
                        <a:ext cx="2315610" cy="2974756"/>
                      </a:xfrm>
                      <a:prstGeom prst="rect">
                        <a:avLst/>
                      </a:prstGeom>
                    </p:spPr>
                  </p:pic>
                </p:oleObj>
              </mc:Fallback>
            </mc:AlternateContent>
          </a:graphicData>
        </a:graphic>
      </p:graphicFrame>
      <p:graphicFrame>
        <p:nvGraphicFramePr>
          <p:cNvPr id="3" name="Objecte 3">
            <a:extLst>
              <a:ext uri="{FF2B5EF4-FFF2-40B4-BE49-F238E27FC236}">
                <a16:creationId xmlns:a16="http://schemas.microsoft.com/office/drawing/2014/main" id="{AEF0141E-23DF-4A24-72BA-F65B7DEEE762}"/>
              </a:ext>
            </a:extLst>
          </p:cNvPr>
          <p:cNvGraphicFramePr>
            <a:graphicFrameLocks noChangeAspect="1"/>
          </p:cNvGraphicFramePr>
          <p:nvPr>
            <p:extLst>
              <p:ext uri="{D42A27DB-BD31-4B8C-83A1-F6EECF244321}">
                <p14:modId xmlns:p14="http://schemas.microsoft.com/office/powerpoint/2010/main" val="783149569"/>
              </p:ext>
            </p:extLst>
          </p:nvPr>
        </p:nvGraphicFramePr>
        <p:xfrm>
          <a:off x="2269251" y="6765337"/>
          <a:ext cx="2418042" cy="2974756"/>
        </p:xfrm>
        <a:graphic>
          <a:graphicData uri="http://schemas.openxmlformats.org/presentationml/2006/ole">
            <mc:AlternateContent xmlns:mc="http://schemas.openxmlformats.org/markup-compatibility/2006">
              <mc:Choice xmlns:v="urn:schemas-microsoft-com:vml" Requires="v">
                <p:oleObj name="Prism 8" r:id="rId4" imgW="2565967" imgH="3296130" progId="Prism8.Document">
                  <p:embed/>
                </p:oleObj>
              </mc:Choice>
              <mc:Fallback>
                <p:oleObj name="Prism 8" r:id="rId4" imgW="2565967" imgH="3296130" progId="Prism8.Document">
                  <p:embed/>
                  <p:pic>
                    <p:nvPicPr>
                      <p:cNvPr id="4" name="Objecte 3">
                        <a:extLst>
                          <a:ext uri="{FF2B5EF4-FFF2-40B4-BE49-F238E27FC236}">
                            <a16:creationId xmlns:a16="http://schemas.microsoft.com/office/drawing/2014/main" id="{71CA31F7-59EE-405B-A5D8-8DB3D03583CC}"/>
                          </a:ext>
                        </a:extLst>
                      </p:cNvPr>
                      <p:cNvPicPr/>
                      <p:nvPr/>
                    </p:nvPicPr>
                    <p:blipFill>
                      <a:blip r:embed="rId5"/>
                      <a:stretch>
                        <a:fillRect/>
                      </a:stretch>
                    </p:blipFill>
                    <p:spPr>
                      <a:xfrm>
                        <a:off x="2269251" y="6765337"/>
                        <a:ext cx="2418042" cy="2974756"/>
                      </a:xfrm>
                      <a:prstGeom prst="rect">
                        <a:avLst/>
                      </a:prstGeom>
                    </p:spPr>
                  </p:pic>
                </p:oleObj>
              </mc:Fallback>
            </mc:AlternateContent>
          </a:graphicData>
        </a:graphic>
      </p:graphicFrame>
      <p:graphicFrame>
        <p:nvGraphicFramePr>
          <p:cNvPr id="7" name="Objecte 4">
            <a:extLst>
              <a:ext uri="{FF2B5EF4-FFF2-40B4-BE49-F238E27FC236}">
                <a16:creationId xmlns:a16="http://schemas.microsoft.com/office/drawing/2014/main" id="{A0333523-BC1F-8663-D51B-EBD4933FA47A}"/>
              </a:ext>
            </a:extLst>
          </p:cNvPr>
          <p:cNvGraphicFramePr>
            <a:graphicFrameLocks noChangeAspect="1"/>
          </p:cNvGraphicFramePr>
          <p:nvPr>
            <p:extLst>
              <p:ext uri="{D42A27DB-BD31-4B8C-83A1-F6EECF244321}">
                <p14:modId xmlns:p14="http://schemas.microsoft.com/office/powerpoint/2010/main" val="1811134010"/>
              </p:ext>
            </p:extLst>
          </p:nvPr>
        </p:nvGraphicFramePr>
        <p:xfrm>
          <a:off x="74305" y="6765337"/>
          <a:ext cx="2315610" cy="2974756"/>
        </p:xfrm>
        <a:graphic>
          <a:graphicData uri="http://schemas.openxmlformats.org/presentationml/2006/ole">
            <mc:AlternateContent xmlns:mc="http://schemas.openxmlformats.org/markup-compatibility/2006">
              <mc:Choice xmlns:v="urn:schemas-microsoft-com:vml" Requires="v">
                <p:oleObj name="Prism 8" r:id="rId6" imgW="2565967" imgH="3296130" progId="Prism8.Document">
                  <p:embed/>
                </p:oleObj>
              </mc:Choice>
              <mc:Fallback>
                <p:oleObj name="Prism 8" r:id="rId6" imgW="2565967" imgH="3296130" progId="Prism8.Document">
                  <p:embed/>
                  <p:pic>
                    <p:nvPicPr>
                      <p:cNvPr id="5" name="Objecte 4">
                        <a:extLst>
                          <a:ext uri="{FF2B5EF4-FFF2-40B4-BE49-F238E27FC236}">
                            <a16:creationId xmlns:a16="http://schemas.microsoft.com/office/drawing/2014/main" id="{113792E9-1F5E-4878-90E2-5451FE6A3D92}"/>
                          </a:ext>
                        </a:extLst>
                      </p:cNvPr>
                      <p:cNvPicPr/>
                      <p:nvPr/>
                    </p:nvPicPr>
                    <p:blipFill>
                      <a:blip r:embed="rId7"/>
                      <a:stretch>
                        <a:fillRect/>
                      </a:stretch>
                    </p:blipFill>
                    <p:spPr>
                      <a:xfrm>
                        <a:off x="74305" y="6765337"/>
                        <a:ext cx="2315610" cy="2974756"/>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9F70BE12-0D4B-0541-823D-714CE9D416F9}"/>
              </a:ext>
            </a:extLst>
          </p:cNvPr>
          <p:cNvSpPr txBox="1"/>
          <p:nvPr/>
        </p:nvSpPr>
        <p:spPr>
          <a:xfrm>
            <a:off x="243270" y="3140663"/>
            <a:ext cx="392613" cy="369332"/>
          </a:xfrm>
          <a:prstGeom prst="rect">
            <a:avLst/>
          </a:prstGeom>
          <a:noFill/>
        </p:spPr>
        <p:txBody>
          <a:bodyPr wrap="square" rtlCol="0">
            <a:spAutoFit/>
          </a:bodyPr>
          <a:lstStyle/>
          <a:p>
            <a:r>
              <a:rPr lang="en-ES" dirty="0"/>
              <a:t>A</a:t>
            </a:r>
          </a:p>
        </p:txBody>
      </p:sp>
      <p:sp>
        <p:nvSpPr>
          <p:cNvPr id="12" name="TextBox 11">
            <a:extLst>
              <a:ext uri="{FF2B5EF4-FFF2-40B4-BE49-F238E27FC236}">
                <a16:creationId xmlns:a16="http://schemas.microsoft.com/office/drawing/2014/main" id="{F733BCC7-503E-A487-3F4D-F8EBA5B37D25}"/>
              </a:ext>
            </a:extLst>
          </p:cNvPr>
          <p:cNvSpPr txBox="1"/>
          <p:nvPr/>
        </p:nvSpPr>
        <p:spPr>
          <a:xfrm>
            <a:off x="352601" y="6765336"/>
            <a:ext cx="392613" cy="369332"/>
          </a:xfrm>
          <a:prstGeom prst="rect">
            <a:avLst/>
          </a:prstGeom>
          <a:noFill/>
        </p:spPr>
        <p:txBody>
          <a:bodyPr wrap="square" rtlCol="0">
            <a:spAutoFit/>
          </a:bodyPr>
          <a:lstStyle/>
          <a:p>
            <a:r>
              <a:rPr lang="en-ES" dirty="0"/>
              <a:t>B</a:t>
            </a:r>
          </a:p>
        </p:txBody>
      </p:sp>
      <p:pic>
        <p:nvPicPr>
          <p:cNvPr id="13" name="Picture 12">
            <a:extLst>
              <a:ext uri="{FF2B5EF4-FFF2-40B4-BE49-F238E27FC236}">
                <a16:creationId xmlns:a16="http://schemas.microsoft.com/office/drawing/2014/main" id="{6D763676-7610-9BA2-A279-13D7B9EFB4DF}"/>
              </a:ext>
            </a:extLst>
          </p:cNvPr>
          <p:cNvPicPr>
            <a:picLocks noChangeAspect="1"/>
          </p:cNvPicPr>
          <p:nvPr/>
        </p:nvPicPr>
        <p:blipFill>
          <a:blip r:embed="rId8"/>
          <a:stretch>
            <a:fillRect/>
          </a:stretch>
        </p:blipFill>
        <p:spPr>
          <a:xfrm>
            <a:off x="439576" y="3253430"/>
            <a:ext cx="4813988" cy="3511905"/>
          </a:xfrm>
          <a:prstGeom prst="rect">
            <a:avLst/>
          </a:prstGeom>
        </p:spPr>
      </p:pic>
    </p:spTree>
    <p:extLst>
      <p:ext uri="{BB962C8B-B14F-4D97-AF65-F5344CB8AC3E}">
        <p14:creationId xmlns:p14="http://schemas.microsoft.com/office/powerpoint/2010/main" val="53736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14">
            <a:extLst>
              <a:ext uri="{FF2B5EF4-FFF2-40B4-BE49-F238E27FC236}">
                <a16:creationId xmlns:a16="http://schemas.microsoft.com/office/drawing/2014/main" id="{53CF1390-AF13-4FE1-4E89-51B5A5200AB5}"/>
              </a:ext>
            </a:extLst>
          </p:cNvPr>
          <p:cNvPicPr>
            <a:picLocks noChangeAspect="1"/>
          </p:cNvPicPr>
          <p:nvPr/>
        </p:nvPicPr>
        <p:blipFill rotWithShape="1">
          <a:blip r:embed="rId2"/>
          <a:srcRect l="3307" t="33536" r="9206"/>
          <a:stretch/>
        </p:blipFill>
        <p:spPr bwMode="auto">
          <a:xfrm>
            <a:off x="635240" y="2509725"/>
            <a:ext cx="5438775" cy="2322830"/>
          </a:xfrm>
          <a:prstGeom prst="rect">
            <a:avLst/>
          </a:prstGeom>
          <a:ln w="19050">
            <a:solidFill>
              <a:schemeClr val="accent1">
                <a:lumMod val="75000"/>
              </a:schemeClr>
            </a:solid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B6E395C3-E27B-8EAF-A1E9-C149431ACA07}"/>
              </a:ext>
            </a:extLst>
          </p:cNvPr>
          <p:cNvSpPr txBox="1"/>
          <p:nvPr/>
        </p:nvSpPr>
        <p:spPr>
          <a:xfrm>
            <a:off x="547491" y="354431"/>
            <a:ext cx="5836044" cy="1785104"/>
          </a:xfrm>
          <a:prstGeom prst="rect">
            <a:avLst/>
          </a:prstGeom>
          <a:noFill/>
        </p:spPr>
        <p:txBody>
          <a:bodyPr wrap="square">
            <a:spAutoFit/>
          </a:bodyPr>
          <a:lstStyle/>
          <a:p>
            <a:pPr algn="just"/>
            <a:r>
              <a:rPr lang="en-GB" sz="1100" b="1" dirty="0">
                <a:effectLst/>
                <a:latin typeface="+mj-lt"/>
                <a:ea typeface="Calibri" panose="020F0502020204030204" pitchFamily="34" charset="0"/>
              </a:rPr>
              <a:t>Supplementary figure 2</a:t>
            </a:r>
            <a:r>
              <a:rPr lang="en-GB" sz="1100" dirty="0">
                <a:effectLst/>
                <a:latin typeface="+mj-lt"/>
                <a:ea typeface="Calibri" panose="020F0502020204030204" pitchFamily="34" charset="0"/>
              </a:rPr>
              <a:t>. </a:t>
            </a:r>
            <a:r>
              <a:rPr lang="en-GB" sz="1100" b="1" dirty="0">
                <a:effectLst/>
                <a:latin typeface="+mj-lt"/>
                <a:ea typeface="Calibri" panose="020F0502020204030204" pitchFamily="34" charset="0"/>
              </a:rPr>
              <a:t>A</a:t>
            </a:r>
            <a:r>
              <a:rPr lang="en-GB" sz="1100" dirty="0">
                <a:effectLst/>
                <a:latin typeface="+mj-lt"/>
                <a:ea typeface="Calibri" panose="020F0502020204030204" pitchFamily="34" charset="0"/>
              </a:rPr>
              <a:t> </a:t>
            </a:r>
            <a:r>
              <a:rPr lang="en-US" sz="1100" dirty="0">
                <a:solidFill>
                  <a:srgbClr val="000000"/>
                </a:solidFill>
                <a:latin typeface="Calibri Light" panose="020F0302020204030204" pitchFamily="34" charset="0"/>
                <a:ea typeface="MS Mincho" panose="02020609040205080304" pitchFamily="49" charset="-128"/>
              </a:rPr>
              <a:t>Enrique de la Cruz and Michael </a:t>
            </a:r>
            <a:r>
              <a:rPr lang="en-US" sz="1100" dirty="0" err="1">
                <a:solidFill>
                  <a:srgbClr val="000000"/>
                </a:solidFill>
                <a:latin typeface="Calibri Light" panose="020F0302020204030204" pitchFamily="34" charset="0"/>
                <a:ea typeface="MS Mincho" panose="02020609040205080304" pitchFamily="49" charset="-128"/>
              </a:rPr>
              <a:t>Ostap</a:t>
            </a:r>
            <a:r>
              <a:rPr lang="en-ES" sz="1100" dirty="0"/>
              <a:t> k</a:t>
            </a:r>
            <a:r>
              <a:rPr lang="en-GB" sz="1100" dirty="0" err="1">
                <a:effectLst/>
                <a:latin typeface="+mj-lt"/>
                <a:ea typeface="Calibri" panose="020F0502020204030204" pitchFamily="34" charset="0"/>
              </a:rPr>
              <a:t>inase</a:t>
            </a:r>
            <a:r>
              <a:rPr lang="en-GB" sz="1100" dirty="0">
                <a:effectLst/>
                <a:latin typeface="+mj-lt"/>
                <a:ea typeface="Calibri" panose="020F0502020204030204" pitchFamily="34" charset="0"/>
              </a:rPr>
              <a:t> assay based on ADP formation monitored through time. Reactions were run at 30°C for 20 minutes for different CDK/cyclin complexes (blue: CDK2/</a:t>
            </a:r>
            <a:r>
              <a:rPr lang="en-GB" sz="1100" dirty="0" err="1">
                <a:effectLst/>
                <a:latin typeface="+mj-lt"/>
                <a:ea typeface="Calibri" panose="020F0502020204030204" pitchFamily="34" charset="0"/>
              </a:rPr>
              <a:t>cyclinA</a:t>
            </a:r>
            <a:r>
              <a:rPr lang="en-GB" sz="1100" dirty="0">
                <a:effectLst/>
                <a:latin typeface="+mj-lt"/>
                <a:ea typeface="Calibri" panose="020F0502020204030204" pitchFamily="34" charset="0"/>
              </a:rPr>
              <a:t>, purple: CDK2/cyclin E, red: CDK1/cyclin B). Arrows indicates when substrates were added. V shows the slope of the line, meaning average velocity. Slope were calculated as increment of signal divided by increment of time. Results are means ± S.E.M. for 2 independent experiments. P-value of two-two comparisons is shown on the right. (*) indicates significant values. Equations for reactive concentration and reaction velocity are shown. C: concentration of reactive, C</a:t>
            </a:r>
            <a:r>
              <a:rPr lang="en-GB" sz="1100" baseline="-25000" dirty="0">
                <a:effectLst/>
                <a:latin typeface="+mj-lt"/>
                <a:ea typeface="Calibri" panose="020F0502020204030204" pitchFamily="34" charset="0"/>
              </a:rPr>
              <a:t>0</a:t>
            </a:r>
            <a:r>
              <a:rPr lang="en-GB" sz="1100" dirty="0">
                <a:effectLst/>
                <a:latin typeface="+mj-lt"/>
                <a:ea typeface="Calibri" panose="020F0502020204030204" pitchFamily="34" charset="0"/>
              </a:rPr>
              <a:t>: concentration at t=0, V: slope or average velocity, V velocity depending on reactive concentration, </a:t>
            </a:r>
            <a:r>
              <a:rPr lang="en-GB" sz="1100" dirty="0" err="1">
                <a:effectLst/>
                <a:latin typeface="+mj-lt"/>
                <a:ea typeface="Calibri" panose="020F0502020204030204" pitchFamily="34" charset="0"/>
              </a:rPr>
              <a:t>Δt</a:t>
            </a:r>
            <a:r>
              <a:rPr lang="en-GB" sz="1100" dirty="0">
                <a:effectLst/>
                <a:latin typeface="+mj-lt"/>
                <a:ea typeface="Calibri" panose="020F0502020204030204" pitchFamily="34" charset="0"/>
              </a:rPr>
              <a:t>: increment of time, k</a:t>
            </a:r>
            <a:r>
              <a:rPr lang="en-GB" sz="1100" baseline="-25000" dirty="0">
                <a:effectLst/>
                <a:latin typeface="+mj-lt"/>
                <a:ea typeface="Calibri" panose="020F0502020204030204" pitchFamily="34" charset="0"/>
              </a:rPr>
              <a:t>2</a:t>
            </a:r>
            <a:r>
              <a:rPr lang="en-GB" sz="1100" dirty="0">
                <a:effectLst/>
                <a:latin typeface="+mj-lt"/>
                <a:ea typeface="Calibri" panose="020F0502020204030204" pitchFamily="34" charset="0"/>
              </a:rPr>
              <a:t>: constant of reaction ES→P+E, [ES]: concentration of enzyme-substrate complex.</a:t>
            </a:r>
            <a:endParaRPr lang="en-ES" sz="1100" dirty="0">
              <a:highlight>
                <a:srgbClr val="FFFF00"/>
              </a:highlight>
              <a:latin typeface="+mj-lt"/>
            </a:endParaRPr>
          </a:p>
        </p:txBody>
      </p:sp>
      <p:sp>
        <p:nvSpPr>
          <p:cNvPr id="6" name="TextBox 5">
            <a:extLst>
              <a:ext uri="{FF2B5EF4-FFF2-40B4-BE49-F238E27FC236}">
                <a16:creationId xmlns:a16="http://schemas.microsoft.com/office/drawing/2014/main" id="{ACA14974-2F10-5FA2-E7DD-15D1383A26F2}"/>
              </a:ext>
            </a:extLst>
          </p:cNvPr>
          <p:cNvSpPr txBox="1"/>
          <p:nvPr/>
        </p:nvSpPr>
        <p:spPr>
          <a:xfrm>
            <a:off x="635240" y="2139535"/>
            <a:ext cx="392613" cy="369332"/>
          </a:xfrm>
          <a:prstGeom prst="rect">
            <a:avLst/>
          </a:prstGeom>
          <a:noFill/>
        </p:spPr>
        <p:txBody>
          <a:bodyPr wrap="square" rtlCol="0">
            <a:spAutoFit/>
          </a:bodyPr>
          <a:lstStyle/>
          <a:p>
            <a:r>
              <a:rPr lang="en-ES" dirty="0"/>
              <a:t>A</a:t>
            </a:r>
          </a:p>
        </p:txBody>
      </p:sp>
    </p:spTree>
    <p:extLst>
      <p:ext uri="{BB962C8B-B14F-4D97-AF65-F5344CB8AC3E}">
        <p14:creationId xmlns:p14="http://schemas.microsoft.com/office/powerpoint/2010/main" val="155353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4DA642-1B30-BFD3-E6E5-24771FEAD080}"/>
              </a:ext>
            </a:extLst>
          </p:cNvPr>
          <p:cNvSpPr txBox="1"/>
          <p:nvPr/>
        </p:nvSpPr>
        <p:spPr>
          <a:xfrm>
            <a:off x="547491" y="354431"/>
            <a:ext cx="5836044" cy="3139321"/>
          </a:xfrm>
          <a:prstGeom prst="rect">
            <a:avLst/>
          </a:prstGeom>
          <a:noFill/>
        </p:spPr>
        <p:txBody>
          <a:bodyPr wrap="square">
            <a:spAutoFit/>
          </a:bodyPr>
          <a:lstStyle/>
          <a:p>
            <a:pPr algn="just"/>
            <a:r>
              <a:rPr lang="en-GB" sz="1100" b="1" dirty="0">
                <a:effectLst/>
                <a:latin typeface="+mj-lt"/>
                <a:ea typeface="Calibri" panose="020F0502020204030204" pitchFamily="34" charset="0"/>
              </a:rPr>
              <a:t>Supplementary figure 3</a:t>
            </a:r>
            <a:r>
              <a:rPr lang="en-GB" sz="1100" dirty="0">
                <a:effectLst/>
                <a:latin typeface="+mj-lt"/>
                <a:ea typeface="Calibri" panose="020F0502020204030204" pitchFamily="34" charset="0"/>
              </a:rPr>
              <a:t>. </a:t>
            </a:r>
            <a:r>
              <a:rPr lang="en-GB" sz="1100" b="1" dirty="0">
                <a:effectLst/>
                <a:latin typeface="+mj-lt"/>
                <a:ea typeface="Calibri" panose="020F0502020204030204" pitchFamily="34" charset="0"/>
              </a:rPr>
              <a:t>A </a:t>
            </a:r>
            <a:r>
              <a:rPr lang="en-GB" sz="1100" dirty="0">
                <a:latin typeface="+mj-lt"/>
              </a:rPr>
              <a:t>Western Blot against total-RB and phosphorylated-RB levels in MCF7 and BT474 cell line after being cultured in full media with or without the treatment of 5</a:t>
            </a:r>
            <a:r>
              <a:rPr lang="en-GB" sz="1100" dirty="0">
                <a:latin typeface="+mj-lt"/>
                <a:sym typeface="Symbol" pitchFamily="2" charset="2"/>
              </a:rPr>
              <a:t></a:t>
            </a:r>
            <a:r>
              <a:rPr lang="en-GB" sz="1100" dirty="0">
                <a:latin typeface="+mj-lt"/>
              </a:rPr>
              <a:t>M of Palbociclib for 24h. The target phosphorylation site is Ser780, which is the site phosphorylated by CDK4-CyclinD1. Protein levels were quantified and 10</a:t>
            </a:r>
            <a:r>
              <a:rPr lang="en-GB" sz="1100" dirty="0">
                <a:latin typeface="+mj-lt"/>
                <a:sym typeface="Symbol" pitchFamily="2" charset="2"/>
              </a:rPr>
              <a:t></a:t>
            </a:r>
            <a:r>
              <a:rPr lang="en-GB" sz="1100" dirty="0">
                <a:latin typeface="+mj-lt"/>
              </a:rPr>
              <a:t>g were loaded in each well. </a:t>
            </a:r>
            <a:r>
              <a:rPr lang="en-GB" sz="1100" dirty="0">
                <a:latin typeface="+mj-lt"/>
                <a:sym typeface="Symbol" pitchFamily="2" charset="2"/>
              </a:rPr>
              <a:t></a:t>
            </a:r>
            <a:r>
              <a:rPr lang="en-GB" sz="1100" dirty="0">
                <a:latin typeface="+mj-lt"/>
              </a:rPr>
              <a:t>-Actin is blotted as a loading control. FOXA1 and ER</a:t>
            </a:r>
            <a:r>
              <a:rPr lang="en-GB" sz="1100" dirty="0">
                <a:latin typeface="+mj-lt"/>
                <a:sym typeface="Symbol" pitchFamily="2" charset="2"/>
              </a:rPr>
              <a:t></a:t>
            </a:r>
            <a:r>
              <a:rPr lang="en-GB" sz="1100" dirty="0">
                <a:latin typeface="+mj-lt"/>
              </a:rPr>
              <a:t> levels are also shown. </a:t>
            </a:r>
            <a:r>
              <a:rPr lang="en-GB" sz="1100" b="1" dirty="0">
                <a:latin typeface="+mj-lt"/>
              </a:rPr>
              <a:t>B</a:t>
            </a:r>
            <a:r>
              <a:rPr lang="en-GB" sz="1100" dirty="0">
                <a:latin typeface="+mj-lt"/>
              </a:rPr>
              <a:t> Heatmap in MCF7 cells differences in gene expressions for regions which are unique in control treatment, shared between both treatments or unique for Palbociclib treatment. When cells are treated with Palbociclib, some regions where FOXA1 is binding are lost (showed with a decrease of the intensity on unique control region) and different regions are gained (showed with an increase of the intensity in unique Palbociclib region)</a:t>
            </a:r>
            <a:r>
              <a:rPr lang="en-ES" sz="1100" dirty="0">
                <a:latin typeface="+mj-lt"/>
              </a:rPr>
              <a:t>. </a:t>
            </a:r>
            <a:r>
              <a:rPr lang="en-ES" sz="1100" b="1" dirty="0">
                <a:latin typeface="+mj-lt"/>
              </a:rPr>
              <a:t>C </a:t>
            </a:r>
            <a:r>
              <a:rPr lang="en-GB" sz="1100" dirty="0">
                <a:latin typeface="+mj-lt"/>
              </a:rPr>
              <a:t>Motif analysis of FOXA1 binding sites in MCF7 cells. In control FOXA1 binding and Palbociclib-induced regions AP-1 and AP-2-</a:t>
            </a:r>
            <a:r>
              <a:rPr lang="en-GB" sz="1100" dirty="0">
                <a:latin typeface="+mj-lt"/>
                <a:sym typeface="Symbol" pitchFamily="2" charset="2"/>
              </a:rPr>
              <a:t></a:t>
            </a:r>
            <a:r>
              <a:rPr lang="en-GB" sz="1100" dirty="0">
                <a:latin typeface="+mj-lt"/>
              </a:rPr>
              <a:t> motives where found. </a:t>
            </a:r>
            <a:r>
              <a:rPr lang="en-GB" sz="1100" b="1" dirty="0">
                <a:latin typeface="+mj-lt"/>
              </a:rPr>
              <a:t>D</a:t>
            </a:r>
            <a:r>
              <a:rPr lang="en-GB" sz="1100" dirty="0">
                <a:latin typeface="+mj-lt"/>
              </a:rPr>
              <a:t> </a:t>
            </a:r>
            <a:r>
              <a:rPr lang="en-US" sz="1100" dirty="0">
                <a:latin typeface="+mj-lt"/>
              </a:rPr>
              <a:t>BT474 cells were untreated (Control), treated with CDK4 inhibitors Palbociclib or </a:t>
            </a:r>
            <a:r>
              <a:rPr lang="en-US" sz="1100" dirty="0" err="1">
                <a:latin typeface="+mj-lt"/>
              </a:rPr>
              <a:t>Ribociclib</a:t>
            </a:r>
            <a:r>
              <a:rPr lang="en-US" sz="1100" dirty="0">
                <a:latin typeface="+mj-lt"/>
              </a:rPr>
              <a:t> alone or in combination with MEK inhibitor Trametinib. Total cell growth was assessed. The data are the mean of independent replicates ± </a:t>
            </a:r>
            <a:r>
              <a:rPr lang="en-US" sz="1100" dirty="0" err="1">
                <a:latin typeface="+mj-lt"/>
              </a:rPr>
              <a:t>s.d.</a:t>
            </a:r>
            <a:r>
              <a:rPr lang="en-US" sz="1100" dirty="0">
                <a:latin typeface="+mj-lt"/>
              </a:rPr>
              <a:t> </a:t>
            </a:r>
            <a:r>
              <a:rPr lang="en-GB" sz="1100" b="1" dirty="0">
                <a:latin typeface="+mj-lt"/>
              </a:rPr>
              <a:t>D </a:t>
            </a:r>
            <a:r>
              <a:rPr lang="en-US" sz="1100" dirty="0">
                <a:latin typeface="+mj-lt"/>
              </a:rPr>
              <a:t>MCF7 cells were untreated (Control), treated with CDK4 inhibitors Palbociclib or </a:t>
            </a:r>
            <a:r>
              <a:rPr lang="en-US" sz="1100" dirty="0" err="1">
                <a:latin typeface="+mj-lt"/>
              </a:rPr>
              <a:t>Ribociclib</a:t>
            </a:r>
            <a:r>
              <a:rPr lang="en-US" sz="1100" dirty="0">
                <a:latin typeface="+mj-lt"/>
              </a:rPr>
              <a:t> alone or in combination with MEK inhibitor Trametinib. Total cell growth was assessed. The data are the mean of independent replicates ± </a:t>
            </a:r>
            <a:r>
              <a:rPr lang="en-US" sz="1100" dirty="0" err="1">
                <a:latin typeface="+mj-lt"/>
              </a:rPr>
              <a:t>s.d.</a:t>
            </a:r>
            <a:r>
              <a:rPr lang="en-US" sz="1100" dirty="0">
                <a:latin typeface="+mj-lt"/>
              </a:rPr>
              <a:t> </a:t>
            </a:r>
            <a:endParaRPr lang="en-ES" sz="1100" dirty="0">
              <a:latin typeface="+mj-lt"/>
            </a:endParaRPr>
          </a:p>
          <a:p>
            <a:pPr algn="just"/>
            <a:endParaRPr lang="en-ES" sz="1100" dirty="0">
              <a:latin typeface="+mj-lt"/>
            </a:endParaRPr>
          </a:p>
          <a:p>
            <a:pPr algn="just"/>
            <a:endParaRPr lang="en-ES" sz="1100" dirty="0">
              <a:highlight>
                <a:srgbClr val="FFFF00"/>
              </a:highlight>
              <a:latin typeface="+mj-lt"/>
            </a:endParaRPr>
          </a:p>
        </p:txBody>
      </p:sp>
      <p:pic>
        <p:nvPicPr>
          <p:cNvPr id="4" name="Imagen 36">
            <a:extLst>
              <a:ext uri="{FF2B5EF4-FFF2-40B4-BE49-F238E27FC236}">
                <a16:creationId xmlns:a16="http://schemas.microsoft.com/office/drawing/2014/main" id="{23290D39-4B20-3887-5611-D5E447B72EBB}"/>
              </a:ext>
            </a:extLst>
          </p:cNvPr>
          <p:cNvPicPr>
            <a:picLocks noChangeAspect="1"/>
          </p:cNvPicPr>
          <p:nvPr/>
        </p:nvPicPr>
        <p:blipFill rotWithShape="1">
          <a:blip r:embed="rId2">
            <a:extLst>
              <a:ext uri="{28A0092B-C50C-407E-A947-70E740481C1C}">
                <a14:useLocalDpi xmlns:a14="http://schemas.microsoft.com/office/drawing/2010/main" val="0"/>
              </a:ext>
            </a:extLst>
          </a:blip>
          <a:srcRect r="6937"/>
          <a:stretch/>
        </p:blipFill>
        <p:spPr bwMode="auto">
          <a:xfrm>
            <a:off x="477735" y="3435422"/>
            <a:ext cx="2289175" cy="2135505"/>
          </a:xfrm>
          <a:prstGeom prst="rect">
            <a:avLst/>
          </a:prstGeom>
          <a:ln>
            <a:noFill/>
          </a:ln>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sp>
        <p:nvSpPr>
          <p:cNvPr id="5" name="TextBox 4">
            <a:extLst>
              <a:ext uri="{FF2B5EF4-FFF2-40B4-BE49-F238E27FC236}">
                <a16:creationId xmlns:a16="http://schemas.microsoft.com/office/drawing/2014/main" id="{39CB6DCB-DF11-CB02-332C-C7200B0557B6}"/>
              </a:ext>
            </a:extLst>
          </p:cNvPr>
          <p:cNvSpPr txBox="1"/>
          <p:nvPr/>
        </p:nvSpPr>
        <p:spPr>
          <a:xfrm>
            <a:off x="359555" y="3362907"/>
            <a:ext cx="392613" cy="369332"/>
          </a:xfrm>
          <a:prstGeom prst="rect">
            <a:avLst/>
          </a:prstGeom>
          <a:noFill/>
        </p:spPr>
        <p:txBody>
          <a:bodyPr wrap="square" rtlCol="0">
            <a:spAutoFit/>
          </a:bodyPr>
          <a:lstStyle/>
          <a:p>
            <a:r>
              <a:rPr lang="en-ES" dirty="0"/>
              <a:t>A</a:t>
            </a:r>
          </a:p>
        </p:txBody>
      </p:sp>
      <p:pic>
        <p:nvPicPr>
          <p:cNvPr id="6" name="Imagen 9">
            <a:extLst>
              <a:ext uri="{FF2B5EF4-FFF2-40B4-BE49-F238E27FC236}">
                <a16:creationId xmlns:a16="http://schemas.microsoft.com/office/drawing/2014/main" id="{2D92A7F6-5923-3309-C781-DD9A6F3882AC}"/>
              </a:ext>
            </a:extLst>
          </p:cNvPr>
          <p:cNvPicPr>
            <a:picLocks noChangeAspect="1"/>
          </p:cNvPicPr>
          <p:nvPr/>
        </p:nvPicPr>
        <p:blipFill rotWithShape="1">
          <a:blip r:embed="rId3"/>
          <a:srcRect t="176" b="38813"/>
          <a:stretch/>
        </p:blipFill>
        <p:spPr>
          <a:xfrm>
            <a:off x="303929" y="5882667"/>
            <a:ext cx="5612130" cy="2453148"/>
          </a:xfrm>
          <a:prstGeom prst="rect">
            <a:avLst/>
          </a:prstGeom>
        </p:spPr>
      </p:pic>
      <p:sp>
        <p:nvSpPr>
          <p:cNvPr id="7" name="TextBox 6">
            <a:extLst>
              <a:ext uri="{FF2B5EF4-FFF2-40B4-BE49-F238E27FC236}">
                <a16:creationId xmlns:a16="http://schemas.microsoft.com/office/drawing/2014/main" id="{BA544D1A-3909-27FB-11E8-8F729D84B33A}"/>
              </a:ext>
            </a:extLst>
          </p:cNvPr>
          <p:cNvSpPr txBox="1"/>
          <p:nvPr/>
        </p:nvSpPr>
        <p:spPr>
          <a:xfrm>
            <a:off x="395429" y="5956165"/>
            <a:ext cx="392613" cy="369332"/>
          </a:xfrm>
          <a:prstGeom prst="rect">
            <a:avLst/>
          </a:prstGeom>
          <a:solidFill>
            <a:schemeClr val="bg1"/>
          </a:solidFill>
        </p:spPr>
        <p:txBody>
          <a:bodyPr wrap="square" rtlCol="0">
            <a:spAutoFit/>
          </a:bodyPr>
          <a:lstStyle/>
          <a:p>
            <a:r>
              <a:rPr lang="en-ES" dirty="0"/>
              <a:t>B</a:t>
            </a:r>
          </a:p>
        </p:txBody>
      </p:sp>
      <p:sp>
        <p:nvSpPr>
          <p:cNvPr id="8" name="TextBox 7">
            <a:extLst>
              <a:ext uri="{FF2B5EF4-FFF2-40B4-BE49-F238E27FC236}">
                <a16:creationId xmlns:a16="http://schemas.microsoft.com/office/drawing/2014/main" id="{495D5B93-1FB1-85EA-14D4-6E43607A1A46}"/>
              </a:ext>
            </a:extLst>
          </p:cNvPr>
          <p:cNvSpPr txBox="1"/>
          <p:nvPr/>
        </p:nvSpPr>
        <p:spPr>
          <a:xfrm>
            <a:off x="1683455" y="5998538"/>
            <a:ext cx="392613" cy="369332"/>
          </a:xfrm>
          <a:prstGeom prst="rect">
            <a:avLst/>
          </a:prstGeom>
          <a:solidFill>
            <a:schemeClr val="bg1"/>
          </a:solidFill>
        </p:spPr>
        <p:txBody>
          <a:bodyPr wrap="square" rtlCol="0">
            <a:spAutoFit/>
          </a:bodyPr>
          <a:lstStyle/>
          <a:p>
            <a:r>
              <a:rPr lang="en-ES" dirty="0"/>
              <a:t>C</a:t>
            </a:r>
          </a:p>
        </p:txBody>
      </p:sp>
      <p:pic>
        <p:nvPicPr>
          <p:cNvPr id="12" name="Picture 11">
            <a:extLst>
              <a:ext uri="{FF2B5EF4-FFF2-40B4-BE49-F238E27FC236}">
                <a16:creationId xmlns:a16="http://schemas.microsoft.com/office/drawing/2014/main" id="{570E5E4C-4218-D5B6-27CC-01A521AF84A2}"/>
              </a:ext>
            </a:extLst>
          </p:cNvPr>
          <p:cNvPicPr>
            <a:picLocks noChangeAspect="1"/>
          </p:cNvPicPr>
          <p:nvPr/>
        </p:nvPicPr>
        <p:blipFill rotWithShape="1">
          <a:blip r:embed="rId4"/>
          <a:srcRect l="10531" t="10574" r="25329" b="8448"/>
          <a:stretch/>
        </p:blipFill>
        <p:spPr>
          <a:xfrm>
            <a:off x="2936874" y="3701302"/>
            <a:ext cx="1845060" cy="2384883"/>
          </a:xfrm>
          <a:prstGeom prst="rect">
            <a:avLst/>
          </a:prstGeom>
        </p:spPr>
      </p:pic>
      <p:sp>
        <p:nvSpPr>
          <p:cNvPr id="13" name="TextBox 12">
            <a:extLst>
              <a:ext uri="{FF2B5EF4-FFF2-40B4-BE49-F238E27FC236}">
                <a16:creationId xmlns:a16="http://schemas.microsoft.com/office/drawing/2014/main" id="{78CDDBFB-85F9-E2E0-CBE2-05BE24898A20}"/>
              </a:ext>
            </a:extLst>
          </p:cNvPr>
          <p:cNvSpPr txBox="1"/>
          <p:nvPr/>
        </p:nvSpPr>
        <p:spPr>
          <a:xfrm>
            <a:off x="2885090" y="3331970"/>
            <a:ext cx="392613" cy="369332"/>
          </a:xfrm>
          <a:prstGeom prst="rect">
            <a:avLst/>
          </a:prstGeom>
          <a:noFill/>
        </p:spPr>
        <p:txBody>
          <a:bodyPr wrap="square" rtlCol="0">
            <a:spAutoFit/>
          </a:bodyPr>
          <a:lstStyle/>
          <a:p>
            <a:r>
              <a:rPr lang="en-ES" dirty="0"/>
              <a:t>D</a:t>
            </a:r>
          </a:p>
        </p:txBody>
      </p:sp>
      <p:sp>
        <p:nvSpPr>
          <p:cNvPr id="14" name="TextBox 13">
            <a:extLst>
              <a:ext uri="{FF2B5EF4-FFF2-40B4-BE49-F238E27FC236}">
                <a16:creationId xmlns:a16="http://schemas.microsoft.com/office/drawing/2014/main" id="{80915678-7EE4-604B-54C6-13C76788EBD8}"/>
              </a:ext>
            </a:extLst>
          </p:cNvPr>
          <p:cNvSpPr txBox="1"/>
          <p:nvPr/>
        </p:nvSpPr>
        <p:spPr>
          <a:xfrm>
            <a:off x="4781934" y="3362907"/>
            <a:ext cx="392613" cy="369332"/>
          </a:xfrm>
          <a:prstGeom prst="rect">
            <a:avLst/>
          </a:prstGeom>
          <a:noFill/>
        </p:spPr>
        <p:txBody>
          <a:bodyPr wrap="square" rtlCol="0">
            <a:spAutoFit/>
          </a:bodyPr>
          <a:lstStyle/>
          <a:p>
            <a:r>
              <a:rPr lang="en-ES" dirty="0"/>
              <a:t>E</a:t>
            </a:r>
          </a:p>
        </p:txBody>
      </p:sp>
      <p:pic>
        <p:nvPicPr>
          <p:cNvPr id="15" name="Object 2">
            <a:extLst>
              <a:ext uri="{63B3BB69-23CF-44E3-9099-C40C66FF867C}">
                <a14:compatExt xmlns:a14="http://schemas.microsoft.com/office/drawing/2010/main" spid="_x0000_s1025"/>
              </a:ext>
              <a:ext uri="{FF2B5EF4-FFF2-40B4-BE49-F238E27FC236}">
                <a16:creationId xmlns:a16="http://schemas.microsoft.com/office/drawing/2014/main" id="{00000000-0008-0000-0000-000001040000}"/>
              </a:ext>
            </a:extLst>
          </p:cNvPr>
          <p:cNvPicPr>
            <a:picLocks noChangeAspect="1"/>
          </p:cNvPicPr>
          <p:nvPr/>
        </p:nvPicPr>
        <p:blipFill rotWithShape="1">
          <a:blip r:embed="rId5"/>
          <a:srcRect l="8404" t="9437" r="25154" b="7091"/>
          <a:stretch/>
        </p:blipFill>
        <p:spPr>
          <a:xfrm>
            <a:off x="4781934" y="3732239"/>
            <a:ext cx="1776743" cy="2317001"/>
          </a:xfrm>
          <a:prstGeom prst="rect">
            <a:avLst/>
          </a:prstGeom>
        </p:spPr>
      </p:pic>
    </p:spTree>
    <p:extLst>
      <p:ext uri="{BB962C8B-B14F-4D97-AF65-F5344CB8AC3E}">
        <p14:creationId xmlns:p14="http://schemas.microsoft.com/office/powerpoint/2010/main" val="27014789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58553</TotalTime>
  <Words>699</Words>
  <Application>Microsoft Office PowerPoint</Application>
  <PresentationFormat>A4 Paper (210x297 mm)</PresentationFormat>
  <Paragraphs>12</Paragraphs>
  <Slides>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vt:i4>
      </vt:variant>
    </vt:vector>
  </HeadingPairs>
  <TitlesOfParts>
    <vt:vector size="8" baseType="lpstr">
      <vt:lpstr>Arial</vt:lpstr>
      <vt:lpstr>Calibri</vt:lpstr>
      <vt:lpstr>Calibri Light</vt:lpstr>
      <vt:lpstr>Office Theme</vt:lpstr>
      <vt:lpstr>Prism 8</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toni.hurtado</dc:creator>
  <cp:lastModifiedBy>Sachin Maharnur</cp:lastModifiedBy>
  <cp:revision>163</cp:revision>
  <dcterms:created xsi:type="dcterms:W3CDTF">2020-11-18T08:02:41Z</dcterms:created>
  <dcterms:modified xsi:type="dcterms:W3CDTF">2023-03-15T05:33:55Z</dcterms:modified>
</cp:coreProperties>
</file>