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62" r:id="rId5"/>
    <p:sldId id="263"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FF0000"/>
    <a:srgbClr val="ED7D3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14" autoAdjust="0"/>
    <p:restoredTop sz="94660"/>
  </p:normalViewPr>
  <p:slideViewPr>
    <p:cSldViewPr snapToGrid="0">
      <p:cViewPr varScale="1">
        <p:scale>
          <a:sx n="80" d="100"/>
          <a:sy n="80" d="100"/>
        </p:scale>
        <p:origin x="303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smtClean="0"/>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D6939830-8397-45BA-843F-D74FB1819DA7}" type="datetimeFigureOut">
              <a:rPr lang="fr-FR" smtClean="0"/>
              <a:t>22/02/2023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3583991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6939830-8397-45BA-843F-D74FB1819DA7}" type="datetimeFigureOut">
              <a:rPr lang="fr-FR" smtClean="0"/>
              <a:t>22/02/2023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55464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6939830-8397-45BA-843F-D74FB1819DA7}" type="datetimeFigureOut">
              <a:rPr lang="fr-FR" smtClean="0"/>
              <a:t>22/02/2023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2599279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6939830-8397-45BA-843F-D74FB1819DA7}" type="datetimeFigureOut">
              <a:rPr lang="fr-FR" smtClean="0"/>
              <a:t>22/02/2023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2168220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smtClean="0"/>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D6939830-8397-45BA-843F-D74FB1819DA7}" type="datetimeFigureOut">
              <a:rPr lang="fr-FR" smtClean="0"/>
              <a:t>22/02/2023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701105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6939830-8397-45BA-843F-D74FB1819DA7}" type="datetimeFigureOut">
              <a:rPr lang="fr-FR" smtClean="0"/>
              <a:t>22/02/2023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3137055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6939830-8397-45BA-843F-D74FB1819DA7}" type="datetimeFigureOut">
              <a:rPr lang="fr-FR" smtClean="0"/>
              <a:t>22/02/2023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3563127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D6939830-8397-45BA-843F-D74FB1819DA7}" type="datetimeFigureOut">
              <a:rPr lang="fr-FR" smtClean="0"/>
              <a:t>22/02/2023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1747313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939830-8397-45BA-843F-D74FB1819DA7}" type="datetimeFigureOut">
              <a:rPr lang="fr-FR" smtClean="0"/>
              <a:t>22/02/2023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1997028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smtClean="0"/>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D6939830-8397-45BA-843F-D74FB1819DA7}" type="datetimeFigureOut">
              <a:rPr lang="fr-FR" smtClean="0"/>
              <a:t>22/02/2023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2857302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D6939830-8397-45BA-843F-D74FB1819DA7}" type="datetimeFigureOut">
              <a:rPr lang="fr-FR" smtClean="0"/>
              <a:t>22/02/2023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1237695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6939830-8397-45BA-843F-D74FB1819DA7}" type="datetimeFigureOut">
              <a:rPr lang="fr-FR" smtClean="0"/>
              <a:t>22/02/2023</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29CEE131-04DD-486D-8E10-4825F4C75FF4}" type="slidenum">
              <a:rPr lang="fr-FR" smtClean="0"/>
              <a:t>‹N°›</a:t>
            </a:fld>
            <a:endParaRPr lang="fr-FR"/>
          </a:p>
        </p:txBody>
      </p:sp>
    </p:spTree>
    <p:extLst>
      <p:ext uri="{BB962C8B-B14F-4D97-AF65-F5344CB8AC3E}">
        <p14:creationId xmlns:p14="http://schemas.microsoft.com/office/powerpoint/2010/main" val="9839555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6858000" cy="568101"/>
          </a:xfrm>
        </p:spPr>
        <p:txBody>
          <a:bodyPr>
            <a:normAutofit/>
          </a:bodyPr>
          <a:lstStyle/>
          <a:p>
            <a:r>
              <a:rPr lang="en-GB" sz="2800" dirty="0" smtClean="0">
                <a:latin typeface="Arial" panose="020B0604020202020204" pitchFamily="34" charset="0"/>
                <a:cs typeface="Arial" panose="020B0604020202020204" pitchFamily="34" charset="0"/>
              </a:rPr>
              <a:t>Program overview CocoIDP827NatComm</a:t>
            </a:r>
            <a:endParaRPr lang="fr-FR" sz="2800" dirty="0">
              <a:latin typeface="Arial" panose="020B0604020202020204" pitchFamily="34" charset="0"/>
              <a:cs typeface="Arial" panose="020B0604020202020204" pitchFamily="34" charset="0"/>
            </a:endParaRPr>
          </a:p>
        </p:txBody>
      </p:sp>
      <p:sp>
        <p:nvSpPr>
          <p:cNvPr id="5" name="ZoneTexte 4"/>
          <p:cNvSpPr txBox="1"/>
          <p:nvPr/>
        </p:nvSpPr>
        <p:spPr>
          <a:xfrm>
            <a:off x="553453" y="1400969"/>
            <a:ext cx="763857" cy="276999"/>
          </a:xfrm>
          <a:prstGeom prst="rect">
            <a:avLst/>
          </a:prstGeom>
          <a:noFill/>
        </p:spPr>
        <p:txBody>
          <a:bodyPr wrap="square" rtlCol="0">
            <a:spAutoFit/>
          </a:bodyPr>
          <a:lstStyle/>
          <a:p>
            <a:r>
              <a:rPr lang="en-GB" sz="1200" dirty="0" smtClean="0">
                <a:latin typeface="Arial" panose="020B0604020202020204" pitchFamily="34" charset="0"/>
                <a:cs typeface="Arial" panose="020B0604020202020204" pitchFamily="34" charset="0"/>
              </a:rPr>
              <a:t>Initialise</a:t>
            </a:r>
            <a:endParaRPr lang="fr-FR" sz="1200" dirty="0">
              <a:latin typeface="Arial" panose="020B0604020202020204" pitchFamily="34" charset="0"/>
              <a:cs typeface="Arial" panose="020B0604020202020204" pitchFamily="34" charset="0"/>
            </a:endParaRPr>
          </a:p>
        </p:txBody>
      </p:sp>
      <p:sp>
        <p:nvSpPr>
          <p:cNvPr id="6" name="ZoneTexte 5"/>
          <p:cNvSpPr txBox="1"/>
          <p:nvPr/>
        </p:nvSpPr>
        <p:spPr>
          <a:xfrm>
            <a:off x="1841415" y="2446170"/>
            <a:ext cx="1621256" cy="246221"/>
          </a:xfrm>
          <a:prstGeom prst="rect">
            <a:avLst/>
          </a:prstGeom>
          <a:noFill/>
          <a:ln>
            <a:solidFill>
              <a:schemeClr val="tx1"/>
            </a:solidFill>
          </a:ln>
        </p:spPr>
        <p:txBody>
          <a:bodyPr wrap="square" rtlCol="0">
            <a:spAutoFit/>
          </a:bodyPr>
          <a:lstStyle/>
          <a:p>
            <a:r>
              <a:rPr lang="en-GB" sz="1000" dirty="0" err="1" smtClean="0">
                <a:latin typeface="Arial" panose="020B0604020202020204" pitchFamily="34" charset="0"/>
                <a:cs typeface="Arial" panose="020B0604020202020204" pitchFamily="34" charset="0"/>
              </a:rPr>
              <a:t>InactivateElementsSub</a:t>
            </a:r>
            <a:endParaRPr lang="fr-FR" sz="1000" dirty="0">
              <a:latin typeface="Arial" panose="020B0604020202020204" pitchFamily="34" charset="0"/>
              <a:cs typeface="Arial" panose="020B0604020202020204" pitchFamily="34" charset="0"/>
            </a:endParaRPr>
          </a:p>
        </p:txBody>
      </p:sp>
      <p:sp>
        <p:nvSpPr>
          <p:cNvPr id="7" name="Rectangle 6"/>
          <p:cNvSpPr/>
          <p:nvPr/>
        </p:nvSpPr>
        <p:spPr>
          <a:xfrm>
            <a:off x="1706082" y="1163901"/>
            <a:ext cx="1828546" cy="861774"/>
          </a:xfrm>
          <a:prstGeom prst="rect">
            <a:avLst/>
          </a:prstGeom>
          <a:ln>
            <a:solidFill>
              <a:schemeClr val="tx1"/>
            </a:solidFill>
          </a:ln>
        </p:spPr>
        <p:txBody>
          <a:bodyPr wrap="square">
            <a:spAutoFit/>
          </a:bodyPr>
          <a:lstStyle/>
          <a:p>
            <a:r>
              <a:rPr lang="fr-FR" sz="1000" dirty="0" err="1" smtClean="0">
                <a:latin typeface="Arial" panose="020B0604020202020204" pitchFamily="34" charset="0"/>
                <a:cs typeface="Arial" panose="020B0604020202020204" pitchFamily="34" charset="0"/>
              </a:rPr>
              <a:t>Initialize</a:t>
            </a:r>
            <a:endParaRPr lang="fr-FR" sz="1000" dirty="0" smtClean="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CompatibilitySub</a:t>
            </a:r>
            <a:endParaRPr lang="fr-FR" sz="1000" dirty="0" smtClean="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InitializeStructureSub</a:t>
            </a:r>
            <a:endParaRPr lang="fr-FR" sz="1000" dirty="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InitializeIDPSub</a:t>
            </a:r>
            <a:endParaRPr lang="fr-FR" sz="1000" dirty="0" smtClean="0">
              <a:latin typeface="Arial" panose="020B0604020202020204" pitchFamily="34" charset="0"/>
              <a:cs typeface="Arial" panose="020B0604020202020204" pitchFamily="34" charset="0"/>
            </a:endParaRPr>
          </a:p>
          <a:p>
            <a:r>
              <a:rPr lang="fr-FR" sz="1000" dirty="0" err="1">
                <a:latin typeface="Arial" panose="020B0604020202020204" pitchFamily="34" charset="0"/>
                <a:cs typeface="Arial" panose="020B0604020202020204" pitchFamily="34" charset="0"/>
              </a:rPr>
              <a:t>RemoveSpuriousInputSub</a:t>
            </a:r>
            <a:endParaRPr lang="fr-FR" sz="1000" dirty="0">
              <a:latin typeface="Arial" panose="020B0604020202020204" pitchFamily="34" charset="0"/>
              <a:cs typeface="Arial" panose="020B0604020202020204" pitchFamily="34" charset="0"/>
            </a:endParaRPr>
          </a:p>
        </p:txBody>
      </p:sp>
      <p:sp>
        <p:nvSpPr>
          <p:cNvPr id="8" name="ZoneTexte 7"/>
          <p:cNvSpPr txBox="1"/>
          <p:nvPr/>
        </p:nvSpPr>
        <p:spPr>
          <a:xfrm>
            <a:off x="1852608" y="3296289"/>
            <a:ext cx="2550695" cy="553998"/>
          </a:xfrm>
          <a:prstGeom prst="rect">
            <a:avLst/>
          </a:prstGeom>
          <a:noFill/>
          <a:ln>
            <a:solidFill>
              <a:schemeClr val="tx1"/>
            </a:solidFill>
          </a:ln>
        </p:spPr>
        <p:txBody>
          <a:bodyPr wrap="square" rtlCol="0">
            <a:spAutoFit/>
          </a:bodyPr>
          <a:lstStyle/>
          <a:p>
            <a:r>
              <a:rPr lang="en-GB" sz="1000" dirty="0" err="1" smtClean="0">
                <a:latin typeface="Arial" panose="020B0604020202020204" pitchFamily="34" charset="0"/>
                <a:cs typeface="Arial" panose="020B0604020202020204" pitchFamily="34" charset="0"/>
              </a:rPr>
              <a:t>InputSub</a:t>
            </a:r>
            <a:r>
              <a:rPr lang="en-GB" sz="1000" dirty="0">
                <a:latin typeface="Arial" panose="020B0604020202020204" pitchFamily="34" charset="0"/>
                <a:cs typeface="Arial" panose="020B0604020202020204" pitchFamily="34" charset="0"/>
              </a:rPr>
              <a:t> </a:t>
            </a:r>
            <a:endParaRPr lang="en-GB" sz="1000" dirty="0" smtClean="0">
              <a:latin typeface="Arial" panose="020B0604020202020204" pitchFamily="34" charset="0"/>
              <a:cs typeface="Arial" panose="020B0604020202020204" pitchFamily="34" charset="0"/>
            </a:endParaRPr>
          </a:p>
          <a:p>
            <a:r>
              <a:rPr lang="fr-FR" sz="1000" dirty="0" err="1">
                <a:latin typeface="Arial" panose="020B0604020202020204" pitchFamily="34" charset="0"/>
                <a:cs typeface="Arial" panose="020B0604020202020204" pitchFamily="34" charset="0"/>
              </a:rPr>
              <a:t>DefineInputOutputSub</a:t>
            </a:r>
            <a:endParaRPr lang="fr-FR" sz="1000" dirty="0">
              <a:latin typeface="Arial" panose="020B0604020202020204" pitchFamily="34" charset="0"/>
              <a:cs typeface="Arial" panose="020B0604020202020204" pitchFamily="34" charset="0"/>
            </a:endParaRPr>
          </a:p>
          <a:p>
            <a:r>
              <a:rPr lang="en-GB" sz="1000" dirty="0" err="1" smtClean="0">
                <a:latin typeface="Arial" panose="020B0604020202020204" pitchFamily="34" charset="0"/>
                <a:cs typeface="Arial" panose="020B0604020202020204" pitchFamily="34" charset="0"/>
              </a:rPr>
              <a:t>InputAverageConnectivitySub</a:t>
            </a:r>
            <a:endParaRPr lang="en-GB" sz="1000" dirty="0" smtClean="0">
              <a:latin typeface="Arial" panose="020B0604020202020204" pitchFamily="34" charset="0"/>
              <a:cs typeface="Arial" panose="020B0604020202020204" pitchFamily="34" charset="0"/>
            </a:endParaRPr>
          </a:p>
        </p:txBody>
      </p:sp>
      <p:sp>
        <p:nvSpPr>
          <p:cNvPr id="10" name="ZoneTexte 9"/>
          <p:cNvSpPr txBox="1"/>
          <p:nvPr/>
        </p:nvSpPr>
        <p:spPr>
          <a:xfrm>
            <a:off x="1919157" y="6273009"/>
            <a:ext cx="1350545" cy="246221"/>
          </a:xfrm>
          <a:prstGeom prst="rect">
            <a:avLst/>
          </a:prstGeom>
          <a:noFill/>
          <a:ln>
            <a:solidFill>
              <a:schemeClr val="tx1"/>
            </a:solidFill>
          </a:ln>
        </p:spPr>
        <p:txBody>
          <a:bodyPr wrap="square" rtlCol="0">
            <a:spAutoFit/>
          </a:bodyPr>
          <a:lstStyle/>
          <a:p>
            <a:r>
              <a:rPr lang="fr-FR" sz="1000" dirty="0" err="1" smtClean="0">
                <a:latin typeface="Arial" panose="020B0604020202020204" pitchFamily="34" charset="0"/>
                <a:cs typeface="Arial" panose="020B0604020202020204" pitchFamily="34" charset="0"/>
              </a:rPr>
              <a:t>DetectionOutputSub</a:t>
            </a:r>
            <a:endParaRPr lang="fr-FR" sz="1000" dirty="0" smtClean="0">
              <a:latin typeface="Arial" panose="020B0604020202020204" pitchFamily="34" charset="0"/>
              <a:cs typeface="Arial" panose="020B0604020202020204" pitchFamily="34" charset="0"/>
            </a:endParaRPr>
          </a:p>
        </p:txBody>
      </p:sp>
      <p:sp>
        <p:nvSpPr>
          <p:cNvPr id="11" name="Rectangle 10"/>
          <p:cNvSpPr/>
          <p:nvPr/>
        </p:nvSpPr>
        <p:spPr>
          <a:xfrm>
            <a:off x="2062878" y="3927486"/>
            <a:ext cx="1934077" cy="1477328"/>
          </a:xfrm>
          <a:prstGeom prst="rect">
            <a:avLst/>
          </a:prstGeom>
          <a:solidFill>
            <a:srgbClr val="FF0000">
              <a:alpha val="20000"/>
            </a:srgbClr>
          </a:solidFill>
          <a:ln>
            <a:solidFill>
              <a:srgbClr val="FF0000"/>
            </a:solidFill>
          </a:ln>
        </p:spPr>
        <p:txBody>
          <a:bodyPr wrap="square">
            <a:spAutoFit/>
          </a:bodyPr>
          <a:lstStyle/>
          <a:p>
            <a:r>
              <a:rPr lang="en-GB" sz="1000" i="1" dirty="0" smtClean="0">
                <a:latin typeface="Arial" panose="020B0604020202020204" pitchFamily="34" charset="0"/>
                <a:cs typeface="Arial" panose="020B0604020202020204" pitchFamily="34" charset="0"/>
              </a:rPr>
              <a:t>Select new Active subset</a:t>
            </a:r>
          </a:p>
          <a:p>
            <a:r>
              <a:rPr lang="en-GB" sz="1000" dirty="0" err="1" smtClean="0">
                <a:latin typeface="Arial" panose="020B0604020202020204" pitchFamily="34" charset="0"/>
                <a:cs typeface="Arial" panose="020B0604020202020204" pitchFamily="34" charset="0"/>
              </a:rPr>
              <a:t>NextExtractionSub</a:t>
            </a:r>
            <a:endParaRPr lang="en-GB" sz="1000" dirty="0">
              <a:latin typeface="Arial" panose="020B0604020202020204" pitchFamily="34" charset="0"/>
              <a:cs typeface="Arial" panose="020B0604020202020204" pitchFamily="34" charset="0"/>
            </a:endParaRPr>
          </a:p>
          <a:p>
            <a:r>
              <a:rPr lang="en-GB" sz="1000" dirty="0" err="1" smtClean="0">
                <a:latin typeface="Arial" panose="020B0604020202020204" pitchFamily="34" charset="0"/>
                <a:cs typeface="Arial" panose="020B0604020202020204" pitchFamily="34" charset="0"/>
              </a:rPr>
              <a:t>NewNextOrderSub</a:t>
            </a:r>
            <a:endParaRPr lang="en-GB" sz="1000" dirty="0">
              <a:latin typeface="Arial" panose="020B0604020202020204" pitchFamily="34" charset="0"/>
              <a:cs typeface="Arial" panose="020B0604020202020204" pitchFamily="34" charset="0"/>
            </a:endParaRPr>
          </a:p>
          <a:p>
            <a:r>
              <a:rPr lang="en-GB" sz="1000" dirty="0" err="1">
                <a:latin typeface="Arial" panose="020B0604020202020204" pitchFamily="34" charset="0"/>
                <a:cs typeface="Arial" panose="020B0604020202020204" pitchFamily="34" charset="0"/>
              </a:rPr>
              <a:t>ScrambleHIghestNextSub</a:t>
            </a:r>
            <a:endParaRPr lang="en-GB" sz="1000" dirty="0">
              <a:latin typeface="Arial" panose="020B0604020202020204" pitchFamily="34" charset="0"/>
              <a:cs typeface="Arial" panose="020B0604020202020204" pitchFamily="34" charset="0"/>
            </a:endParaRPr>
          </a:p>
          <a:p>
            <a:r>
              <a:rPr lang="fr-FR" sz="1000" dirty="0" err="1">
                <a:latin typeface="Arial" panose="020B0604020202020204" pitchFamily="34" charset="0"/>
                <a:cs typeface="Arial" panose="020B0604020202020204" pitchFamily="34" charset="0"/>
              </a:rPr>
              <a:t>FindFirstAvailablePositionSub</a:t>
            </a:r>
            <a:endParaRPr lang="fr-FR" sz="1000" dirty="0">
              <a:latin typeface="Arial" panose="020B0604020202020204" pitchFamily="34" charset="0"/>
              <a:cs typeface="Arial" panose="020B0604020202020204" pitchFamily="34" charset="0"/>
            </a:endParaRPr>
          </a:p>
          <a:p>
            <a:endParaRPr lang="en-GB" sz="1000" dirty="0" smtClean="0">
              <a:solidFill>
                <a:srgbClr val="0070C0"/>
              </a:solidFill>
              <a:latin typeface="Arial" panose="020B0604020202020204" pitchFamily="34" charset="0"/>
              <a:cs typeface="Arial" panose="020B0604020202020204" pitchFamily="34" charset="0"/>
            </a:endParaRPr>
          </a:p>
          <a:p>
            <a:endParaRPr lang="en-GB" sz="1000" dirty="0">
              <a:solidFill>
                <a:srgbClr val="0070C0"/>
              </a:solidFill>
              <a:latin typeface="Arial" panose="020B0604020202020204" pitchFamily="34" charset="0"/>
              <a:cs typeface="Arial" panose="020B0604020202020204" pitchFamily="34" charset="0"/>
            </a:endParaRPr>
          </a:p>
          <a:p>
            <a:r>
              <a:rPr lang="en-GB" sz="1000" dirty="0" err="1" smtClean="0">
                <a:solidFill>
                  <a:srgbClr val="0070C0"/>
                </a:solidFill>
                <a:latin typeface="Arial" panose="020B0604020202020204" pitchFamily="34" charset="0"/>
                <a:cs typeface="Arial" panose="020B0604020202020204" pitchFamily="34" charset="0"/>
              </a:rPr>
              <a:t>SofarSub</a:t>
            </a:r>
            <a:endParaRPr lang="en-GB" sz="1000" dirty="0" smtClean="0">
              <a:solidFill>
                <a:srgbClr val="0070C0"/>
              </a:solidFill>
              <a:latin typeface="Arial" panose="020B0604020202020204" pitchFamily="34" charset="0"/>
              <a:cs typeface="Arial" panose="020B0604020202020204" pitchFamily="34" charset="0"/>
            </a:endParaRPr>
          </a:p>
          <a:p>
            <a:r>
              <a:rPr lang="en-GB" sz="1000" dirty="0" err="1" smtClean="0">
                <a:latin typeface="Arial" panose="020B0604020202020204" pitchFamily="34" charset="0"/>
                <a:cs typeface="Arial" panose="020B0604020202020204" pitchFamily="34" charset="0"/>
              </a:rPr>
              <a:t>ForcedOutputSub</a:t>
            </a:r>
            <a:endParaRPr lang="en-GB" sz="1000" dirty="0" smtClean="0">
              <a:latin typeface="Arial" panose="020B0604020202020204" pitchFamily="34" charset="0"/>
              <a:cs typeface="Arial" panose="020B0604020202020204" pitchFamily="34" charset="0"/>
            </a:endParaRPr>
          </a:p>
        </p:txBody>
      </p:sp>
      <p:sp>
        <p:nvSpPr>
          <p:cNvPr id="14" name="ZoneTexte 13"/>
          <p:cNvSpPr txBox="1"/>
          <p:nvPr/>
        </p:nvSpPr>
        <p:spPr>
          <a:xfrm>
            <a:off x="1893972" y="7254010"/>
            <a:ext cx="1521996" cy="246221"/>
          </a:xfrm>
          <a:prstGeom prst="rect">
            <a:avLst/>
          </a:prstGeom>
          <a:noFill/>
          <a:ln>
            <a:solidFill>
              <a:schemeClr val="tx1"/>
            </a:solidFill>
          </a:ln>
        </p:spPr>
        <p:txBody>
          <a:bodyPr wrap="square" rtlCol="0">
            <a:spAutoFit/>
          </a:bodyPr>
          <a:lstStyle/>
          <a:p>
            <a:r>
              <a:rPr lang="fr-FR" sz="1000" dirty="0" err="1" smtClean="0">
                <a:latin typeface="Arial" panose="020B0604020202020204" pitchFamily="34" charset="0"/>
                <a:cs typeface="Arial" panose="020B0604020202020204" pitchFamily="34" charset="0"/>
              </a:rPr>
              <a:t>UpdateLineNumberSub</a:t>
            </a:r>
            <a:endParaRPr lang="fr-FR" sz="1000" dirty="0" smtClean="0">
              <a:latin typeface="Arial" panose="020B0604020202020204" pitchFamily="34" charset="0"/>
              <a:cs typeface="Arial" panose="020B0604020202020204" pitchFamily="34" charset="0"/>
            </a:endParaRPr>
          </a:p>
        </p:txBody>
      </p:sp>
      <p:sp>
        <p:nvSpPr>
          <p:cNvPr id="4" name="ZoneTexte 3"/>
          <p:cNvSpPr txBox="1"/>
          <p:nvPr/>
        </p:nvSpPr>
        <p:spPr>
          <a:xfrm>
            <a:off x="385011" y="5382478"/>
            <a:ext cx="917407" cy="276999"/>
          </a:xfrm>
          <a:prstGeom prst="rect">
            <a:avLst/>
          </a:prstGeom>
          <a:noFill/>
        </p:spPr>
        <p:txBody>
          <a:bodyPr wrap="square" rtlCol="0">
            <a:spAutoFit/>
          </a:bodyPr>
          <a:lstStyle/>
          <a:p>
            <a:r>
              <a:rPr lang="en-GB" sz="1200" dirty="0" smtClean="0">
                <a:latin typeface="Arial" panose="020B0604020202020204" pitchFamily="34" charset="0"/>
                <a:cs typeface="Arial" panose="020B0604020202020204" pitchFamily="34" charset="0"/>
              </a:rPr>
              <a:t>Compute</a:t>
            </a:r>
            <a:endParaRPr lang="fr-FR" sz="1200" dirty="0">
              <a:latin typeface="Arial" panose="020B0604020202020204" pitchFamily="34" charset="0"/>
              <a:cs typeface="Arial" panose="020B0604020202020204" pitchFamily="34" charset="0"/>
            </a:endParaRPr>
          </a:p>
        </p:txBody>
      </p:sp>
      <p:sp>
        <p:nvSpPr>
          <p:cNvPr id="18" name="Accolade ouvrante 17"/>
          <p:cNvSpPr/>
          <p:nvPr/>
        </p:nvSpPr>
        <p:spPr>
          <a:xfrm>
            <a:off x="1523784" y="1105791"/>
            <a:ext cx="146060" cy="926936"/>
          </a:xfrm>
          <a:prstGeom prst="leftBrace">
            <a:avLst>
              <a:gd name="adj1" fmla="val 8333"/>
              <a:gd name="adj2" fmla="val 49131"/>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000"/>
          </a:p>
        </p:txBody>
      </p:sp>
      <p:sp>
        <p:nvSpPr>
          <p:cNvPr id="19" name="ZoneTexte 18"/>
          <p:cNvSpPr txBox="1"/>
          <p:nvPr/>
        </p:nvSpPr>
        <p:spPr>
          <a:xfrm>
            <a:off x="4348795" y="4049209"/>
            <a:ext cx="1852865" cy="246221"/>
          </a:xfrm>
          <a:prstGeom prst="rect">
            <a:avLst/>
          </a:prstGeom>
          <a:solidFill>
            <a:srgbClr val="FF0000">
              <a:alpha val="20000"/>
            </a:srgbClr>
          </a:solidFill>
          <a:ln>
            <a:solidFill>
              <a:srgbClr val="FF0000"/>
            </a:solidFill>
          </a:ln>
        </p:spPr>
        <p:txBody>
          <a:bodyPr wrap="square" rtlCol="0">
            <a:spAutoFit/>
          </a:bodyPr>
          <a:lstStyle/>
          <a:p>
            <a:r>
              <a:rPr lang="fr-FR" sz="1000" dirty="0" err="1" smtClean="0">
                <a:latin typeface="Arial" panose="020B0604020202020204" pitchFamily="34" charset="0"/>
                <a:cs typeface="Arial" panose="020B0604020202020204" pitchFamily="34" charset="0"/>
              </a:rPr>
              <a:t>IDPNextExtractionSub</a:t>
            </a:r>
            <a:endParaRPr lang="fr-FR" sz="1000" dirty="0">
              <a:latin typeface="Arial" panose="020B0604020202020204" pitchFamily="34" charset="0"/>
              <a:cs typeface="Arial" panose="020B0604020202020204" pitchFamily="34" charset="0"/>
            </a:endParaRPr>
          </a:p>
        </p:txBody>
      </p:sp>
      <p:sp>
        <p:nvSpPr>
          <p:cNvPr id="3" name="Flèche droite 2"/>
          <p:cNvSpPr/>
          <p:nvPr/>
        </p:nvSpPr>
        <p:spPr>
          <a:xfrm>
            <a:off x="3254006" y="4144158"/>
            <a:ext cx="1058551" cy="14265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p:cNvSpPr txBox="1"/>
          <p:nvPr/>
        </p:nvSpPr>
        <p:spPr>
          <a:xfrm>
            <a:off x="1831193" y="8097664"/>
            <a:ext cx="1794807" cy="707886"/>
          </a:xfrm>
          <a:prstGeom prst="rect">
            <a:avLst/>
          </a:prstGeom>
          <a:solidFill>
            <a:srgbClr val="00B050">
              <a:alpha val="20000"/>
            </a:srgbClr>
          </a:solidFill>
          <a:ln>
            <a:solidFill>
              <a:srgbClr val="00B050"/>
            </a:solidFill>
          </a:ln>
        </p:spPr>
        <p:txBody>
          <a:bodyPr wrap="square" rtlCol="0">
            <a:spAutoFit/>
          </a:bodyPr>
          <a:lstStyle/>
          <a:p>
            <a:r>
              <a:rPr lang="fr-FR" sz="1000" dirty="0" err="1" smtClean="0">
                <a:solidFill>
                  <a:srgbClr val="00B050"/>
                </a:solidFill>
                <a:latin typeface="Arial" panose="020B0604020202020204" pitchFamily="34" charset="0"/>
                <a:cs typeface="Arial" panose="020B0604020202020204" pitchFamily="34" charset="0"/>
              </a:rPr>
              <a:t>ConnectivityExtractSub</a:t>
            </a:r>
            <a:endParaRPr lang="fr-FR" sz="1000" dirty="0">
              <a:solidFill>
                <a:srgbClr val="00B050"/>
              </a:solidFill>
              <a:latin typeface="Arial" panose="020B0604020202020204" pitchFamily="34" charset="0"/>
              <a:cs typeface="Arial" panose="020B0604020202020204" pitchFamily="34" charset="0"/>
            </a:endParaRPr>
          </a:p>
          <a:p>
            <a:r>
              <a:rPr lang="fr-FR" sz="1000" dirty="0" err="1">
                <a:solidFill>
                  <a:srgbClr val="00B050"/>
                </a:solidFill>
                <a:latin typeface="Arial" panose="020B0604020202020204" pitchFamily="34" charset="0"/>
                <a:cs typeface="Arial" panose="020B0604020202020204" pitchFamily="34" charset="0"/>
              </a:rPr>
              <a:t>ConnectivityBinSub</a:t>
            </a:r>
            <a:endParaRPr lang="fr-FR" sz="1000" dirty="0">
              <a:solidFill>
                <a:srgbClr val="00B050"/>
              </a:solidFill>
              <a:latin typeface="Arial" panose="020B0604020202020204" pitchFamily="34" charset="0"/>
              <a:cs typeface="Arial" panose="020B0604020202020204" pitchFamily="34" charset="0"/>
            </a:endParaRPr>
          </a:p>
          <a:p>
            <a:r>
              <a:rPr lang="fr-FR" sz="1000" dirty="0" err="1">
                <a:solidFill>
                  <a:srgbClr val="00B050"/>
                </a:solidFill>
                <a:latin typeface="Arial" panose="020B0604020202020204" pitchFamily="34" charset="0"/>
                <a:cs typeface="Arial" panose="020B0604020202020204" pitchFamily="34" charset="0"/>
              </a:rPr>
              <a:t>ConnectivityDisplaySub</a:t>
            </a:r>
            <a:endParaRPr lang="fr-FR" sz="1000" dirty="0">
              <a:solidFill>
                <a:srgbClr val="00B050"/>
              </a:solidFill>
              <a:latin typeface="Arial" panose="020B0604020202020204" pitchFamily="34" charset="0"/>
              <a:cs typeface="Arial" panose="020B0604020202020204" pitchFamily="34" charset="0"/>
            </a:endParaRPr>
          </a:p>
          <a:p>
            <a:r>
              <a:rPr lang="fr-FR" sz="1000" dirty="0" err="1">
                <a:solidFill>
                  <a:srgbClr val="00B050"/>
                </a:solidFill>
                <a:latin typeface="Arial" panose="020B0604020202020204" pitchFamily="34" charset="0"/>
                <a:cs typeface="Arial" panose="020B0604020202020204" pitchFamily="34" charset="0"/>
              </a:rPr>
              <a:t>Maurice_AffTbÉlémFinProg</a:t>
            </a:r>
            <a:endParaRPr lang="fr-FR" sz="1000" dirty="0">
              <a:solidFill>
                <a:srgbClr val="00B050"/>
              </a:solidFill>
              <a:latin typeface="Arial" panose="020B0604020202020204" pitchFamily="34" charset="0"/>
              <a:cs typeface="Arial" panose="020B0604020202020204" pitchFamily="34" charset="0"/>
            </a:endParaRPr>
          </a:p>
        </p:txBody>
      </p:sp>
      <p:sp>
        <p:nvSpPr>
          <p:cNvPr id="22" name="ZoneTexte 21"/>
          <p:cNvSpPr txBox="1"/>
          <p:nvPr/>
        </p:nvSpPr>
        <p:spPr>
          <a:xfrm>
            <a:off x="4455342" y="5056474"/>
            <a:ext cx="1931198" cy="1015663"/>
          </a:xfrm>
          <a:prstGeom prst="rect">
            <a:avLst/>
          </a:prstGeom>
          <a:solidFill>
            <a:srgbClr val="000000">
              <a:alpha val="10196"/>
            </a:srgbClr>
          </a:solidFill>
          <a:ln w="12700">
            <a:solidFill>
              <a:srgbClr val="0070C0"/>
            </a:solidFill>
          </a:ln>
        </p:spPr>
        <p:txBody>
          <a:bodyPr wrap="square" rtlCol="0">
            <a:spAutoFit/>
          </a:bodyPr>
          <a:lstStyle/>
          <a:p>
            <a:r>
              <a:rPr lang="en-GB" sz="1000" dirty="0" smtClean="0">
                <a:solidFill>
                  <a:srgbClr val="0070C0"/>
                </a:solidFill>
                <a:latin typeface="Arial" panose="020B0604020202020204" pitchFamily="34" charset="0"/>
                <a:cs typeface="Arial" panose="020B0604020202020204" pitchFamily="34" charset="0"/>
              </a:rPr>
              <a:t>     </a:t>
            </a:r>
            <a:r>
              <a:rPr lang="en-GB" sz="1000" dirty="0" err="1" smtClean="0">
                <a:solidFill>
                  <a:srgbClr val="0070C0"/>
                </a:solidFill>
                <a:latin typeface="Arial" panose="020B0604020202020204" pitchFamily="34" charset="0"/>
                <a:cs typeface="Arial" panose="020B0604020202020204" pitchFamily="34" charset="0"/>
              </a:rPr>
              <a:t>NowExtractionSub</a:t>
            </a:r>
            <a:endParaRPr lang="en-GB" sz="1000" dirty="0" smtClean="0">
              <a:solidFill>
                <a:srgbClr val="0070C0"/>
              </a:solidFill>
              <a:latin typeface="Arial" panose="020B0604020202020204" pitchFamily="34" charset="0"/>
              <a:cs typeface="Arial" panose="020B0604020202020204" pitchFamily="34" charset="0"/>
            </a:endParaRPr>
          </a:p>
          <a:p>
            <a:r>
              <a:rPr lang="en-GB" sz="1000" dirty="0" smtClean="0">
                <a:solidFill>
                  <a:srgbClr val="0070C0"/>
                </a:solidFill>
                <a:latin typeface="Arial" panose="020B0604020202020204" pitchFamily="34" charset="0"/>
                <a:cs typeface="Arial" panose="020B0604020202020204" pitchFamily="34" charset="0"/>
              </a:rPr>
              <a:t>     </a:t>
            </a:r>
            <a:r>
              <a:rPr lang="en-GB" sz="1000" dirty="0" err="1" smtClean="0">
                <a:solidFill>
                  <a:srgbClr val="0070C0"/>
                </a:solidFill>
                <a:latin typeface="Arial" panose="020B0604020202020204" pitchFamily="34" charset="0"/>
                <a:cs typeface="Arial" panose="020B0604020202020204" pitchFamily="34" charset="0"/>
              </a:rPr>
              <a:t>EmergenceSub</a:t>
            </a:r>
            <a:r>
              <a:rPr lang="en-GB" sz="1000" dirty="0" smtClean="0">
                <a:solidFill>
                  <a:srgbClr val="0070C0"/>
                </a:solidFill>
                <a:latin typeface="Arial" panose="020B0604020202020204" pitchFamily="34" charset="0"/>
                <a:cs typeface="Arial" panose="020B0604020202020204" pitchFamily="34" charset="0"/>
              </a:rPr>
              <a:t> </a:t>
            </a:r>
          </a:p>
          <a:p>
            <a:r>
              <a:rPr lang="en-GB" sz="1000" dirty="0" smtClean="0">
                <a:solidFill>
                  <a:srgbClr val="0070C0"/>
                </a:solidFill>
                <a:latin typeface="Arial" panose="020B0604020202020204" pitchFamily="34" charset="0"/>
                <a:cs typeface="Arial" panose="020B0604020202020204" pitchFamily="34" charset="0"/>
              </a:rPr>
              <a:t>     </a:t>
            </a:r>
            <a:r>
              <a:rPr lang="en-GB" sz="1000" dirty="0" err="1" smtClean="0">
                <a:solidFill>
                  <a:srgbClr val="0070C0"/>
                </a:solidFill>
                <a:latin typeface="Arial" panose="020B0604020202020204" pitchFamily="34" charset="0"/>
                <a:cs typeface="Arial" panose="020B0604020202020204" pitchFamily="34" charset="0"/>
              </a:rPr>
              <a:t>DoubleEntrySub</a:t>
            </a:r>
            <a:endParaRPr lang="en-GB" sz="1000" dirty="0" smtClean="0">
              <a:solidFill>
                <a:srgbClr val="0070C0"/>
              </a:solidFill>
              <a:latin typeface="Arial" panose="020B0604020202020204" pitchFamily="34" charset="0"/>
              <a:cs typeface="Arial" panose="020B0604020202020204" pitchFamily="34" charset="0"/>
            </a:endParaRPr>
          </a:p>
          <a:p>
            <a:r>
              <a:rPr lang="en-GB" sz="1000" dirty="0" smtClean="0">
                <a:solidFill>
                  <a:srgbClr val="0070C0"/>
                </a:solidFill>
                <a:latin typeface="Arial" panose="020B0604020202020204" pitchFamily="34" charset="0"/>
                <a:cs typeface="Arial" panose="020B0604020202020204" pitchFamily="34" charset="0"/>
              </a:rPr>
              <a:t>     </a:t>
            </a:r>
            <a:r>
              <a:rPr lang="en-GB" sz="1000" dirty="0" err="1" smtClean="0">
                <a:solidFill>
                  <a:srgbClr val="0070C0"/>
                </a:solidFill>
                <a:latin typeface="Arial" panose="020B0604020202020204" pitchFamily="34" charset="0"/>
                <a:cs typeface="Arial" panose="020B0604020202020204" pitchFamily="34" charset="0"/>
              </a:rPr>
              <a:t>NowOrderSub</a:t>
            </a:r>
            <a:endParaRPr lang="en-GB" sz="1000" dirty="0" smtClean="0">
              <a:solidFill>
                <a:srgbClr val="0070C0"/>
              </a:solidFill>
              <a:latin typeface="Arial" panose="020B0604020202020204" pitchFamily="34" charset="0"/>
              <a:cs typeface="Arial" panose="020B0604020202020204" pitchFamily="34" charset="0"/>
            </a:endParaRPr>
          </a:p>
          <a:p>
            <a:r>
              <a:rPr lang="en-GB" sz="1000" dirty="0" smtClean="0">
                <a:solidFill>
                  <a:srgbClr val="0070C0"/>
                </a:solidFill>
                <a:latin typeface="Arial" panose="020B0604020202020204" pitchFamily="34" charset="0"/>
                <a:cs typeface="Arial" panose="020B0604020202020204" pitchFamily="34" charset="0"/>
              </a:rPr>
              <a:t>     </a:t>
            </a:r>
            <a:r>
              <a:rPr lang="en-GB" sz="1000" dirty="0" err="1" smtClean="0">
                <a:solidFill>
                  <a:srgbClr val="0070C0"/>
                </a:solidFill>
                <a:latin typeface="Arial" panose="020B0604020202020204" pitchFamily="34" charset="0"/>
                <a:cs typeface="Arial" panose="020B0604020202020204" pitchFamily="34" charset="0"/>
              </a:rPr>
              <a:t>ScrambleHighestNowSub</a:t>
            </a:r>
            <a:endParaRPr lang="en-GB" sz="1000" dirty="0" smtClean="0">
              <a:solidFill>
                <a:srgbClr val="0070C0"/>
              </a:solidFill>
              <a:latin typeface="Arial" panose="020B0604020202020204" pitchFamily="34" charset="0"/>
              <a:cs typeface="Arial" panose="020B0604020202020204" pitchFamily="34" charset="0"/>
            </a:endParaRPr>
          </a:p>
          <a:p>
            <a:r>
              <a:rPr lang="en-GB" sz="1000" dirty="0" smtClean="0">
                <a:solidFill>
                  <a:srgbClr val="0070C0"/>
                </a:solidFill>
                <a:latin typeface="Arial" panose="020B0604020202020204" pitchFamily="34" charset="0"/>
                <a:cs typeface="Arial" panose="020B0604020202020204" pitchFamily="34" charset="0"/>
              </a:rPr>
              <a:t>     </a:t>
            </a:r>
            <a:r>
              <a:rPr lang="en-GB" sz="1000" dirty="0" err="1" smtClean="0">
                <a:solidFill>
                  <a:srgbClr val="0070C0"/>
                </a:solidFill>
                <a:latin typeface="Arial" panose="020B0604020202020204" pitchFamily="34" charset="0"/>
                <a:cs typeface="Arial" panose="020B0604020202020204" pitchFamily="34" charset="0"/>
              </a:rPr>
              <a:t>NextReorderSub</a:t>
            </a:r>
            <a:endParaRPr lang="en-GB" sz="1000" dirty="0" smtClean="0">
              <a:solidFill>
                <a:srgbClr val="0070C0"/>
              </a:solidFill>
              <a:latin typeface="Arial" panose="020B0604020202020204" pitchFamily="34" charset="0"/>
              <a:cs typeface="Arial" panose="020B0604020202020204" pitchFamily="34" charset="0"/>
            </a:endParaRPr>
          </a:p>
        </p:txBody>
      </p:sp>
      <p:sp>
        <p:nvSpPr>
          <p:cNvPr id="23" name="Flèche droite 22"/>
          <p:cNvSpPr/>
          <p:nvPr/>
        </p:nvSpPr>
        <p:spPr>
          <a:xfrm>
            <a:off x="2726246" y="5034439"/>
            <a:ext cx="1599941" cy="142651"/>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p:cNvSpPr txBox="1"/>
          <p:nvPr/>
        </p:nvSpPr>
        <p:spPr>
          <a:xfrm>
            <a:off x="3808964" y="7578574"/>
            <a:ext cx="1435915" cy="246221"/>
          </a:xfrm>
          <a:prstGeom prst="rect">
            <a:avLst/>
          </a:prstGeom>
          <a:solidFill>
            <a:srgbClr val="00B050">
              <a:alpha val="20000"/>
            </a:srgbClr>
          </a:solidFill>
          <a:ln>
            <a:solidFill>
              <a:srgbClr val="00B050"/>
            </a:solidFill>
          </a:ln>
        </p:spPr>
        <p:txBody>
          <a:bodyPr wrap="square" rtlCol="0">
            <a:spAutoFit/>
          </a:bodyPr>
          <a:lstStyle/>
          <a:p>
            <a:r>
              <a:rPr lang="en-GB" sz="1000" dirty="0" err="1" smtClean="0">
                <a:solidFill>
                  <a:srgbClr val="00B050"/>
                </a:solidFill>
                <a:latin typeface="Arial" panose="020B0604020202020204" pitchFamily="34" charset="0"/>
                <a:cs typeface="Arial" panose="020B0604020202020204" pitchFamily="34" charset="0"/>
              </a:rPr>
              <a:t>Maurice_AffTbActivity</a:t>
            </a:r>
            <a:endParaRPr lang="en-GB" sz="1000" dirty="0" smtClean="0">
              <a:solidFill>
                <a:srgbClr val="00B050"/>
              </a:solidFill>
              <a:latin typeface="Arial" panose="020B0604020202020204" pitchFamily="34" charset="0"/>
              <a:cs typeface="Arial" panose="020B0604020202020204" pitchFamily="34" charset="0"/>
            </a:endParaRPr>
          </a:p>
        </p:txBody>
      </p:sp>
      <p:sp>
        <p:nvSpPr>
          <p:cNvPr id="25" name="ZoneTexte 24"/>
          <p:cNvSpPr txBox="1"/>
          <p:nvPr/>
        </p:nvSpPr>
        <p:spPr>
          <a:xfrm>
            <a:off x="1893972" y="7578163"/>
            <a:ext cx="995871" cy="246221"/>
          </a:xfrm>
          <a:prstGeom prst="rect">
            <a:avLst/>
          </a:prstGeom>
          <a:solidFill>
            <a:srgbClr val="00B050">
              <a:alpha val="20000"/>
            </a:srgbClr>
          </a:solidFill>
          <a:ln>
            <a:solidFill>
              <a:srgbClr val="00B050"/>
            </a:solidFill>
          </a:ln>
        </p:spPr>
        <p:txBody>
          <a:bodyPr wrap="square" rtlCol="0">
            <a:spAutoFit/>
          </a:bodyPr>
          <a:lstStyle/>
          <a:p>
            <a:r>
              <a:rPr lang="en-GB" sz="1000" dirty="0" err="1" smtClean="0">
                <a:solidFill>
                  <a:srgbClr val="00B050"/>
                </a:solidFill>
                <a:latin typeface="Arial" panose="020B0604020202020204" pitchFamily="34" charset="0"/>
                <a:cs typeface="Arial" panose="020B0604020202020204" pitchFamily="34" charset="0"/>
              </a:rPr>
              <a:t>ShowResults</a:t>
            </a:r>
            <a:endParaRPr lang="fr-FR" sz="1000" dirty="0">
              <a:solidFill>
                <a:srgbClr val="00B050"/>
              </a:solidFill>
              <a:latin typeface="Arial" panose="020B0604020202020204" pitchFamily="34" charset="0"/>
              <a:cs typeface="Arial" panose="020B0604020202020204" pitchFamily="34" charset="0"/>
            </a:endParaRPr>
          </a:p>
        </p:txBody>
      </p:sp>
      <p:sp>
        <p:nvSpPr>
          <p:cNvPr id="26" name="Flèche droite 25"/>
          <p:cNvSpPr/>
          <p:nvPr/>
        </p:nvSpPr>
        <p:spPr>
          <a:xfrm>
            <a:off x="2776788" y="7626363"/>
            <a:ext cx="1010831" cy="151520"/>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p:cNvSpPr txBox="1"/>
          <p:nvPr/>
        </p:nvSpPr>
        <p:spPr>
          <a:xfrm>
            <a:off x="1841415" y="2716473"/>
            <a:ext cx="1621256" cy="246221"/>
          </a:xfrm>
          <a:prstGeom prst="rect">
            <a:avLst/>
          </a:prstGeom>
          <a:noFill/>
          <a:ln>
            <a:solidFill>
              <a:schemeClr val="tx1"/>
            </a:solidFill>
          </a:ln>
        </p:spPr>
        <p:txBody>
          <a:bodyPr wrap="square" rtlCol="0">
            <a:spAutoFit/>
          </a:bodyPr>
          <a:lstStyle/>
          <a:p>
            <a:r>
              <a:rPr lang="en-GB" sz="1000" dirty="0" err="1" smtClean="0">
                <a:latin typeface="Arial" panose="020B0604020202020204" pitchFamily="34" charset="0"/>
                <a:cs typeface="Arial" panose="020B0604020202020204" pitchFamily="34" charset="0"/>
              </a:rPr>
              <a:t>CycleSub</a:t>
            </a:r>
            <a:endParaRPr lang="fr-FR" sz="1000" dirty="0">
              <a:latin typeface="Arial" panose="020B0604020202020204" pitchFamily="34" charset="0"/>
              <a:cs typeface="Arial" panose="020B0604020202020204" pitchFamily="34" charset="0"/>
            </a:endParaRPr>
          </a:p>
        </p:txBody>
      </p:sp>
      <p:sp>
        <p:nvSpPr>
          <p:cNvPr id="29" name="Accolade ouvrante 28"/>
          <p:cNvSpPr/>
          <p:nvPr/>
        </p:nvSpPr>
        <p:spPr>
          <a:xfrm>
            <a:off x="1008258" y="2358240"/>
            <a:ext cx="530755" cy="6447309"/>
          </a:xfrm>
          <a:prstGeom prst="leftBrace">
            <a:avLst>
              <a:gd name="adj1" fmla="val 99008"/>
              <a:gd name="adj2" fmla="val 52343"/>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000"/>
          </a:p>
        </p:txBody>
      </p:sp>
      <p:sp>
        <p:nvSpPr>
          <p:cNvPr id="30" name="Rectangle 29"/>
          <p:cNvSpPr/>
          <p:nvPr/>
        </p:nvSpPr>
        <p:spPr>
          <a:xfrm>
            <a:off x="1706082" y="2358240"/>
            <a:ext cx="4891252" cy="5651494"/>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ZoneTexte 30"/>
          <p:cNvSpPr txBox="1"/>
          <p:nvPr/>
        </p:nvSpPr>
        <p:spPr>
          <a:xfrm>
            <a:off x="3945243" y="6273009"/>
            <a:ext cx="2192077" cy="246221"/>
          </a:xfrm>
          <a:prstGeom prst="rect">
            <a:avLst/>
          </a:prstGeom>
          <a:noFill/>
          <a:ln>
            <a:solidFill>
              <a:schemeClr val="tx1"/>
            </a:solidFill>
          </a:ln>
        </p:spPr>
        <p:txBody>
          <a:bodyPr wrap="square" rtlCol="0">
            <a:spAutoFit/>
          </a:bodyPr>
          <a:lstStyle/>
          <a:p>
            <a:r>
              <a:rPr lang="fr-FR" sz="1000" dirty="0" err="1" smtClean="0">
                <a:latin typeface="Arial" panose="020B0604020202020204" pitchFamily="34" charset="0"/>
                <a:cs typeface="Arial" panose="020B0604020202020204" pitchFamily="34" charset="0"/>
              </a:rPr>
              <a:t>TestDecisionRewardOrPunishSub</a:t>
            </a:r>
            <a:endParaRPr lang="fr-FR" sz="1000" dirty="0" smtClean="0">
              <a:latin typeface="Arial" panose="020B0604020202020204" pitchFamily="34" charset="0"/>
              <a:cs typeface="Arial" panose="020B0604020202020204" pitchFamily="34" charset="0"/>
            </a:endParaRPr>
          </a:p>
        </p:txBody>
      </p:sp>
      <p:sp>
        <p:nvSpPr>
          <p:cNvPr id="32" name="Rectangle 31"/>
          <p:cNvSpPr/>
          <p:nvPr/>
        </p:nvSpPr>
        <p:spPr>
          <a:xfrm>
            <a:off x="4958218" y="6776908"/>
            <a:ext cx="1452642" cy="707886"/>
          </a:xfrm>
          <a:prstGeom prst="rect">
            <a:avLst/>
          </a:prstGeom>
          <a:ln>
            <a:solidFill>
              <a:schemeClr val="tx1"/>
            </a:solidFill>
          </a:ln>
        </p:spPr>
        <p:txBody>
          <a:bodyPr wrap="none">
            <a:spAutoFit/>
          </a:bodyPr>
          <a:lstStyle/>
          <a:p>
            <a:r>
              <a:rPr lang="fr-FR" sz="1000" dirty="0" err="1" smtClean="0">
                <a:latin typeface="Arial" panose="020B0604020202020204" pitchFamily="34" charset="0"/>
                <a:cs typeface="Arial" panose="020B0604020202020204" pitchFamily="34" charset="0"/>
              </a:rPr>
              <a:t>PunishMutateNextSub</a:t>
            </a:r>
            <a:endParaRPr lang="fr-FR" sz="1000" dirty="0" smtClean="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PunishMutateNowSub</a:t>
            </a:r>
            <a:endParaRPr lang="fr-FR" sz="1000" dirty="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ShortRewardNowSub</a:t>
            </a:r>
            <a:endParaRPr lang="fr-FR" sz="1000" dirty="0" smtClean="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ShortRewardNextSub</a:t>
            </a:r>
            <a:endParaRPr lang="fr-FR" sz="1000" dirty="0">
              <a:latin typeface="Arial" panose="020B0604020202020204" pitchFamily="34" charset="0"/>
              <a:cs typeface="Arial" panose="020B0604020202020204" pitchFamily="34" charset="0"/>
            </a:endParaRPr>
          </a:p>
        </p:txBody>
      </p:sp>
      <p:sp>
        <p:nvSpPr>
          <p:cNvPr id="33" name="Flèche droite 32"/>
          <p:cNvSpPr/>
          <p:nvPr/>
        </p:nvSpPr>
        <p:spPr>
          <a:xfrm>
            <a:off x="3268428" y="6299975"/>
            <a:ext cx="676815" cy="14802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lèche droite 33"/>
          <p:cNvSpPr/>
          <p:nvPr/>
        </p:nvSpPr>
        <p:spPr>
          <a:xfrm rot="5400000">
            <a:off x="5006100" y="6564069"/>
            <a:ext cx="218388" cy="14802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p:cNvSpPr txBox="1"/>
          <p:nvPr/>
        </p:nvSpPr>
        <p:spPr>
          <a:xfrm>
            <a:off x="1353548" y="5572045"/>
            <a:ext cx="861396" cy="276999"/>
          </a:xfrm>
          <a:prstGeom prst="rect">
            <a:avLst/>
          </a:prstGeom>
          <a:solidFill>
            <a:schemeClr val="bg1"/>
          </a:solidFill>
        </p:spPr>
        <p:txBody>
          <a:bodyPr wrap="square" rtlCol="0">
            <a:spAutoFit/>
          </a:bodyPr>
          <a:lstStyle/>
          <a:p>
            <a:r>
              <a:rPr lang="en-GB" sz="1200" dirty="0" err="1" smtClean="0">
                <a:latin typeface="Arial" panose="020B0604020202020204" pitchFamily="34" charset="0"/>
                <a:cs typeface="Arial" panose="020B0604020202020204" pitchFamily="34" charset="0"/>
              </a:rPr>
              <a:t>BigLoop</a:t>
            </a:r>
            <a:endParaRPr lang="fr-FR" sz="1200" dirty="0">
              <a:latin typeface="Arial" panose="020B0604020202020204" pitchFamily="34" charset="0"/>
              <a:cs typeface="Arial" panose="020B0604020202020204" pitchFamily="34" charset="0"/>
            </a:endParaRPr>
          </a:p>
        </p:txBody>
      </p:sp>
      <p:sp>
        <p:nvSpPr>
          <p:cNvPr id="9" name="Flèche vers le bas 8"/>
          <p:cNvSpPr/>
          <p:nvPr/>
        </p:nvSpPr>
        <p:spPr>
          <a:xfrm>
            <a:off x="216569" y="1137487"/>
            <a:ext cx="336884" cy="793432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p:cNvSpPr txBox="1"/>
          <p:nvPr/>
        </p:nvSpPr>
        <p:spPr>
          <a:xfrm>
            <a:off x="71454" y="860488"/>
            <a:ext cx="769091" cy="276999"/>
          </a:xfrm>
          <a:prstGeom prst="rect">
            <a:avLst/>
          </a:prstGeom>
          <a:noFill/>
        </p:spPr>
        <p:txBody>
          <a:bodyPr wrap="square" rtlCol="0">
            <a:spAutoFit/>
          </a:bodyPr>
          <a:lstStyle/>
          <a:p>
            <a:r>
              <a:rPr lang="en-GB" sz="1200" dirty="0" smtClean="0">
                <a:latin typeface="Arial" panose="020B0604020202020204" pitchFamily="34" charset="0"/>
                <a:cs typeface="Arial" panose="020B0604020202020204" pitchFamily="34" charset="0"/>
              </a:rPr>
              <a:t>START</a:t>
            </a:r>
            <a:endParaRPr lang="fr-FR" sz="1200" dirty="0">
              <a:latin typeface="Arial" panose="020B0604020202020204" pitchFamily="34" charset="0"/>
              <a:cs typeface="Arial" panose="020B0604020202020204" pitchFamily="34" charset="0"/>
            </a:endParaRPr>
          </a:p>
        </p:txBody>
      </p:sp>
      <p:sp>
        <p:nvSpPr>
          <p:cNvPr id="37" name="ZoneTexte 36"/>
          <p:cNvSpPr txBox="1"/>
          <p:nvPr/>
        </p:nvSpPr>
        <p:spPr>
          <a:xfrm>
            <a:off x="124252" y="9153898"/>
            <a:ext cx="769091" cy="276999"/>
          </a:xfrm>
          <a:prstGeom prst="rect">
            <a:avLst/>
          </a:prstGeom>
          <a:noFill/>
        </p:spPr>
        <p:txBody>
          <a:bodyPr wrap="square" rtlCol="0">
            <a:spAutoFit/>
          </a:bodyPr>
          <a:lstStyle/>
          <a:p>
            <a:r>
              <a:rPr lang="en-GB" sz="1200" dirty="0" smtClean="0">
                <a:latin typeface="Arial" panose="020B0604020202020204" pitchFamily="34" charset="0"/>
                <a:cs typeface="Arial" panose="020B0604020202020204" pitchFamily="34" charset="0"/>
              </a:rPr>
              <a:t>END</a:t>
            </a:r>
            <a:endParaRPr lang="fr-FR" sz="1200" dirty="0">
              <a:latin typeface="Arial" panose="020B0604020202020204" pitchFamily="34" charset="0"/>
              <a:cs typeface="Arial" panose="020B0604020202020204" pitchFamily="34" charset="0"/>
            </a:endParaRPr>
          </a:p>
        </p:txBody>
      </p:sp>
      <p:sp>
        <p:nvSpPr>
          <p:cNvPr id="38" name="ZoneTexte 37"/>
          <p:cNvSpPr txBox="1"/>
          <p:nvPr/>
        </p:nvSpPr>
        <p:spPr>
          <a:xfrm>
            <a:off x="4348794" y="4385305"/>
            <a:ext cx="1852865" cy="400110"/>
          </a:xfrm>
          <a:prstGeom prst="rect">
            <a:avLst/>
          </a:prstGeom>
          <a:solidFill>
            <a:srgbClr val="00B0F0">
              <a:alpha val="20000"/>
            </a:srgbClr>
          </a:solidFill>
          <a:ln>
            <a:solidFill>
              <a:schemeClr val="accent1"/>
            </a:solidFill>
          </a:ln>
        </p:spPr>
        <p:txBody>
          <a:bodyPr wrap="square" rtlCol="0">
            <a:spAutoFit/>
          </a:bodyPr>
          <a:lstStyle/>
          <a:p>
            <a:r>
              <a:rPr lang="fr-FR" sz="1000" dirty="0" err="1" smtClean="0">
                <a:latin typeface="Arial" panose="020B0604020202020204" pitchFamily="34" charset="0"/>
                <a:cs typeface="Arial" panose="020B0604020202020204" pitchFamily="34" charset="0"/>
              </a:rPr>
              <a:t>IDPNowExtractionSub</a:t>
            </a:r>
            <a:endParaRPr lang="fr-FR" sz="1000" dirty="0" smtClean="0">
              <a:latin typeface="Arial" panose="020B0604020202020204" pitchFamily="34" charset="0"/>
              <a:cs typeface="Arial" panose="020B0604020202020204" pitchFamily="34" charset="0"/>
            </a:endParaRPr>
          </a:p>
          <a:p>
            <a:r>
              <a:rPr lang="en-GB" sz="1000" dirty="0" err="1" smtClean="0">
                <a:latin typeface="Arial" panose="020B0604020202020204" pitchFamily="34" charset="0"/>
                <a:cs typeface="Arial" panose="020B0604020202020204" pitchFamily="34" charset="0"/>
              </a:rPr>
              <a:t>IDPReplacementSub</a:t>
            </a:r>
            <a:endParaRPr lang="fr-FR" sz="1000" dirty="0" smtClean="0">
              <a:latin typeface="Arial" panose="020B0604020202020204" pitchFamily="34" charset="0"/>
              <a:cs typeface="Arial" panose="020B0604020202020204" pitchFamily="34" charset="0"/>
            </a:endParaRPr>
          </a:p>
        </p:txBody>
      </p:sp>
      <p:sp>
        <p:nvSpPr>
          <p:cNvPr id="39" name="Flèche droite 38"/>
          <p:cNvSpPr/>
          <p:nvPr/>
        </p:nvSpPr>
        <p:spPr>
          <a:xfrm rot="16200000">
            <a:off x="5628806" y="4921538"/>
            <a:ext cx="420430" cy="163824"/>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lèche courbée vers la droite 40"/>
          <p:cNvSpPr/>
          <p:nvPr/>
        </p:nvSpPr>
        <p:spPr>
          <a:xfrm flipH="1" flipV="1">
            <a:off x="4439162" y="5112015"/>
            <a:ext cx="279364" cy="989874"/>
          </a:xfrm>
          <a:prstGeom prst="curved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chemeClr val="tx1"/>
              </a:solidFill>
              <a:latin typeface="Arial" panose="020B0604020202020204" pitchFamily="34" charset="0"/>
              <a:cs typeface="Arial" panose="020B0604020202020204" pitchFamily="34" charset="0"/>
            </a:endParaRPr>
          </a:p>
        </p:txBody>
      </p:sp>
      <p:sp>
        <p:nvSpPr>
          <p:cNvPr id="42" name="ZoneTexte 41"/>
          <p:cNvSpPr txBox="1"/>
          <p:nvPr/>
        </p:nvSpPr>
        <p:spPr>
          <a:xfrm>
            <a:off x="4152890" y="5459523"/>
            <a:ext cx="493643" cy="400110"/>
          </a:xfrm>
          <a:prstGeom prst="rect">
            <a:avLst/>
          </a:prstGeom>
          <a:solidFill>
            <a:schemeClr val="bg1"/>
          </a:solidFill>
        </p:spPr>
        <p:txBody>
          <a:bodyPr wrap="square" rtlCol="0">
            <a:spAutoFit/>
          </a:bodyPr>
          <a:lstStyle/>
          <a:p>
            <a:r>
              <a:rPr lang="en-GB" sz="1000" dirty="0" err="1" smtClean="0">
                <a:solidFill>
                  <a:srgbClr val="0070C0"/>
                </a:solidFill>
                <a:latin typeface="Arial" panose="020B0604020202020204" pitchFamily="34" charset="0"/>
                <a:cs typeface="Arial" panose="020B0604020202020204" pitchFamily="34" charset="0"/>
              </a:rPr>
              <a:t>Sofar</a:t>
            </a:r>
            <a:r>
              <a:rPr lang="en-GB" sz="1000" dirty="0" smtClean="0">
                <a:solidFill>
                  <a:srgbClr val="0070C0"/>
                </a:solidFill>
                <a:latin typeface="Arial" panose="020B0604020202020204" pitchFamily="34" charset="0"/>
                <a:cs typeface="Arial" panose="020B0604020202020204" pitchFamily="34" charset="0"/>
              </a:rPr>
              <a:t> Loop</a:t>
            </a:r>
            <a:endParaRPr lang="fr-FR" sz="1000" dirty="0">
              <a:solidFill>
                <a:srgbClr val="0070C0"/>
              </a:solidFill>
              <a:latin typeface="Arial" panose="020B0604020202020204" pitchFamily="34" charset="0"/>
              <a:cs typeface="Arial" panose="020B0604020202020204" pitchFamily="34" charset="0"/>
            </a:endParaRPr>
          </a:p>
        </p:txBody>
      </p:sp>
      <p:sp>
        <p:nvSpPr>
          <p:cNvPr id="40" name="Flèche courbée vers la droite 39"/>
          <p:cNvSpPr/>
          <p:nvPr/>
        </p:nvSpPr>
        <p:spPr>
          <a:xfrm>
            <a:off x="4151708" y="5176448"/>
            <a:ext cx="279364" cy="961109"/>
          </a:xfrm>
          <a:prstGeom prst="curved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chemeClr val="tx1"/>
              </a:solidFill>
              <a:latin typeface="Arial" panose="020B0604020202020204" pitchFamily="34" charset="0"/>
              <a:cs typeface="Arial" panose="020B0604020202020204" pitchFamily="34" charset="0"/>
            </a:endParaRPr>
          </a:p>
        </p:txBody>
      </p:sp>
      <p:sp>
        <p:nvSpPr>
          <p:cNvPr id="17" name="Flèche courbée vers la droite 16"/>
          <p:cNvSpPr/>
          <p:nvPr/>
        </p:nvSpPr>
        <p:spPr>
          <a:xfrm rot="10800000">
            <a:off x="1742178" y="5307088"/>
            <a:ext cx="393034" cy="755468"/>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chemeClr val="tx1"/>
              </a:solidFill>
              <a:latin typeface="Arial" panose="020B0604020202020204" pitchFamily="34" charset="0"/>
              <a:cs typeface="Arial" panose="020B0604020202020204" pitchFamily="34" charset="0"/>
            </a:endParaRPr>
          </a:p>
        </p:txBody>
      </p:sp>
      <p:sp>
        <p:nvSpPr>
          <p:cNvPr id="16" name="Flèche courbée vers la droite 15"/>
          <p:cNvSpPr/>
          <p:nvPr/>
        </p:nvSpPr>
        <p:spPr>
          <a:xfrm>
            <a:off x="1275384" y="5351547"/>
            <a:ext cx="393034" cy="755468"/>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chemeClr val="tx1"/>
              </a:solidFill>
              <a:latin typeface="Arial" panose="020B0604020202020204" pitchFamily="34" charset="0"/>
              <a:cs typeface="Arial" panose="020B0604020202020204" pitchFamily="34" charset="0"/>
            </a:endParaRPr>
          </a:p>
        </p:txBody>
      </p:sp>
      <p:sp>
        <p:nvSpPr>
          <p:cNvPr id="43" name="ZoneTexte 42"/>
          <p:cNvSpPr txBox="1"/>
          <p:nvPr/>
        </p:nvSpPr>
        <p:spPr>
          <a:xfrm>
            <a:off x="4392110" y="1181386"/>
            <a:ext cx="1794807" cy="707886"/>
          </a:xfrm>
          <a:prstGeom prst="rect">
            <a:avLst/>
          </a:prstGeom>
          <a:solidFill>
            <a:srgbClr val="00B050">
              <a:alpha val="20000"/>
            </a:srgbClr>
          </a:solidFill>
          <a:ln>
            <a:solidFill>
              <a:srgbClr val="00B050"/>
            </a:solidFill>
          </a:ln>
        </p:spPr>
        <p:txBody>
          <a:bodyPr wrap="square" rtlCol="0">
            <a:spAutoFit/>
          </a:bodyPr>
          <a:lstStyle/>
          <a:p>
            <a:r>
              <a:rPr lang="fr-FR" sz="1000" dirty="0" err="1" smtClean="0">
                <a:solidFill>
                  <a:srgbClr val="00B050"/>
                </a:solidFill>
                <a:latin typeface="Arial" panose="020B0604020202020204" pitchFamily="34" charset="0"/>
                <a:cs typeface="Arial" panose="020B0604020202020204" pitchFamily="34" charset="0"/>
              </a:rPr>
              <a:t>ConnectivityExtractSub</a:t>
            </a:r>
            <a:endParaRPr lang="fr-FR" sz="1000" dirty="0">
              <a:solidFill>
                <a:srgbClr val="00B050"/>
              </a:solidFill>
              <a:latin typeface="Arial" panose="020B0604020202020204" pitchFamily="34" charset="0"/>
              <a:cs typeface="Arial" panose="020B0604020202020204" pitchFamily="34" charset="0"/>
            </a:endParaRPr>
          </a:p>
          <a:p>
            <a:r>
              <a:rPr lang="fr-FR" sz="1000" dirty="0" err="1">
                <a:solidFill>
                  <a:srgbClr val="00B050"/>
                </a:solidFill>
                <a:latin typeface="Arial" panose="020B0604020202020204" pitchFamily="34" charset="0"/>
                <a:cs typeface="Arial" panose="020B0604020202020204" pitchFamily="34" charset="0"/>
              </a:rPr>
              <a:t>ConnectivityBinSub</a:t>
            </a:r>
            <a:endParaRPr lang="fr-FR" sz="1000" dirty="0">
              <a:solidFill>
                <a:srgbClr val="00B050"/>
              </a:solidFill>
              <a:latin typeface="Arial" panose="020B0604020202020204" pitchFamily="34" charset="0"/>
              <a:cs typeface="Arial" panose="020B0604020202020204" pitchFamily="34" charset="0"/>
            </a:endParaRPr>
          </a:p>
          <a:p>
            <a:r>
              <a:rPr lang="fr-FR" sz="1000" dirty="0" err="1">
                <a:solidFill>
                  <a:srgbClr val="00B050"/>
                </a:solidFill>
                <a:latin typeface="Arial" panose="020B0604020202020204" pitchFamily="34" charset="0"/>
                <a:cs typeface="Arial" panose="020B0604020202020204" pitchFamily="34" charset="0"/>
              </a:rPr>
              <a:t>ConnectivityDisplaySub</a:t>
            </a:r>
            <a:endParaRPr lang="fr-FR" sz="1000" dirty="0">
              <a:solidFill>
                <a:srgbClr val="00B050"/>
              </a:solidFill>
              <a:latin typeface="Arial" panose="020B0604020202020204" pitchFamily="34" charset="0"/>
              <a:cs typeface="Arial" panose="020B0604020202020204" pitchFamily="34" charset="0"/>
            </a:endParaRPr>
          </a:p>
          <a:p>
            <a:r>
              <a:rPr lang="fr-FR" sz="1000" dirty="0" err="1">
                <a:solidFill>
                  <a:srgbClr val="00B050"/>
                </a:solidFill>
                <a:latin typeface="Arial" panose="020B0604020202020204" pitchFamily="34" charset="0"/>
                <a:cs typeface="Arial" panose="020B0604020202020204" pitchFamily="34" charset="0"/>
              </a:rPr>
              <a:t>Maurice_AffTbÉlémFinProg</a:t>
            </a:r>
            <a:endParaRPr lang="fr-FR" sz="1000" dirty="0">
              <a:solidFill>
                <a:srgbClr val="00B050"/>
              </a:solidFill>
              <a:latin typeface="Arial" panose="020B0604020202020204" pitchFamily="34" charset="0"/>
              <a:cs typeface="Arial" panose="020B0604020202020204" pitchFamily="34" charset="0"/>
            </a:endParaRPr>
          </a:p>
        </p:txBody>
      </p:sp>
      <p:sp>
        <p:nvSpPr>
          <p:cNvPr id="44" name="Flèche droite 43"/>
          <p:cNvSpPr/>
          <p:nvPr/>
        </p:nvSpPr>
        <p:spPr>
          <a:xfrm>
            <a:off x="3236828" y="1607252"/>
            <a:ext cx="1010831" cy="151520"/>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ZoneTexte 44"/>
          <p:cNvSpPr txBox="1"/>
          <p:nvPr/>
        </p:nvSpPr>
        <p:spPr>
          <a:xfrm>
            <a:off x="1841415" y="3015879"/>
            <a:ext cx="1946204" cy="246221"/>
          </a:xfrm>
          <a:prstGeom prst="rect">
            <a:avLst/>
          </a:prstGeom>
          <a:noFill/>
          <a:ln>
            <a:solidFill>
              <a:schemeClr val="tx1"/>
            </a:solidFill>
          </a:ln>
        </p:spPr>
        <p:txBody>
          <a:bodyPr wrap="square" rtlCol="0">
            <a:spAutoFit/>
          </a:bodyPr>
          <a:lstStyle/>
          <a:p>
            <a:r>
              <a:rPr lang="fr-FR" sz="1000" dirty="0" err="1">
                <a:latin typeface="Arial" panose="020B0604020202020204" pitchFamily="34" charset="0"/>
                <a:cs typeface="Arial" panose="020B0604020202020204" pitchFamily="34" charset="0"/>
              </a:rPr>
              <a:t>IDPExtractLearntElementsSub</a:t>
            </a:r>
            <a:endParaRPr lang="fr-FR"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9000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97832" y="2323214"/>
            <a:ext cx="5823284" cy="938719"/>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CompatibilitySub</a:t>
            </a:r>
            <a:r>
              <a:rPr lang="en-GB" sz="1100" dirty="0" smtClean="0">
                <a:latin typeface="Arial" panose="020B0604020202020204" pitchFamily="34" charset="0"/>
                <a:cs typeface="Arial" panose="020B0604020202020204" pitchFamily="34" charset="0"/>
              </a:rPr>
              <a:t> uses a </a:t>
            </a:r>
            <a:r>
              <a:rPr lang="en-GB" sz="1100" dirty="0" err="1" smtClean="0">
                <a:latin typeface="Arial" panose="020B0604020202020204" pitchFamily="34" charset="0"/>
                <a:cs typeface="Arial" panose="020B0604020202020204" pitchFamily="34" charset="0"/>
              </a:rPr>
              <a:t>CompatibilityTable</a:t>
            </a:r>
            <a:r>
              <a:rPr lang="en-GB" sz="1100" dirty="0" smtClean="0">
                <a:latin typeface="Arial" panose="020B0604020202020204" pitchFamily="34" charset="0"/>
                <a:cs typeface="Arial" panose="020B0604020202020204" pitchFamily="34" charset="0"/>
              </a:rPr>
              <a:t>(element1, element2) to allow altering the Now and Next scores obtained for each element so as to take into account that some elements should be selected together and others (like inputs) should not. Here this table is set so that </a:t>
            </a:r>
            <a:r>
              <a:rPr lang="en-GB" sz="1100" dirty="0" err="1" smtClean="0">
                <a:latin typeface="Arial" panose="020B0604020202020204" pitchFamily="34" charset="0"/>
                <a:cs typeface="Arial" panose="020B0604020202020204" pitchFamily="34" charset="0"/>
              </a:rPr>
              <a:t>EmergenceSub</a:t>
            </a:r>
            <a:r>
              <a:rPr lang="en-GB" sz="1100" dirty="0" smtClean="0">
                <a:latin typeface="Arial" panose="020B0604020202020204" pitchFamily="34" charset="0"/>
                <a:cs typeface="Arial" panose="020B0604020202020204" pitchFamily="34" charset="0"/>
              </a:rPr>
              <a:t> will give compatibility between all elements except for inputs with inputs.</a:t>
            </a:r>
            <a:endParaRPr lang="en-GB" sz="1100" dirty="0">
              <a:latin typeface="Arial" panose="020B0604020202020204" pitchFamily="34" charset="0"/>
              <a:cs typeface="Arial" panose="020B0604020202020204" pitchFamily="34" charset="0"/>
            </a:endParaRPr>
          </a:p>
        </p:txBody>
      </p:sp>
      <p:sp>
        <p:nvSpPr>
          <p:cNvPr id="3" name="ZoneTexte 2"/>
          <p:cNvSpPr txBox="1"/>
          <p:nvPr/>
        </p:nvSpPr>
        <p:spPr>
          <a:xfrm>
            <a:off x="1937084" y="84221"/>
            <a:ext cx="2274982" cy="369332"/>
          </a:xfrm>
          <a:prstGeom prst="rect">
            <a:avLst/>
          </a:prstGeom>
          <a:noFill/>
        </p:spPr>
        <p:txBody>
          <a:bodyPr wrap="none" rtlCol="0">
            <a:spAutoFit/>
          </a:bodyPr>
          <a:lstStyle/>
          <a:p>
            <a:r>
              <a:rPr lang="en-GB" dirty="0" smtClean="0">
                <a:latin typeface="Arial" panose="020B0604020202020204" pitchFamily="34" charset="0"/>
                <a:cs typeface="Arial" panose="020B0604020202020204" pitchFamily="34" charset="0"/>
              </a:rPr>
              <a:t>Initialise subroutines</a:t>
            </a:r>
            <a:endParaRPr lang="fr-FR" dirty="0">
              <a:latin typeface="Arial" panose="020B0604020202020204" pitchFamily="34" charset="0"/>
              <a:cs typeface="Arial" panose="020B0604020202020204" pitchFamily="34" charset="0"/>
            </a:endParaRPr>
          </a:p>
        </p:txBody>
      </p:sp>
      <p:sp>
        <p:nvSpPr>
          <p:cNvPr id="4" name="ZoneTexte 3"/>
          <p:cNvSpPr txBox="1"/>
          <p:nvPr/>
        </p:nvSpPr>
        <p:spPr>
          <a:xfrm>
            <a:off x="240632" y="599666"/>
            <a:ext cx="6404612" cy="1615827"/>
          </a:xfrm>
          <a:prstGeom prst="rect">
            <a:avLst/>
          </a:prstGeom>
          <a:noFill/>
        </p:spPr>
        <p:txBody>
          <a:bodyPr wrap="square" rtlCol="0">
            <a:spAutoFit/>
          </a:bodyPr>
          <a:lstStyle/>
          <a:p>
            <a:r>
              <a:rPr lang="en-GB" sz="1100" i="1" dirty="0" smtClean="0">
                <a:latin typeface="Arial" panose="020B0604020202020204" pitchFamily="34" charset="0"/>
                <a:cs typeface="Arial" panose="020B0604020202020204" pitchFamily="34" charset="0"/>
              </a:rPr>
              <a:t>Initialize </a:t>
            </a:r>
            <a:r>
              <a:rPr lang="en-GB" sz="1100" dirty="0" smtClean="0">
                <a:latin typeface="Arial" panose="020B0604020202020204" pitchFamily="34" charset="0"/>
                <a:cs typeface="Arial" panose="020B0604020202020204" pitchFamily="34" charset="0"/>
              </a:rPr>
              <a:t>first calls on </a:t>
            </a:r>
            <a:r>
              <a:rPr lang="en-GB" sz="1100" dirty="0" err="1" smtClean="0">
                <a:latin typeface="Arial" panose="020B0604020202020204" pitchFamily="34" charset="0"/>
                <a:cs typeface="Arial" panose="020B0604020202020204" pitchFamily="34" charset="0"/>
              </a:rPr>
              <a:t>CompatibilitySub</a:t>
            </a:r>
            <a:r>
              <a:rPr lang="en-GB" sz="1100" dirty="0" smtClean="0">
                <a:latin typeface="Arial" panose="020B0604020202020204" pitchFamily="34" charset="0"/>
                <a:cs typeface="Arial" panose="020B0604020202020204" pitchFamily="34" charset="0"/>
              </a:rPr>
              <a:t> (below). It then r</a:t>
            </a:r>
            <a:r>
              <a:rPr lang="en-US" sz="1100" dirty="0" err="1" smtClean="0">
                <a:latin typeface="Arial" panose="020B0604020202020204" pitchFamily="34" charset="0"/>
                <a:cs typeface="Arial" panose="020B0604020202020204" pitchFamily="34" charset="0"/>
              </a:rPr>
              <a:t>andomly</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fills </a:t>
            </a:r>
            <a:r>
              <a:rPr lang="en-US" sz="1100" dirty="0" smtClean="0">
                <a:latin typeface="Arial" panose="020B0604020202020204" pitchFamily="34" charset="0"/>
                <a:cs typeface="Arial" panose="020B0604020202020204" pitchFamily="34" charset="0"/>
              </a:rPr>
              <a:t>the fields of all </a:t>
            </a:r>
            <a:r>
              <a:rPr lang="en-US" sz="1100" dirty="0">
                <a:latin typeface="Arial" panose="020B0604020202020204" pitchFamily="34" charset="0"/>
                <a:cs typeface="Arial" panose="020B0604020202020204" pitchFamily="34" charset="0"/>
              </a:rPr>
              <a:t>elements with addresses of other </a:t>
            </a:r>
            <a:r>
              <a:rPr lang="en-US" sz="1100" dirty="0" smtClean="0">
                <a:latin typeface="Arial" panose="020B0604020202020204" pitchFamily="34" charset="0"/>
                <a:cs typeface="Arial" panose="020B0604020202020204" pitchFamily="34" charset="0"/>
              </a:rPr>
              <a:t>elements (but avoids putting output addresses into the fields of inputs). It makes 1/10 of these connections negative (which reduces the probability that the two elements will be selected together). </a:t>
            </a:r>
            <a:r>
              <a:rPr lang="en-US" sz="1100" dirty="0">
                <a:latin typeface="Arial" panose="020B0604020202020204" pitchFamily="34" charset="0"/>
                <a:cs typeface="Arial" panose="020B0604020202020204" pitchFamily="34" charset="0"/>
              </a:rPr>
              <a:t>It calls on </a:t>
            </a:r>
            <a:r>
              <a:rPr lang="en-US" sz="1100" dirty="0" err="1" smtClean="0">
                <a:latin typeface="Arial" panose="020B0604020202020204" pitchFamily="34" charset="0"/>
                <a:cs typeface="Arial" panose="020B0604020202020204" pitchFamily="34" charset="0"/>
              </a:rPr>
              <a:t>InitializeStructureSub</a:t>
            </a:r>
            <a:r>
              <a:rPr lang="en-US" sz="1100" dirty="0" smtClean="0">
                <a:latin typeface="Arial" panose="020B0604020202020204" pitchFamily="34" charset="0"/>
                <a:cs typeface="Arial" panose="020B0604020202020204" pitchFamily="34" charset="0"/>
              </a:rPr>
              <a:t>, </a:t>
            </a:r>
            <a:r>
              <a:rPr lang="en-US" sz="1100" dirty="0" err="1" smtClean="0">
                <a:latin typeface="Arial" panose="020B0604020202020204" pitchFamily="34" charset="0"/>
                <a:cs typeface="Arial" panose="020B0604020202020204" pitchFamily="34" charset="0"/>
              </a:rPr>
              <a:t>InitializeDownTimeSub</a:t>
            </a:r>
            <a:r>
              <a:rPr lang="en-US" sz="1100" dirty="0" smtClean="0">
                <a:latin typeface="Arial" panose="020B0604020202020204" pitchFamily="34" charset="0"/>
                <a:cs typeface="Arial" panose="020B0604020202020204" pitchFamily="34" charset="0"/>
              </a:rPr>
              <a:t> and (if </a:t>
            </a:r>
            <a:r>
              <a:rPr lang="en-US" sz="1100" dirty="0" err="1" smtClean="0">
                <a:latin typeface="Arial" panose="020B0604020202020204" pitchFamily="34" charset="0"/>
                <a:cs typeface="Arial" panose="020B0604020202020204" pitchFamily="34" charset="0"/>
              </a:rPr>
              <a:t>UseIDP</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1) </a:t>
            </a:r>
            <a:r>
              <a:rPr lang="en-US" sz="1100" dirty="0" err="1" smtClean="0">
                <a:latin typeface="Arial" panose="020B0604020202020204" pitchFamily="34" charset="0"/>
                <a:cs typeface="Arial" panose="020B0604020202020204" pitchFamily="34" charset="0"/>
              </a:rPr>
              <a:t>InitializeIDPSub</a:t>
            </a:r>
            <a:r>
              <a:rPr lang="en-US" sz="1100" dirty="0" smtClean="0">
                <a:latin typeface="Arial" panose="020B0604020202020204" pitchFamily="34" charset="0"/>
                <a:cs typeface="Arial" panose="020B0604020202020204" pitchFamily="34" charset="0"/>
              </a:rPr>
              <a:t>. It </a:t>
            </a:r>
            <a:r>
              <a:rPr lang="en-US" sz="1100" dirty="0">
                <a:latin typeface="Arial" panose="020B0604020202020204" pitchFamily="34" charset="0"/>
                <a:cs typeface="Arial" panose="020B0604020202020204" pitchFamily="34" charset="0"/>
              </a:rPr>
              <a:t>calls on </a:t>
            </a:r>
            <a:r>
              <a:rPr lang="en-US" sz="1100" dirty="0" err="1" smtClean="0">
                <a:latin typeface="Arial" panose="020B0604020202020204" pitchFamily="34" charset="0"/>
                <a:cs typeface="Arial" panose="020B0604020202020204" pitchFamily="34" charset="0"/>
              </a:rPr>
              <a:t>RemoveSpuriousInputSub</a:t>
            </a:r>
            <a:r>
              <a:rPr lang="en-US" sz="1100" dirty="0" smtClean="0">
                <a:latin typeface="Arial" panose="020B0604020202020204" pitchFamily="34" charset="0"/>
                <a:cs typeface="Arial" panose="020B0604020202020204" pitchFamily="34" charset="0"/>
              </a:rPr>
              <a:t>, clears the Activity register, sets the </a:t>
            </a:r>
            <a:r>
              <a:rPr lang="en-US" sz="1100" dirty="0" err="1" smtClean="0">
                <a:latin typeface="Arial" panose="020B0604020202020204" pitchFamily="34" charset="0"/>
                <a:cs typeface="Arial" panose="020B0604020202020204" pitchFamily="34" charset="0"/>
              </a:rPr>
              <a:t>LineNumber</a:t>
            </a:r>
            <a:r>
              <a:rPr lang="en-US" sz="1100" dirty="0" smtClean="0">
                <a:latin typeface="Arial" panose="020B0604020202020204" pitchFamily="34" charset="0"/>
                <a:cs typeface="Arial" panose="020B0604020202020204" pitchFamily="34" charset="0"/>
              </a:rPr>
              <a:t> and </a:t>
            </a:r>
            <a:r>
              <a:rPr lang="en-US" sz="1100" dirty="0" err="1" smtClean="0">
                <a:latin typeface="Arial" panose="020B0604020202020204" pitchFamily="34" charset="0"/>
                <a:cs typeface="Arial" panose="020B0604020202020204" pitchFamily="34" charset="0"/>
              </a:rPr>
              <a:t>NewLineNumber</a:t>
            </a:r>
            <a:r>
              <a:rPr lang="en-US" sz="1100" dirty="0" smtClean="0">
                <a:latin typeface="Arial" panose="020B0604020202020204" pitchFamily="34" charset="0"/>
                <a:cs typeface="Arial" panose="020B0604020202020204" pitchFamily="34" charset="0"/>
              </a:rPr>
              <a:t>. It loads the Activity register with random elements (but excluding inputs). It sets up inputs and various counters. Finally, </a:t>
            </a:r>
            <a:r>
              <a:rPr lang="en-US" sz="1100" dirty="0" smtClean="0">
                <a:latin typeface="Arial" panose="020B0604020202020204" pitchFamily="34" charset="0"/>
                <a:cs typeface="Arial" panose="020B0604020202020204" pitchFamily="34" charset="0"/>
              </a:rPr>
              <a:t>it shows some of the elements and their </a:t>
            </a:r>
            <a:r>
              <a:rPr lang="en-US" sz="1100" dirty="0">
                <a:latin typeface="Arial" panose="020B0604020202020204" pitchFamily="34" charset="0"/>
                <a:cs typeface="Arial" panose="020B0604020202020204" pitchFamily="34" charset="0"/>
              </a:rPr>
              <a:t>contents with </a:t>
            </a:r>
            <a:r>
              <a:rPr lang="en-US" sz="1100" dirty="0" err="1">
                <a:latin typeface="Arial" panose="020B0604020202020204" pitchFamily="34" charset="0"/>
                <a:cs typeface="Arial" panose="020B0604020202020204" pitchFamily="34" charset="0"/>
              </a:rPr>
              <a:t>Maurice_AffTbÉlémFinProg</a:t>
            </a:r>
            <a:r>
              <a:rPr lang="en-US" sz="1100" dirty="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a:t>
            </a:r>
            <a:r>
              <a:rPr lang="en-US" sz="1100" dirty="0" err="1" smtClean="0">
                <a:latin typeface="Arial" panose="020B0604020202020204" pitchFamily="34" charset="0"/>
                <a:cs typeface="Arial" panose="020B0604020202020204" pitchFamily="34" charset="0"/>
              </a:rPr>
              <a:t>ConnectivityExtractSub</a:t>
            </a:r>
            <a:r>
              <a:rPr lang="en-US" sz="1100" dirty="0" smtClean="0">
                <a:latin typeface="Arial" panose="020B0604020202020204" pitchFamily="34" charset="0"/>
                <a:cs typeface="Arial" panose="020B0604020202020204" pitchFamily="34" charset="0"/>
              </a:rPr>
              <a:t>, </a:t>
            </a:r>
            <a:r>
              <a:rPr lang="en-US" sz="1100" dirty="0" err="1" smtClean="0">
                <a:latin typeface="Arial" panose="020B0604020202020204" pitchFamily="34" charset="0"/>
                <a:cs typeface="Arial" panose="020B0604020202020204" pitchFamily="34" charset="0"/>
              </a:rPr>
              <a:t>ConnectivityBinSub</a:t>
            </a:r>
            <a:r>
              <a:rPr lang="en-US" sz="1100" dirty="0" smtClean="0">
                <a:latin typeface="Arial" panose="020B0604020202020204" pitchFamily="34" charset="0"/>
                <a:cs typeface="Arial" panose="020B0604020202020204" pitchFamily="34" charset="0"/>
              </a:rPr>
              <a:t>, </a:t>
            </a:r>
            <a:r>
              <a:rPr lang="en-US" sz="1100" dirty="0" err="1" smtClean="0">
                <a:latin typeface="Arial" panose="020B0604020202020204" pitchFamily="34" charset="0"/>
                <a:cs typeface="Arial" panose="020B0604020202020204" pitchFamily="34" charset="0"/>
              </a:rPr>
              <a:t>ConnectivityDisplaySub</a:t>
            </a:r>
            <a:r>
              <a:rPr lang="en-US" sz="1100"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are not used here).</a:t>
            </a:r>
            <a:endParaRPr lang="en-GB" sz="1100" dirty="0">
              <a:latin typeface="Arial" panose="020B0604020202020204" pitchFamily="34" charset="0"/>
              <a:cs typeface="Arial" panose="020B0604020202020204" pitchFamily="34" charset="0"/>
            </a:endParaRPr>
          </a:p>
        </p:txBody>
      </p:sp>
      <p:sp>
        <p:nvSpPr>
          <p:cNvPr id="5" name="ZoneTexte 4"/>
          <p:cNvSpPr txBox="1"/>
          <p:nvPr/>
        </p:nvSpPr>
        <p:spPr>
          <a:xfrm>
            <a:off x="697832" y="3261933"/>
            <a:ext cx="5823284" cy="1107996"/>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InitializeStructureSub</a:t>
            </a:r>
            <a:r>
              <a:rPr lang="en-GB" sz="1100" dirty="0" smtClean="0">
                <a:latin typeface="Arial" panose="020B0604020202020204" pitchFamily="34" charset="0"/>
                <a:cs typeface="Arial" panose="020B0604020202020204" pitchFamily="34" charset="0"/>
              </a:rPr>
              <a:t> first calls on </a:t>
            </a:r>
            <a:r>
              <a:rPr lang="en-GB" sz="1100" dirty="0" err="1" smtClean="0">
                <a:latin typeface="Arial" panose="020B0604020202020204" pitchFamily="34" charset="0"/>
                <a:cs typeface="Arial" panose="020B0604020202020204" pitchFamily="34" charset="0"/>
              </a:rPr>
              <a:t>ConnectivityExtractSub</a:t>
            </a:r>
            <a:r>
              <a:rPr lang="en-GB" sz="1100" dirty="0" smtClean="0">
                <a:latin typeface="Arial" panose="020B0604020202020204" pitchFamily="34" charset="0"/>
                <a:cs typeface="Arial" panose="020B0604020202020204" pitchFamily="34" charset="0"/>
              </a:rPr>
              <a:t>, </a:t>
            </a:r>
            <a:r>
              <a:rPr lang="en-GB" sz="1100" dirty="0" err="1" smtClean="0">
                <a:latin typeface="Arial" panose="020B0604020202020204" pitchFamily="34" charset="0"/>
                <a:cs typeface="Arial" panose="020B0604020202020204" pitchFamily="34" charset="0"/>
              </a:rPr>
              <a:t>ConnectivityBinSub</a:t>
            </a:r>
            <a:endParaRPr lang="en-GB" sz="1100" dirty="0">
              <a:latin typeface="Arial" panose="020B0604020202020204" pitchFamily="34" charset="0"/>
              <a:cs typeface="Arial" panose="020B0604020202020204" pitchFamily="34" charset="0"/>
            </a:endParaRPr>
          </a:p>
          <a:p>
            <a:r>
              <a:rPr lang="en-GB" sz="1100" dirty="0" err="1" smtClean="0">
                <a:latin typeface="Arial" panose="020B0604020202020204" pitchFamily="34" charset="0"/>
                <a:cs typeface="Arial" panose="020B0604020202020204" pitchFamily="34" charset="0"/>
              </a:rPr>
              <a:t>ConnectivityDisplaySub</a:t>
            </a:r>
            <a:r>
              <a:rPr lang="en-GB" sz="1100" dirty="0" smtClean="0">
                <a:latin typeface="Arial" panose="020B0604020202020204" pitchFamily="34" charset="0"/>
                <a:cs typeface="Arial" panose="020B0604020202020204" pitchFamily="34" charset="0"/>
              </a:rPr>
              <a:t>, </a:t>
            </a:r>
            <a:r>
              <a:rPr lang="en-GB" sz="1100" dirty="0" err="1" smtClean="0">
                <a:latin typeface="Arial" panose="020B0604020202020204" pitchFamily="34" charset="0"/>
                <a:cs typeface="Arial" panose="020B0604020202020204" pitchFamily="34" charset="0"/>
              </a:rPr>
              <a:t>Maurice_AffTbÉlémFinProg</a:t>
            </a:r>
            <a:r>
              <a:rPr lang="en-GB" sz="1100" dirty="0" smtClean="0">
                <a:latin typeface="Arial" panose="020B0604020202020204" pitchFamily="34" charset="0"/>
                <a:cs typeface="Arial" panose="020B0604020202020204" pitchFamily="34" charset="0"/>
              </a:rPr>
              <a:t>. Then starting at element-51, it takes element-51 and writes the randomly chosen addresses of elements-50 to -74 into each position in the Now field of element-51;  it then repeats this for element-52 and so on until element-86. With a step size of 100, it repeats this sequence starting with element-151 and  writing into its field addresses of elements-150 to -174 etc.</a:t>
            </a:r>
            <a:endParaRPr lang="en-GB" sz="1100" dirty="0">
              <a:latin typeface="Arial" panose="020B0604020202020204" pitchFamily="34" charset="0"/>
              <a:cs typeface="Arial" panose="020B0604020202020204" pitchFamily="34" charset="0"/>
            </a:endParaRPr>
          </a:p>
        </p:txBody>
      </p:sp>
      <p:sp>
        <p:nvSpPr>
          <p:cNvPr id="7" name="ZoneTexte 6"/>
          <p:cNvSpPr txBox="1"/>
          <p:nvPr/>
        </p:nvSpPr>
        <p:spPr>
          <a:xfrm>
            <a:off x="697832" y="4371561"/>
            <a:ext cx="5823284" cy="1107996"/>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InitializeIDPSub</a:t>
            </a:r>
            <a:r>
              <a:rPr lang="en-GB" sz="1100" dirty="0" smtClean="0">
                <a:latin typeface="Arial" panose="020B0604020202020204" pitchFamily="34" charset="0"/>
                <a:cs typeface="Arial" panose="020B0604020202020204" pitchFamily="34" charset="0"/>
              </a:rPr>
              <a:t> The IDP element is termed IDP1 (because there may be two IDP elements). It gives the IDP1 element-10 Now and Next fields of max size (1 to 60 for Now and 61 to 120 for Next)’ these fields are filled with addresses 111, 111, 112, 112, 113, 113 …170, 170 (each address is added twice) so the Now range is 111 to 140 and the Next range is 141 to 170   Then 1/10 of all the elements (excluding inputs and outputs) have the IDP1 address written once into their Now and Next fields</a:t>
            </a:r>
            <a:endParaRPr lang="en-GB" sz="1100" dirty="0">
              <a:latin typeface="Arial" panose="020B0604020202020204" pitchFamily="34" charset="0"/>
              <a:cs typeface="Arial" panose="020B0604020202020204" pitchFamily="34" charset="0"/>
            </a:endParaRPr>
          </a:p>
        </p:txBody>
      </p:sp>
      <p:sp>
        <p:nvSpPr>
          <p:cNvPr id="8" name="ZoneTexte 7"/>
          <p:cNvSpPr txBox="1"/>
          <p:nvPr/>
        </p:nvSpPr>
        <p:spPr>
          <a:xfrm>
            <a:off x="697832" y="5479557"/>
            <a:ext cx="5823284" cy="769441"/>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RemoveSpuriousInputSub</a:t>
            </a:r>
            <a:r>
              <a:rPr lang="en-GB" sz="1100" dirty="0" smtClean="0">
                <a:latin typeface="Arial" panose="020B0604020202020204" pitchFamily="34" charset="0"/>
                <a:cs typeface="Arial" panose="020B0604020202020204" pitchFamily="34" charset="0"/>
              </a:rPr>
              <a:t> prevents input addresses being generated in the Activity Register that are not coming from the environment. It goes through the fields and removes input addresses. The effect of leaving allowing ‘false’ inputs to be generated may be worth exploring.</a:t>
            </a:r>
            <a:endParaRPr lang="en-GB" sz="1100" dirty="0">
              <a:latin typeface="Arial" panose="020B0604020202020204" pitchFamily="34" charset="0"/>
              <a:cs typeface="Arial" panose="020B0604020202020204" pitchFamily="34" charset="0"/>
            </a:endParaRPr>
          </a:p>
        </p:txBody>
      </p:sp>
      <p:sp>
        <p:nvSpPr>
          <p:cNvPr id="9" name="Rectangle 8"/>
          <p:cNvSpPr/>
          <p:nvPr/>
        </p:nvSpPr>
        <p:spPr>
          <a:xfrm>
            <a:off x="697832" y="6248998"/>
            <a:ext cx="5823284" cy="430887"/>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Maurice_AffTbÉlémFinProg</a:t>
            </a:r>
            <a:r>
              <a:rPr lang="en-GB" sz="1100" i="1"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is called on by several subroutines to show the first 35 elements and the contents of their fields.</a:t>
            </a:r>
          </a:p>
        </p:txBody>
      </p:sp>
    </p:spTree>
    <p:extLst>
      <p:ext uri="{BB962C8B-B14F-4D97-AF65-F5344CB8AC3E}">
        <p14:creationId xmlns:p14="http://schemas.microsoft.com/office/powerpoint/2010/main" val="75023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1488" y="16338"/>
            <a:ext cx="5915025" cy="607635"/>
          </a:xfrm>
        </p:spPr>
        <p:txBody>
          <a:bodyPr/>
          <a:lstStyle/>
          <a:p>
            <a:pPr algn="ctr"/>
            <a:r>
              <a:rPr lang="en-GB" dirty="0" smtClean="0">
                <a:latin typeface="Arial" panose="020B0604020202020204" pitchFamily="34" charset="0"/>
                <a:cs typeface="Arial" panose="020B0604020202020204" pitchFamily="34" charset="0"/>
              </a:rPr>
              <a:t>Compute subroutines</a:t>
            </a:r>
            <a:endParaRPr lang="fr-FR" dirty="0">
              <a:latin typeface="Arial" panose="020B0604020202020204" pitchFamily="34" charset="0"/>
              <a:cs typeface="Arial" panose="020B0604020202020204" pitchFamily="34" charset="0"/>
            </a:endParaRPr>
          </a:p>
        </p:txBody>
      </p:sp>
      <p:sp>
        <p:nvSpPr>
          <p:cNvPr id="3" name="ZoneTexte 2"/>
          <p:cNvSpPr txBox="1"/>
          <p:nvPr/>
        </p:nvSpPr>
        <p:spPr>
          <a:xfrm>
            <a:off x="288759" y="623973"/>
            <a:ext cx="6097754" cy="600164"/>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InactivateElementsSub</a:t>
            </a:r>
            <a:r>
              <a:rPr lang="en-GB" sz="1100" dirty="0" smtClean="0">
                <a:latin typeface="Arial" panose="020B0604020202020204" pitchFamily="34" charset="0"/>
                <a:cs typeface="Arial" panose="020B0604020202020204" pitchFamily="34" charset="0"/>
              </a:rPr>
              <a:t> reduces the Downtime of each element by 1; then it gives the elements with addresses in the Activity Register the maximum Downtime of 12. The outputs and the IDP1 are given Downtimes of 0. If </a:t>
            </a:r>
            <a:r>
              <a:rPr lang="en-GB" sz="1100" dirty="0" err="1" smtClean="0">
                <a:latin typeface="Arial" panose="020B0604020202020204" pitchFamily="34" charset="0"/>
                <a:cs typeface="Arial" panose="020B0604020202020204" pitchFamily="34" charset="0"/>
              </a:rPr>
              <a:t>TimeToSwitch</a:t>
            </a:r>
            <a:r>
              <a:rPr lang="en-GB" sz="1100" dirty="0" smtClean="0">
                <a:latin typeface="Arial" panose="020B0604020202020204" pitchFamily="34" charset="0"/>
                <a:cs typeface="Arial" panose="020B0604020202020204" pitchFamily="34" charset="0"/>
              </a:rPr>
              <a:t>=1 (i.e., IDP2 introduced), then IDP2 can equal 0.</a:t>
            </a:r>
            <a:endParaRPr lang="en-GB" sz="1100" dirty="0">
              <a:latin typeface="Arial" panose="020B0604020202020204" pitchFamily="34" charset="0"/>
              <a:cs typeface="Arial" panose="020B0604020202020204" pitchFamily="34" charset="0"/>
            </a:endParaRPr>
          </a:p>
        </p:txBody>
      </p:sp>
      <p:sp>
        <p:nvSpPr>
          <p:cNvPr id="4" name="ZoneTexte 3"/>
          <p:cNvSpPr txBox="1"/>
          <p:nvPr/>
        </p:nvSpPr>
        <p:spPr>
          <a:xfrm>
            <a:off x="288759" y="1231608"/>
            <a:ext cx="6097754" cy="600164"/>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CycleSub</a:t>
            </a:r>
            <a:r>
              <a:rPr lang="en-GB" sz="1100" dirty="0" smtClean="0">
                <a:latin typeface="Arial" panose="020B0604020202020204" pitchFamily="34" charset="0"/>
                <a:cs typeface="Arial" panose="020B0604020202020204" pitchFamily="34" charset="0"/>
              </a:rPr>
              <a:t> If </a:t>
            </a:r>
            <a:r>
              <a:rPr lang="en-GB" sz="1100" dirty="0" err="1" smtClean="0">
                <a:latin typeface="Arial" panose="020B0604020202020204" pitchFamily="34" charset="0"/>
                <a:cs typeface="Arial" panose="020B0604020202020204" pitchFamily="34" charset="0"/>
              </a:rPr>
              <a:t>CyclePermission</a:t>
            </a:r>
            <a:r>
              <a:rPr lang="en-GB" sz="1100" dirty="0" smtClean="0">
                <a:latin typeface="Arial" panose="020B0604020202020204" pitchFamily="34" charset="0"/>
                <a:cs typeface="Arial" panose="020B0604020202020204" pitchFamily="34" charset="0"/>
              </a:rPr>
              <a:t>=1 (which is NOT the case here), Coco can insert the address of a new element (the </a:t>
            </a:r>
            <a:r>
              <a:rPr lang="en-GB" sz="1100" dirty="0" err="1" smtClean="0">
                <a:latin typeface="Arial" panose="020B0604020202020204" pitchFamily="34" charset="0"/>
                <a:cs typeface="Arial" panose="020B0604020202020204" pitchFamily="34" charset="0"/>
              </a:rPr>
              <a:t>CycleElement</a:t>
            </a:r>
            <a:r>
              <a:rPr lang="en-GB" sz="1100" dirty="0" smtClean="0">
                <a:latin typeface="Arial" panose="020B0604020202020204" pitchFamily="34" charset="0"/>
                <a:cs typeface="Arial" panose="020B0604020202020204" pitchFamily="34" charset="0"/>
              </a:rPr>
              <a:t>) every four lines of the Activity Register’ this address is increased by 1 every time it is inserted so, in principle, it allows all the elements to be selected.</a:t>
            </a:r>
            <a:endParaRPr lang="en-GB" sz="1100" dirty="0">
              <a:latin typeface="Arial" panose="020B0604020202020204" pitchFamily="34" charset="0"/>
              <a:cs typeface="Arial" panose="020B0604020202020204" pitchFamily="34" charset="0"/>
            </a:endParaRPr>
          </a:p>
        </p:txBody>
      </p:sp>
      <p:sp>
        <p:nvSpPr>
          <p:cNvPr id="5" name="ZoneTexte 4"/>
          <p:cNvSpPr txBox="1"/>
          <p:nvPr/>
        </p:nvSpPr>
        <p:spPr>
          <a:xfrm>
            <a:off x="318573" y="2511810"/>
            <a:ext cx="6097754" cy="430887"/>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InputSub</a:t>
            </a:r>
            <a:r>
              <a:rPr lang="en-GB" sz="1100" dirty="0" smtClean="0">
                <a:latin typeface="Arial" panose="020B0604020202020204" pitchFamily="34" charset="0"/>
                <a:cs typeface="Arial" panose="020B0604020202020204" pitchFamily="34" charset="0"/>
              </a:rPr>
              <a:t> uses a counter, </a:t>
            </a:r>
            <a:r>
              <a:rPr lang="en-GB" sz="1100" dirty="0" err="1" smtClean="0">
                <a:latin typeface="Arial" panose="020B0604020202020204" pitchFamily="34" charset="0"/>
                <a:cs typeface="Arial" panose="020B0604020202020204" pitchFamily="34" charset="0"/>
              </a:rPr>
              <a:t>InputTotal</a:t>
            </a:r>
            <a:r>
              <a:rPr lang="en-GB" sz="1100" dirty="0" smtClean="0">
                <a:latin typeface="Arial" panose="020B0604020202020204" pitchFamily="34" charset="0"/>
                <a:cs typeface="Arial" panose="020B0604020202020204" pitchFamily="34" charset="0"/>
              </a:rPr>
              <a:t>, to choose the input by calling </a:t>
            </a:r>
            <a:r>
              <a:rPr lang="en-GB" sz="1100" dirty="0" err="1" smtClean="0">
                <a:latin typeface="Arial" panose="020B0604020202020204" pitchFamily="34" charset="0"/>
                <a:cs typeface="Arial" panose="020B0604020202020204" pitchFamily="34" charset="0"/>
              </a:rPr>
              <a:t>DefineInputOutputSub</a:t>
            </a:r>
            <a:r>
              <a:rPr lang="en-GB" sz="1100" dirty="0" smtClean="0">
                <a:latin typeface="Arial" panose="020B0604020202020204" pitchFamily="34" charset="0"/>
                <a:cs typeface="Arial" panose="020B0604020202020204" pitchFamily="34" charset="0"/>
              </a:rPr>
              <a:t> and then on </a:t>
            </a:r>
            <a:r>
              <a:rPr lang="en-GB" sz="1100" dirty="0" err="1" smtClean="0">
                <a:latin typeface="Arial" panose="020B0604020202020204" pitchFamily="34" charset="0"/>
                <a:cs typeface="Arial" panose="020B0604020202020204" pitchFamily="34" charset="0"/>
              </a:rPr>
              <a:t>InputAverageConnectivitySub</a:t>
            </a:r>
            <a:endParaRPr lang="en-GB" sz="1100" dirty="0">
              <a:latin typeface="Arial" panose="020B0604020202020204" pitchFamily="34" charset="0"/>
              <a:cs typeface="Arial" panose="020B0604020202020204" pitchFamily="34" charset="0"/>
            </a:endParaRPr>
          </a:p>
        </p:txBody>
      </p:sp>
      <p:sp>
        <p:nvSpPr>
          <p:cNvPr id="6" name="ZoneTexte 5"/>
          <p:cNvSpPr txBox="1"/>
          <p:nvPr/>
        </p:nvSpPr>
        <p:spPr>
          <a:xfrm>
            <a:off x="679294" y="2961933"/>
            <a:ext cx="5737033" cy="769441"/>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DefineInputOutputSub</a:t>
            </a:r>
            <a:r>
              <a:rPr lang="en-GB" sz="1100" dirty="0" smtClean="0">
                <a:latin typeface="Arial" panose="020B0604020202020204" pitchFamily="34" charset="0"/>
                <a:cs typeface="Arial" panose="020B0604020202020204" pitchFamily="34" charset="0"/>
              </a:rPr>
              <a:t> defines the 5 conditions selected by </a:t>
            </a:r>
            <a:r>
              <a:rPr lang="en-GB" sz="1100" dirty="0" err="1" smtClean="0">
                <a:latin typeface="Arial" panose="020B0604020202020204" pitchFamily="34" charset="0"/>
                <a:cs typeface="Arial" panose="020B0604020202020204" pitchFamily="34" charset="0"/>
              </a:rPr>
              <a:t>InputTotal</a:t>
            </a:r>
            <a:r>
              <a:rPr lang="en-GB" sz="1100" dirty="0" smtClean="0">
                <a:latin typeface="Arial" panose="020B0604020202020204" pitchFamily="34" charset="0"/>
                <a:cs typeface="Arial" panose="020B0604020202020204" pitchFamily="34" charset="0"/>
              </a:rPr>
              <a:t>: </a:t>
            </a:r>
            <a:r>
              <a:rPr lang="en-GB" sz="1100" dirty="0" err="1" smtClean="0">
                <a:latin typeface="Arial" panose="020B0604020202020204" pitchFamily="34" charset="0"/>
                <a:cs typeface="Arial" panose="020B0604020202020204" pitchFamily="34" charset="0"/>
              </a:rPr>
              <a:t>InputA</a:t>
            </a:r>
            <a:r>
              <a:rPr lang="en-GB" sz="1100" dirty="0" smtClean="0">
                <a:latin typeface="Arial" panose="020B0604020202020204" pitchFamily="34" charset="0"/>
                <a:cs typeface="Arial" panose="020B0604020202020204" pitchFamily="34" charset="0"/>
              </a:rPr>
              <a:t>(1), </a:t>
            </a:r>
            <a:r>
              <a:rPr lang="en-GB" sz="1100" dirty="0" err="1" smtClean="0">
                <a:latin typeface="Arial" panose="020B0604020202020204" pitchFamily="34" charset="0"/>
                <a:cs typeface="Arial" panose="020B0604020202020204" pitchFamily="34" charset="0"/>
              </a:rPr>
              <a:t>InputA</a:t>
            </a:r>
            <a:r>
              <a:rPr lang="en-GB" sz="1100" dirty="0" smtClean="0">
                <a:latin typeface="Arial" panose="020B0604020202020204" pitchFamily="34" charset="0"/>
                <a:cs typeface="Arial" panose="020B0604020202020204" pitchFamily="34" charset="0"/>
              </a:rPr>
              <a:t>(2), and </a:t>
            </a:r>
            <a:r>
              <a:rPr lang="en-GB" sz="1100" dirty="0" err="1" smtClean="0">
                <a:latin typeface="Arial" panose="020B0604020202020204" pitchFamily="34" charset="0"/>
                <a:cs typeface="Arial" panose="020B0604020202020204" pitchFamily="34" charset="0"/>
              </a:rPr>
              <a:t>InputA</a:t>
            </a:r>
            <a:r>
              <a:rPr lang="en-GB" sz="1100" dirty="0" smtClean="0">
                <a:latin typeface="Arial" panose="020B0604020202020204" pitchFamily="34" charset="0"/>
                <a:cs typeface="Arial" panose="020B0604020202020204" pitchFamily="34" charset="0"/>
              </a:rPr>
              <a:t>(3) give inputs of 1, 2 and 3, respectively, if they are set to 1. </a:t>
            </a:r>
            <a:r>
              <a:rPr lang="en-US" sz="1100" dirty="0" err="1" smtClean="0">
                <a:latin typeface="Arial" panose="020B0604020202020204" pitchFamily="34" charset="0"/>
                <a:cs typeface="Arial" panose="020B0604020202020204" pitchFamily="34" charset="0"/>
              </a:rPr>
              <a:t>OutputA</a:t>
            </a:r>
            <a:r>
              <a:rPr lang="en-US" sz="1100" dirty="0" smtClean="0">
                <a:latin typeface="Arial" panose="020B0604020202020204" pitchFamily="34" charset="0"/>
                <a:cs typeface="Arial" panose="020B0604020202020204" pitchFamily="34" charset="0"/>
              </a:rPr>
              <a:t>(1), </a:t>
            </a:r>
            <a:r>
              <a:rPr lang="en-US" sz="1100" dirty="0" err="1" smtClean="0">
                <a:latin typeface="Arial" panose="020B0604020202020204" pitchFamily="34" charset="0"/>
                <a:cs typeface="Arial" panose="020B0604020202020204" pitchFamily="34" charset="0"/>
              </a:rPr>
              <a:t>OutputA</a:t>
            </a:r>
            <a:r>
              <a:rPr lang="en-US" sz="1100" dirty="0" smtClean="0">
                <a:latin typeface="Arial" panose="020B0604020202020204" pitchFamily="34" charset="0"/>
                <a:cs typeface="Arial" panose="020B0604020202020204" pitchFamily="34" charset="0"/>
              </a:rPr>
              <a:t>(2) and </a:t>
            </a:r>
            <a:r>
              <a:rPr lang="en-US" sz="1100" dirty="0" err="1" smtClean="0">
                <a:latin typeface="Arial" panose="020B0604020202020204" pitchFamily="34" charset="0"/>
                <a:cs typeface="Arial" panose="020B0604020202020204" pitchFamily="34" charset="0"/>
              </a:rPr>
              <a:t>OutputA</a:t>
            </a:r>
            <a:r>
              <a:rPr lang="en-US" sz="1100" dirty="0" smtClean="0">
                <a:latin typeface="Arial" panose="020B0604020202020204" pitchFamily="34" charset="0"/>
                <a:cs typeface="Arial" panose="020B0604020202020204" pitchFamily="34" charset="0"/>
              </a:rPr>
              <a:t>(3) which, if set to 1, require outputs of Enumber-0 (i.e., 1000), Enumber-1, and Enumber-2, respectively as outputs.</a:t>
            </a:r>
            <a:endParaRPr lang="en-US" sz="1100" dirty="0">
              <a:latin typeface="Arial" panose="020B0604020202020204" pitchFamily="34" charset="0"/>
              <a:cs typeface="Arial" panose="020B0604020202020204" pitchFamily="34" charset="0"/>
            </a:endParaRPr>
          </a:p>
        </p:txBody>
      </p:sp>
      <p:sp>
        <p:nvSpPr>
          <p:cNvPr id="8" name="ZoneTexte 7"/>
          <p:cNvSpPr txBox="1"/>
          <p:nvPr/>
        </p:nvSpPr>
        <p:spPr>
          <a:xfrm>
            <a:off x="734841" y="3750610"/>
            <a:ext cx="5625937" cy="769441"/>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InputAverageConnectivitySub</a:t>
            </a:r>
            <a:r>
              <a:rPr lang="en-GB" sz="1100" i="1"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gives </a:t>
            </a:r>
            <a:r>
              <a:rPr lang="en-GB" sz="1100" dirty="0" err="1" smtClean="0">
                <a:latin typeface="Arial" panose="020B0604020202020204" pitchFamily="34" charset="0"/>
                <a:cs typeface="Arial" panose="020B0604020202020204" pitchFamily="34" charset="0"/>
              </a:rPr>
              <a:t>InputNowScore</a:t>
            </a:r>
            <a:r>
              <a:rPr lang="en-GB" sz="1100" dirty="0" smtClean="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and </a:t>
            </a:r>
            <a:r>
              <a:rPr lang="en-GB" sz="1100" dirty="0" err="1" smtClean="0">
                <a:latin typeface="Arial" panose="020B0604020202020204" pitchFamily="34" charset="0"/>
                <a:cs typeface="Arial" panose="020B0604020202020204" pitchFamily="34" charset="0"/>
              </a:rPr>
              <a:t>InputNextScore</a:t>
            </a:r>
            <a:r>
              <a:rPr lang="en-GB" sz="1100" dirty="0" smtClean="0">
                <a:latin typeface="Arial" panose="020B0604020202020204" pitchFamily="34" charset="0"/>
                <a:cs typeface="Arial" panose="020B0604020202020204" pitchFamily="34" charset="0"/>
              </a:rPr>
              <a:t>() high scores so that they are forced into the new line of the Activity Register. However, after LoopsTillStorm-200 (i.e., after Loop 400), the inputs are no longer forced into the Activity Register because their scores are set to zero here.</a:t>
            </a:r>
            <a:endParaRPr lang="en-US" sz="1100" dirty="0">
              <a:latin typeface="Arial" panose="020B0604020202020204" pitchFamily="34" charset="0"/>
              <a:cs typeface="Arial" panose="020B0604020202020204" pitchFamily="34" charset="0"/>
            </a:endParaRPr>
          </a:p>
        </p:txBody>
      </p:sp>
      <p:sp>
        <p:nvSpPr>
          <p:cNvPr id="9" name="ZoneTexte 8"/>
          <p:cNvSpPr txBox="1"/>
          <p:nvPr/>
        </p:nvSpPr>
        <p:spPr>
          <a:xfrm>
            <a:off x="318573" y="4527661"/>
            <a:ext cx="6097754" cy="1277273"/>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NextExtractionSub</a:t>
            </a:r>
            <a:r>
              <a:rPr lang="en-GB" sz="1100" dirty="0" smtClean="0">
                <a:latin typeface="Arial" panose="020B0604020202020204" pitchFamily="34" charset="0"/>
                <a:cs typeface="Arial" panose="020B0604020202020204" pitchFamily="34" charset="0"/>
              </a:rPr>
              <a:t> e</a:t>
            </a:r>
            <a:r>
              <a:rPr lang="en-US" sz="1100" dirty="0" err="1" smtClean="0">
                <a:latin typeface="Arial" panose="020B0604020202020204" pitchFamily="34" charset="0"/>
                <a:cs typeface="Arial" panose="020B0604020202020204" pitchFamily="34" charset="0"/>
              </a:rPr>
              <a:t>xtracts</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how often an address has been referred to in the Next field of the elements i</a:t>
            </a:r>
            <a:r>
              <a:rPr lang="en-US" sz="1100" dirty="0" smtClean="0">
                <a:latin typeface="Arial" panose="020B0604020202020204" pitchFamily="34" charset="0"/>
                <a:cs typeface="Arial" panose="020B0604020202020204" pitchFamily="34" charset="0"/>
              </a:rPr>
              <a:t>n </a:t>
            </a:r>
            <a:r>
              <a:rPr lang="en-US" sz="1100" dirty="0">
                <a:latin typeface="Arial" panose="020B0604020202020204" pitchFamily="34" charset="0"/>
                <a:cs typeface="Arial" panose="020B0604020202020204" pitchFamily="34" charset="0"/>
              </a:rPr>
              <a:t>the Activity </a:t>
            </a:r>
            <a:r>
              <a:rPr lang="en-US" sz="1100" dirty="0" smtClean="0">
                <a:latin typeface="Arial" panose="020B0604020202020204" pitchFamily="34" charset="0"/>
                <a:cs typeface="Arial" panose="020B0604020202020204" pitchFamily="34" charset="0"/>
              </a:rPr>
              <a:t>Register; this gives the score for </a:t>
            </a:r>
            <a:r>
              <a:rPr lang="en-US" sz="1100" dirty="0" err="1" smtClean="0">
                <a:latin typeface="Arial" panose="020B0604020202020204" pitchFamily="34" charset="0"/>
                <a:cs typeface="Arial" panose="020B0604020202020204" pitchFamily="34" charset="0"/>
              </a:rPr>
              <a:t>NextScoreRegister</a:t>
            </a:r>
            <a:r>
              <a:rPr lang="en-US" sz="1100" dirty="0" smtClean="0">
                <a:latin typeface="Arial" panose="020B0604020202020204" pitchFamily="34" charset="0"/>
                <a:cs typeface="Arial" panose="020B0604020202020204" pitchFamily="34" charset="0"/>
              </a:rPr>
              <a:t>(element address). Outputs are not scored. Signs are taken into account in increasing or decreasing the score. If </a:t>
            </a:r>
            <a:r>
              <a:rPr lang="en-US" sz="1100" dirty="0" err="1" smtClean="0">
                <a:latin typeface="Arial" panose="020B0604020202020204" pitchFamily="34" charset="0"/>
                <a:cs typeface="Arial" panose="020B0604020202020204" pitchFamily="34" charset="0"/>
              </a:rPr>
              <a:t>UseIDP</a:t>
            </a:r>
            <a:r>
              <a:rPr lang="en-US" sz="1100" dirty="0" smtClean="0">
                <a:latin typeface="Arial" panose="020B0604020202020204" pitchFamily="34" charset="0"/>
                <a:cs typeface="Arial" panose="020B0604020202020204" pitchFamily="34" charset="0"/>
              </a:rPr>
              <a:t>=1 and the element in the Activity Register is IDP1 orIDP2, the </a:t>
            </a:r>
            <a:r>
              <a:rPr lang="en-US" sz="1100" dirty="0">
                <a:latin typeface="Arial" panose="020B0604020202020204" pitchFamily="34" charset="0"/>
                <a:cs typeface="Arial" panose="020B0604020202020204" pitchFamily="34" charset="0"/>
              </a:rPr>
              <a:t>routine calls on </a:t>
            </a:r>
            <a:r>
              <a:rPr lang="en-US" sz="1100" dirty="0" err="1" smtClean="0">
                <a:latin typeface="Arial" panose="020B0604020202020204" pitchFamily="34" charset="0"/>
                <a:cs typeface="Arial" panose="020B0604020202020204" pitchFamily="34" charset="0"/>
              </a:rPr>
              <a:t>IDPNextExtractionSub</a:t>
            </a:r>
            <a:r>
              <a:rPr lang="en-US" sz="1100" dirty="0" smtClean="0">
                <a:latin typeface="Arial" panose="020B0604020202020204" pitchFamily="34" charset="0"/>
                <a:cs typeface="Arial" panose="020B0604020202020204" pitchFamily="34" charset="0"/>
              </a:rPr>
              <a:t>. If </a:t>
            </a:r>
            <a:r>
              <a:rPr lang="en-US" sz="1100" dirty="0" err="1" smtClean="0">
                <a:latin typeface="Arial" panose="020B0604020202020204" pitchFamily="34" charset="0"/>
                <a:cs typeface="Arial" panose="020B0604020202020204" pitchFamily="34" charset="0"/>
              </a:rPr>
              <a:t>TimeToSwitch</a:t>
            </a:r>
            <a:r>
              <a:rPr lang="en-US" sz="1100" dirty="0" smtClean="0">
                <a:latin typeface="Arial" panose="020B0604020202020204" pitchFamily="34" charset="0"/>
                <a:cs typeface="Arial" panose="020B0604020202020204" pitchFamily="34" charset="0"/>
              </a:rPr>
              <a:t> =1, which can occur at </a:t>
            </a:r>
            <a:r>
              <a:rPr lang="en-US" sz="1100" dirty="0" err="1" smtClean="0">
                <a:latin typeface="Arial" panose="020B0604020202020204" pitchFamily="34" charset="0"/>
                <a:cs typeface="Arial" panose="020B0604020202020204" pitchFamily="34" charset="0"/>
              </a:rPr>
              <a:t>BigLoop</a:t>
            </a:r>
            <a:r>
              <a:rPr lang="en-US" sz="1100" dirty="0" smtClean="0">
                <a:latin typeface="Arial" panose="020B0604020202020204" pitchFamily="34" charset="0"/>
                <a:cs typeface="Arial" panose="020B0604020202020204" pitchFamily="34" charset="0"/>
              </a:rPr>
              <a:t>=1224 (see above), IDP2 element can be given a high </a:t>
            </a:r>
            <a:r>
              <a:rPr lang="en-US" sz="1100" dirty="0" err="1" smtClean="0">
                <a:latin typeface="Arial" panose="020B0604020202020204" pitchFamily="34" charset="0"/>
                <a:cs typeface="Arial" panose="020B0604020202020204" pitchFamily="34" charset="0"/>
              </a:rPr>
              <a:t>NextScore</a:t>
            </a:r>
            <a:r>
              <a:rPr lang="en-US" sz="1100" dirty="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as can the input element 1 (which is to try to </a:t>
            </a:r>
            <a:r>
              <a:rPr lang="en-US" sz="1100" dirty="0" err="1" smtClean="0">
                <a:latin typeface="Arial" panose="020B0604020202020204" pitchFamily="34" charset="0"/>
                <a:cs typeface="Arial" panose="020B0604020202020204" pitchFamily="34" charset="0"/>
              </a:rPr>
              <a:t>synchronise</a:t>
            </a:r>
            <a:r>
              <a:rPr lang="en-US" sz="1100" dirty="0" smtClean="0">
                <a:latin typeface="Arial" panose="020B0604020202020204" pitchFamily="34" charset="0"/>
                <a:cs typeface="Arial" panose="020B0604020202020204" pitchFamily="34" charset="0"/>
              </a:rPr>
              <a:t> the learnt sequence).</a:t>
            </a:r>
            <a:endParaRPr lang="en-US" sz="1100" dirty="0">
              <a:latin typeface="Arial" panose="020B0604020202020204" pitchFamily="34" charset="0"/>
              <a:cs typeface="Arial" panose="020B0604020202020204" pitchFamily="34" charset="0"/>
            </a:endParaRPr>
          </a:p>
        </p:txBody>
      </p:sp>
      <p:sp>
        <p:nvSpPr>
          <p:cNvPr id="10" name="ZoneTexte 9"/>
          <p:cNvSpPr txBox="1"/>
          <p:nvPr/>
        </p:nvSpPr>
        <p:spPr>
          <a:xfrm>
            <a:off x="717006" y="5785614"/>
            <a:ext cx="5423987" cy="938719"/>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IDPNextExtractionSub</a:t>
            </a:r>
            <a:r>
              <a:rPr lang="en-GB" sz="1100" dirty="0" smtClean="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e</a:t>
            </a:r>
            <a:r>
              <a:rPr lang="en-US" sz="1100" dirty="0" err="1">
                <a:latin typeface="Arial" panose="020B0604020202020204" pitchFamily="34" charset="0"/>
                <a:cs typeface="Arial" panose="020B0604020202020204" pitchFamily="34" charset="0"/>
              </a:rPr>
              <a:t>xtracts</a:t>
            </a:r>
            <a:r>
              <a:rPr lang="en-US" sz="1100" dirty="0">
                <a:latin typeface="Arial" panose="020B0604020202020204" pitchFamily="34" charset="0"/>
                <a:cs typeface="Arial" panose="020B0604020202020204" pitchFamily="34" charset="0"/>
              </a:rPr>
              <a:t> how often an address </a:t>
            </a:r>
            <a:r>
              <a:rPr lang="en-US" sz="1100" dirty="0" smtClean="0">
                <a:latin typeface="Arial" panose="020B0604020202020204" pitchFamily="34" charset="0"/>
                <a:cs typeface="Arial" panose="020B0604020202020204" pitchFamily="34" charset="0"/>
              </a:rPr>
              <a:t>is present in </a:t>
            </a:r>
            <a:r>
              <a:rPr lang="en-US" sz="1100" dirty="0">
                <a:latin typeface="Arial" panose="020B0604020202020204" pitchFamily="34" charset="0"/>
                <a:cs typeface="Arial" panose="020B0604020202020204" pitchFamily="34" charset="0"/>
              </a:rPr>
              <a:t>the </a:t>
            </a:r>
            <a:r>
              <a:rPr lang="en-US" sz="1100" dirty="0" smtClean="0">
                <a:latin typeface="Arial" panose="020B0604020202020204" pitchFamily="34" charset="0"/>
                <a:cs typeface="Arial" panose="020B0604020202020204" pitchFamily="34" charset="0"/>
              </a:rPr>
              <a:t>Next </a:t>
            </a:r>
            <a:r>
              <a:rPr lang="en-US" sz="1100" dirty="0">
                <a:latin typeface="Arial" panose="020B0604020202020204" pitchFamily="34" charset="0"/>
                <a:cs typeface="Arial" panose="020B0604020202020204" pitchFamily="34" charset="0"/>
              </a:rPr>
              <a:t>field of the </a:t>
            </a:r>
            <a:r>
              <a:rPr lang="en-US" sz="1100" dirty="0" smtClean="0">
                <a:latin typeface="Arial" panose="020B0604020202020204" pitchFamily="34" charset="0"/>
                <a:cs typeface="Arial" panose="020B0604020202020204" pitchFamily="34" charset="0"/>
              </a:rPr>
              <a:t>IDP1 and IDP2 elements; </a:t>
            </a:r>
            <a:r>
              <a:rPr lang="en-US" sz="1100" dirty="0">
                <a:latin typeface="Arial" panose="020B0604020202020204" pitchFamily="34" charset="0"/>
                <a:cs typeface="Arial" panose="020B0604020202020204" pitchFamily="34" charset="0"/>
              </a:rPr>
              <a:t>this gives a score to be added to the </a:t>
            </a:r>
            <a:r>
              <a:rPr lang="en-US" sz="1100" dirty="0" err="1" smtClean="0">
                <a:latin typeface="Arial" panose="020B0604020202020204" pitchFamily="34" charset="0"/>
                <a:cs typeface="Arial" panose="020B0604020202020204" pitchFamily="34" charset="0"/>
              </a:rPr>
              <a:t>NextScoreRegister</a:t>
            </a:r>
            <a:r>
              <a:rPr lang="en-US" sz="1100" dirty="0" smtClean="0">
                <a:latin typeface="Arial" panose="020B0604020202020204" pitchFamily="34" charset="0"/>
                <a:cs typeface="Arial" panose="020B0604020202020204" pitchFamily="34" charset="0"/>
              </a:rPr>
              <a:t>(element </a:t>
            </a:r>
            <a:r>
              <a:rPr lang="en-US" sz="1100" dirty="0">
                <a:latin typeface="Arial" panose="020B0604020202020204" pitchFamily="34" charset="0"/>
                <a:cs typeface="Arial" panose="020B0604020202020204" pitchFamily="34" charset="0"/>
              </a:rPr>
              <a:t>address). Signs are taken into account in increasing or decreasing the score. </a:t>
            </a:r>
            <a:r>
              <a:rPr lang="en-US" sz="1100" dirty="0" smtClean="0">
                <a:latin typeface="Arial" panose="020B0604020202020204" pitchFamily="34" charset="0"/>
                <a:cs typeface="Arial" panose="020B0604020202020204" pitchFamily="34" charset="0"/>
              </a:rPr>
              <a:t>It gives each of the IDPs a </a:t>
            </a:r>
            <a:r>
              <a:rPr lang="en-US" sz="1100" dirty="0" err="1" smtClean="0">
                <a:latin typeface="Arial" panose="020B0604020202020204" pitchFamily="34" charset="0"/>
                <a:cs typeface="Arial" panose="020B0604020202020204" pitchFamily="34" charset="0"/>
              </a:rPr>
              <a:t>NextScoreRegister</a:t>
            </a:r>
            <a:r>
              <a:rPr lang="en-US" sz="1100" dirty="0" smtClean="0">
                <a:latin typeface="Arial" panose="020B0604020202020204" pitchFamily="34" charset="0"/>
                <a:cs typeface="Arial" panose="020B0604020202020204" pitchFamily="34" charset="0"/>
              </a:rPr>
              <a:t>(IDP) score of 5 (for IDP2</a:t>
            </a:r>
            <a:r>
              <a:rPr lang="en-US" sz="1100" dirty="0">
                <a:latin typeface="Arial" panose="020B0604020202020204" pitchFamily="34" charset="0"/>
                <a:cs typeface="Arial" panose="020B0604020202020204" pitchFamily="34" charset="0"/>
              </a:rPr>
              <a:t>, when </a:t>
            </a:r>
            <a:r>
              <a:rPr lang="en-US" sz="1100" dirty="0" err="1">
                <a:latin typeface="Arial" panose="020B0604020202020204" pitchFamily="34" charset="0"/>
                <a:cs typeface="Arial" panose="020B0604020202020204" pitchFamily="34" charset="0"/>
              </a:rPr>
              <a:t>TimeToSwitch</a:t>
            </a:r>
            <a:r>
              <a:rPr lang="en-US" sz="1100" dirty="0">
                <a:latin typeface="Arial" panose="020B0604020202020204" pitchFamily="34" charset="0"/>
                <a:cs typeface="Arial" panose="020B0604020202020204" pitchFamily="34" charset="0"/>
              </a:rPr>
              <a:t> =1). </a:t>
            </a:r>
          </a:p>
        </p:txBody>
      </p:sp>
      <p:sp>
        <p:nvSpPr>
          <p:cNvPr id="11" name="ZoneTexte 10"/>
          <p:cNvSpPr txBox="1"/>
          <p:nvPr/>
        </p:nvSpPr>
        <p:spPr>
          <a:xfrm>
            <a:off x="288759" y="6770499"/>
            <a:ext cx="6097754" cy="769441"/>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NewNextOrderSub</a:t>
            </a:r>
            <a:r>
              <a:rPr lang="en-GB" sz="1100" dirty="0" smtClean="0">
                <a:latin typeface="Arial" panose="020B0604020202020204" pitchFamily="34" charset="0"/>
                <a:cs typeface="Arial" panose="020B0604020202020204" pitchFamily="34" charset="0"/>
              </a:rPr>
              <a:t> puts </a:t>
            </a:r>
            <a:r>
              <a:rPr lang="en-GB" sz="1100" dirty="0" err="1" smtClean="0">
                <a:latin typeface="Arial" panose="020B0604020202020204" pitchFamily="34" charset="0"/>
                <a:cs typeface="Arial" panose="020B0604020202020204" pitchFamily="34" charset="0"/>
              </a:rPr>
              <a:t>EmergentNextScoreRegister</a:t>
            </a:r>
            <a:r>
              <a:rPr lang="en-GB" sz="1100" dirty="0" smtClean="0">
                <a:latin typeface="Arial" panose="020B0604020202020204" pitchFamily="34" charset="0"/>
                <a:cs typeface="Arial" panose="020B0604020202020204" pitchFamily="34" charset="0"/>
              </a:rPr>
              <a:t>() = </a:t>
            </a:r>
            <a:r>
              <a:rPr lang="en-GB" sz="1100" dirty="0" err="1" smtClean="0">
                <a:latin typeface="Arial" panose="020B0604020202020204" pitchFamily="34" charset="0"/>
                <a:cs typeface="Arial" panose="020B0604020202020204" pitchFamily="34" charset="0"/>
              </a:rPr>
              <a:t>NextScoreRegister</a:t>
            </a:r>
            <a:r>
              <a:rPr lang="en-GB" sz="1100" dirty="0" smtClean="0">
                <a:latin typeface="Arial" panose="020B0604020202020204" pitchFamily="34" charset="0"/>
                <a:cs typeface="Arial" panose="020B0604020202020204" pitchFamily="34" charset="0"/>
              </a:rPr>
              <a:t>() (because the </a:t>
            </a:r>
            <a:r>
              <a:rPr lang="en-GB" sz="1100" dirty="0" err="1" smtClean="0">
                <a:latin typeface="Arial" panose="020B0604020202020204" pitchFamily="34" charset="0"/>
                <a:cs typeface="Arial" panose="020B0604020202020204" pitchFamily="34" charset="0"/>
              </a:rPr>
              <a:t>EmergenceSub</a:t>
            </a:r>
            <a:r>
              <a:rPr lang="en-GB" sz="1100" dirty="0" smtClean="0">
                <a:latin typeface="Arial" panose="020B0604020202020204" pitchFamily="34" charset="0"/>
                <a:cs typeface="Arial" panose="020B0604020202020204" pitchFamily="34" charset="0"/>
              </a:rPr>
              <a:t> is largely unused) and then it crudely ranks the scores in the </a:t>
            </a:r>
            <a:r>
              <a:rPr lang="en-GB" sz="1100" dirty="0" err="1" smtClean="0">
                <a:latin typeface="Arial" panose="020B0604020202020204" pitchFamily="34" charset="0"/>
                <a:cs typeface="Arial" panose="020B0604020202020204" pitchFamily="34" charset="0"/>
              </a:rPr>
              <a:t>NextScoreRegister</a:t>
            </a:r>
            <a:r>
              <a:rPr lang="en-GB" sz="1100" dirty="0" smtClean="0">
                <a:latin typeface="Arial" panose="020B0604020202020204" pitchFamily="34" charset="0"/>
                <a:cs typeface="Arial" panose="020B0604020202020204" pitchFamily="34" charset="0"/>
              </a:rPr>
              <a:t>() as </a:t>
            </a:r>
            <a:r>
              <a:rPr lang="en-GB" sz="1100" dirty="0" err="1" smtClean="0">
                <a:latin typeface="Arial" panose="020B0604020202020204" pitchFamily="34" charset="0"/>
                <a:cs typeface="Arial" panose="020B0604020202020204" pitchFamily="34" charset="0"/>
              </a:rPr>
              <a:t>HighestNext</a:t>
            </a:r>
            <a:r>
              <a:rPr lang="en-GB" sz="1100" dirty="0" smtClean="0">
                <a:latin typeface="Arial" panose="020B0604020202020204" pitchFamily="34" charset="0"/>
                <a:cs typeface="Arial" panose="020B0604020202020204" pitchFamily="34" charset="0"/>
              </a:rPr>
              <a:t>(top,1) = address and </a:t>
            </a:r>
            <a:r>
              <a:rPr lang="en-GB" sz="1100" dirty="0" err="1" smtClean="0">
                <a:latin typeface="Arial" panose="020B0604020202020204" pitchFamily="34" charset="0"/>
                <a:cs typeface="Arial" panose="020B0604020202020204" pitchFamily="34" charset="0"/>
              </a:rPr>
              <a:t>HighestNext</a:t>
            </a:r>
            <a:r>
              <a:rPr lang="en-GB" sz="1100" dirty="0" smtClean="0">
                <a:latin typeface="Arial" panose="020B0604020202020204" pitchFamily="34" charset="0"/>
                <a:cs typeface="Arial" panose="020B0604020202020204" pitchFamily="34" charset="0"/>
              </a:rPr>
              <a:t>(top,2) = its score, </a:t>
            </a:r>
            <a:r>
              <a:rPr lang="en-GB" sz="1100" dirty="0">
                <a:latin typeface="Arial" panose="020B0604020202020204" pitchFamily="34" charset="0"/>
                <a:cs typeface="Arial" panose="020B0604020202020204" pitchFamily="34" charset="0"/>
              </a:rPr>
              <a:t>then </a:t>
            </a:r>
            <a:r>
              <a:rPr lang="en-GB" sz="1100" dirty="0" err="1" smtClean="0">
                <a:latin typeface="Arial" panose="020B0604020202020204" pitchFamily="34" charset="0"/>
                <a:cs typeface="Arial" panose="020B0604020202020204" pitchFamily="34" charset="0"/>
              </a:rPr>
              <a:t>HighestNext</a:t>
            </a:r>
            <a:r>
              <a:rPr lang="en-GB" sz="1100" dirty="0" smtClean="0">
                <a:latin typeface="Arial" panose="020B0604020202020204" pitchFamily="34" charset="0"/>
                <a:cs typeface="Arial" panose="020B0604020202020204" pitchFamily="34" charset="0"/>
              </a:rPr>
              <a:t>(second to top,1</a:t>
            </a:r>
            <a:r>
              <a:rPr lang="en-GB" sz="1100" dirty="0">
                <a:latin typeface="Arial" panose="020B0604020202020204" pitchFamily="34" charset="0"/>
                <a:cs typeface="Arial" panose="020B0604020202020204" pitchFamily="34" charset="0"/>
              </a:rPr>
              <a:t>) = </a:t>
            </a:r>
            <a:r>
              <a:rPr lang="en-GB" sz="1100" dirty="0" smtClean="0">
                <a:latin typeface="Arial" panose="020B0604020202020204" pitchFamily="34" charset="0"/>
                <a:cs typeface="Arial" panose="020B0604020202020204" pitchFamily="34" charset="0"/>
              </a:rPr>
              <a:t>its address </a:t>
            </a:r>
            <a:r>
              <a:rPr lang="en-GB" sz="1100" dirty="0">
                <a:latin typeface="Arial" panose="020B0604020202020204" pitchFamily="34" charset="0"/>
                <a:cs typeface="Arial" panose="020B0604020202020204" pitchFamily="34" charset="0"/>
              </a:rPr>
              <a:t>and </a:t>
            </a:r>
            <a:r>
              <a:rPr lang="en-GB" sz="1100" dirty="0" err="1" smtClean="0">
                <a:latin typeface="Arial" panose="020B0604020202020204" pitchFamily="34" charset="0"/>
                <a:cs typeface="Arial" panose="020B0604020202020204" pitchFamily="34" charset="0"/>
              </a:rPr>
              <a:t>HighestNext</a:t>
            </a:r>
            <a:r>
              <a:rPr lang="en-GB" sz="1100" dirty="0" smtClean="0">
                <a:latin typeface="Arial" panose="020B0604020202020204" pitchFamily="34" charset="0"/>
                <a:cs typeface="Arial" panose="020B0604020202020204" pitchFamily="34" charset="0"/>
              </a:rPr>
              <a:t>(second to top,2</a:t>
            </a:r>
            <a:r>
              <a:rPr lang="en-GB" sz="1100" dirty="0">
                <a:latin typeface="Arial" panose="020B0604020202020204" pitchFamily="34" charset="0"/>
                <a:cs typeface="Arial" panose="020B0604020202020204" pitchFamily="34" charset="0"/>
              </a:rPr>
              <a:t>) = </a:t>
            </a:r>
            <a:r>
              <a:rPr lang="en-GB" sz="1100" dirty="0" smtClean="0">
                <a:latin typeface="Arial" panose="020B0604020202020204" pitchFamily="34" charset="0"/>
                <a:cs typeface="Arial" panose="020B0604020202020204" pitchFamily="34" charset="0"/>
              </a:rPr>
              <a:t>its score</a:t>
            </a:r>
            <a:r>
              <a:rPr lang="en-GB" sz="1100" dirty="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etc.</a:t>
            </a:r>
            <a:endParaRPr lang="en-US" sz="1100" dirty="0">
              <a:latin typeface="Arial" panose="020B0604020202020204" pitchFamily="34" charset="0"/>
              <a:cs typeface="Arial" panose="020B0604020202020204" pitchFamily="34" charset="0"/>
            </a:endParaRPr>
          </a:p>
        </p:txBody>
      </p:sp>
      <p:sp>
        <p:nvSpPr>
          <p:cNvPr id="13" name="ZoneTexte 12"/>
          <p:cNvSpPr txBox="1"/>
          <p:nvPr/>
        </p:nvSpPr>
        <p:spPr>
          <a:xfrm>
            <a:off x="288759" y="7539940"/>
            <a:ext cx="6097754" cy="938719"/>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ScrambleHighestNextSub</a:t>
            </a:r>
            <a:r>
              <a:rPr lang="en-GB" sz="1100" dirty="0" smtClean="0">
                <a:latin typeface="Arial" panose="020B0604020202020204" pitchFamily="34" charset="0"/>
                <a:cs typeface="Arial" panose="020B0604020202020204" pitchFamily="34" charset="0"/>
              </a:rPr>
              <a:t> p</a:t>
            </a:r>
            <a:r>
              <a:rPr lang="en-US" sz="1100" dirty="0" err="1" smtClean="0">
                <a:latin typeface="Arial" panose="020B0604020202020204" pitchFamily="34" charset="0"/>
                <a:cs typeface="Arial" panose="020B0604020202020204" pitchFamily="34" charset="0"/>
              </a:rPr>
              <a:t>revents</a:t>
            </a:r>
            <a:r>
              <a:rPr lang="en-US" sz="1100" dirty="0" smtClean="0">
                <a:latin typeface="Arial" panose="020B0604020202020204" pitchFamily="34" charset="0"/>
                <a:cs typeface="Arial" panose="020B0604020202020204" pitchFamily="34" charset="0"/>
              </a:rPr>
              <a:t> an artefact which could occur with supposedly independent runs of the program in which </a:t>
            </a:r>
            <a:r>
              <a:rPr lang="en-US" sz="1100" dirty="0">
                <a:latin typeface="Arial" panose="020B0604020202020204" pitchFamily="34" charset="0"/>
                <a:cs typeface="Arial" panose="020B0604020202020204" pitchFamily="34" charset="0"/>
              </a:rPr>
              <a:t>the same </a:t>
            </a:r>
            <a:r>
              <a:rPr lang="en-US" sz="1100" dirty="0" err="1">
                <a:latin typeface="Arial" panose="020B0604020202020204" pitchFamily="34" charset="0"/>
                <a:cs typeface="Arial" panose="020B0604020202020204" pitchFamily="34" charset="0"/>
              </a:rPr>
              <a:t>Nexts</a:t>
            </a:r>
            <a:r>
              <a:rPr lang="en-US" sz="1100" dirty="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could be selected each run despite there being other </a:t>
            </a:r>
            <a:r>
              <a:rPr lang="en-US" sz="1100" dirty="0" err="1">
                <a:latin typeface="Arial" panose="020B0604020202020204" pitchFamily="34" charset="0"/>
                <a:cs typeface="Arial" panose="020B0604020202020204" pitchFamily="34" charset="0"/>
              </a:rPr>
              <a:t>Nexts</a:t>
            </a:r>
            <a:r>
              <a:rPr lang="en-US" sz="1100" dirty="0">
                <a:latin typeface="Arial" panose="020B0604020202020204" pitchFamily="34" charset="0"/>
                <a:cs typeface="Arial" panose="020B0604020202020204" pitchFamily="34" charset="0"/>
              </a:rPr>
              <a:t> with the same </a:t>
            </a:r>
            <a:r>
              <a:rPr lang="en-US" sz="1100" dirty="0" smtClean="0">
                <a:latin typeface="Arial" panose="020B0604020202020204" pitchFamily="34" charset="0"/>
                <a:cs typeface="Arial" panose="020B0604020202020204" pitchFamily="34" charset="0"/>
              </a:rPr>
              <a:t>score (this is due to </a:t>
            </a:r>
            <a:r>
              <a:rPr lang="en-US" sz="1100" dirty="0" err="1" smtClean="0">
                <a:latin typeface="Arial" panose="020B0604020202020204" pitchFamily="34" charset="0"/>
                <a:cs typeface="Arial" panose="020B0604020202020204" pitchFamily="34" charset="0"/>
              </a:rPr>
              <a:t>NewNextOrderSub</a:t>
            </a:r>
            <a:r>
              <a:rPr lang="en-US" sz="1100"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putting </a:t>
            </a:r>
            <a:r>
              <a:rPr lang="en-US" sz="1100" dirty="0">
                <a:latin typeface="Arial" panose="020B0604020202020204" pitchFamily="34" charset="0"/>
                <a:cs typeface="Arial" panose="020B0604020202020204" pitchFamily="34" charset="0"/>
              </a:rPr>
              <a:t>the lowest addresses on </a:t>
            </a:r>
            <a:r>
              <a:rPr lang="en-US" sz="1100" dirty="0" smtClean="0">
                <a:latin typeface="Arial" panose="020B0604020202020204" pitchFamily="34" charset="0"/>
                <a:cs typeface="Arial" panose="020B0604020202020204" pitchFamily="34" charset="0"/>
              </a:rPr>
              <a:t>top (e.g. if element-25 and element-37 have the same score, element-25 would always be selected). This routine therefore scrambles the order of elements with the same score.</a:t>
            </a:r>
            <a:endParaRPr lang="en-US" sz="1100" dirty="0">
              <a:latin typeface="Arial" panose="020B0604020202020204" pitchFamily="34" charset="0"/>
              <a:cs typeface="Arial" panose="020B0604020202020204" pitchFamily="34" charset="0"/>
            </a:endParaRPr>
          </a:p>
        </p:txBody>
      </p:sp>
      <p:sp>
        <p:nvSpPr>
          <p:cNvPr id="14" name="ZoneTexte 13"/>
          <p:cNvSpPr txBox="1"/>
          <p:nvPr/>
        </p:nvSpPr>
        <p:spPr>
          <a:xfrm>
            <a:off x="318573" y="8478659"/>
            <a:ext cx="6097754" cy="600164"/>
          </a:xfrm>
          <a:prstGeom prst="rect">
            <a:avLst/>
          </a:prstGeom>
          <a:noFill/>
        </p:spPr>
        <p:txBody>
          <a:bodyPr wrap="square" rtlCol="0">
            <a:spAutoFit/>
          </a:bodyPr>
          <a:lstStyle/>
          <a:p>
            <a:r>
              <a:rPr lang="fr-FR" sz="1100" i="1" dirty="0" err="1" smtClean="0">
                <a:latin typeface="Arial" panose="020B0604020202020204" pitchFamily="34" charset="0"/>
                <a:cs typeface="Arial" panose="020B0604020202020204" pitchFamily="34" charset="0"/>
              </a:rPr>
              <a:t>FindFirstAvailablePositionSub</a:t>
            </a:r>
            <a:r>
              <a:rPr lang="fr-FR" sz="1100"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looks at the new line of the Activity Register and, if a position is unfilled, it fills it with the </a:t>
            </a:r>
            <a:r>
              <a:rPr lang="en-GB" sz="1100" dirty="0" err="1" smtClean="0">
                <a:latin typeface="Arial" panose="020B0604020202020204" pitchFamily="34" charset="0"/>
                <a:cs typeface="Arial" panose="020B0604020202020204" pitchFamily="34" charset="0"/>
              </a:rPr>
              <a:t>HighestNext</a:t>
            </a:r>
            <a:r>
              <a:rPr lang="en-GB" sz="1100" dirty="0" smtClean="0">
                <a:latin typeface="Arial" panose="020B0604020202020204" pitchFamily="34" charset="0"/>
                <a:cs typeface="Arial" panose="020B0604020202020204" pitchFamily="34" charset="0"/>
              </a:rPr>
              <a:t>. It then updates the </a:t>
            </a:r>
            <a:r>
              <a:rPr lang="en-GB" sz="1100" dirty="0" err="1" smtClean="0">
                <a:latin typeface="Arial" panose="020B0604020202020204" pitchFamily="34" charset="0"/>
                <a:cs typeface="Arial" panose="020B0604020202020204" pitchFamily="34" charset="0"/>
              </a:rPr>
              <a:t>HighestNexts</a:t>
            </a:r>
            <a:r>
              <a:rPr lang="en-GB" sz="1100" dirty="0" smtClean="0">
                <a:latin typeface="Arial" panose="020B0604020202020204" pitchFamily="34" charset="0"/>
                <a:cs typeface="Arial" panose="020B0604020202020204" pitchFamily="34" charset="0"/>
              </a:rPr>
              <a:t> (to avoid reselecting the same element), and sets </a:t>
            </a:r>
            <a:r>
              <a:rPr lang="en-GB" sz="1100" dirty="0" err="1" smtClean="0">
                <a:latin typeface="Arial" panose="020B0604020202020204" pitchFamily="34" charset="0"/>
                <a:cs typeface="Arial" panose="020B0604020202020204" pitchFamily="34" charset="0"/>
              </a:rPr>
              <a:t>Sofar</a:t>
            </a:r>
            <a:r>
              <a:rPr lang="en-GB" sz="1100" dirty="0" smtClean="0">
                <a:latin typeface="Arial" panose="020B0604020202020204" pitchFamily="34" charset="0"/>
                <a:cs typeface="Arial" panose="020B0604020202020204" pitchFamily="34" charset="0"/>
              </a:rPr>
              <a:t> to point to the last filled position in the new line.</a:t>
            </a:r>
            <a:endParaRPr lang="en-GB" sz="1100" dirty="0">
              <a:latin typeface="Arial" panose="020B0604020202020204" pitchFamily="34" charset="0"/>
              <a:cs typeface="Arial" panose="020B0604020202020204" pitchFamily="34" charset="0"/>
            </a:endParaRPr>
          </a:p>
        </p:txBody>
      </p:sp>
      <p:sp>
        <p:nvSpPr>
          <p:cNvPr id="15" name="ZoneTexte 14"/>
          <p:cNvSpPr txBox="1"/>
          <p:nvPr/>
        </p:nvSpPr>
        <p:spPr>
          <a:xfrm>
            <a:off x="288759" y="1850470"/>
            <a:ext cx="6097754" cy="600164"/>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IDPExtractLearntElementsSub</a:t>
            </a:r>
            <a:r>
              <a:rPr lang="en-GB" sz="1100" dirty="0" smtClean="0">
                <a:latin typeface="Arial" panose="020B0604020202020204" pitchFamily="34" charset="0"/>
                <a:cs typeface="Arial" panose="020B0604020202020204" pitchFamily="34" charset="0"/>
              </a:rPr>
              <a:t> Between </a:t>
            </a:r>
            <a:r>
              <a:rPr lang="en-GB" sz="1100" dirty="0" err="1" smtClean="0">
                <a:latin typeface="Arial" panose="020B0604020202020204" pitchFamily="34" charset="0"/>
                <a:cs typeface="Arial" panose="020B0604020202020204" pitchFamily="34" charset="0"/>
              </a:rPr>
              <a:t>BigLoop</a:t>
            </a:r>
            <a:r>
              <a:rPr lang="en-GB" sz="1100" dirty="0" smtClean="0">
                <a:latin typeface="Arial" panose="020B0604020202020204" pitchFamily="34" charset="0"/>
                <a:cs typeface="Arial" panose="020B0604020202020204" pitchFamily="34" charset="0"/>
              </a:rPr>
              <a:t> 1200 and 1224 (24=2 x Downtime), each element that has had its address in the 24 consecutive lines of the Activity Register (i.e., the successful elements) is recorded as a </a:t>
            </a:r>
            <a:r>
              <a:rPr lang="en-GB" sz="1100" dirty="0" err="1" smtClean="0">
                <a:latin typeface="Arial" panose="020B0604020202020204" pitchFamily="34" charset="0"/>
                <a:cs typeface="Arial" panose="020B0604020202020204" pitchFamily="34" charset="0"/>
              </a:rPr>
              <a:t>LearntElement</a:t>
            </a:r>
            <a:r>
              <a:rPr lang="en-GB" sz="1100" dirty="0" smtClean="0">
                <a:latin typeface="Arial" panose="020B0604020202020204" pitchFamily="34" charset="0"/>
                <a:cs typeface="Arial" panose="020B0604020202020204" pitchFamily="34" charset="0"/>
              </a:rPr>
              <a:t>() to be used later.</a:t>
            </a:r>
            <a:endParaRPr lang="en-GB"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6169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7583" y="106300"/>
            <a:ext cx="5915025" cy="699816"/>
          </a:xfrm>
        </p:spPr>
        <p:txBody>
          <a:bodyPr/>
          <a:lstStyle/>
          <a:p>
            <a:r>
              <a:rPr lang="en-GB" dirty="0" smtClean="0">
                <a:latin typeface="Arial" panose="020B0604020202020204" pitchFamily="34" charset="0"/>
                <a:cs typeface="Arial" panose="020B0604020202020204" pitchFamily="34" charset="0"/>
              </a:rPr>
              <a:t>Compute: </a:t>
            </a:r>
            <a:r>
              <a:rPr lang="en-GB" dirty="0" err="1" smtClean="0">
                <a:latin typeface="Arial" panose="020B0604020202020204" pitchFamily="34" charset="0"/>
                <a:cs typeface="Arial" panose="020B0604020202020204" pitchFamily="34" charset="0"/>
              </a:rPr>
              <a:t>SofarSub</a:t>
            </a:r>
            <a:endParaRPr lang="fr-FR" dirty="0">
              <a:latin typeface="Arial" panose="020B0604020202020204" pitchFamily="34" charset="0"/>
              <a:cs typeface="Arial" panose="020B0604020202020204" pitchFamily="34" charset="0"/>
            </a:endParaRPr>
          </a:p>
        </p:txBody>
      </p:sp>
      <p:sp>
        <p:nvSpPr>
          <p:cNvPr id="6" name="ZoneTexte 5"/>
          <p:cNvSpPr txBox="1"/>
          <p:nvPr/>
        </p:nvSpPr>
        <p:spPr>
          <a:xfrm>
            <a:off x="416218" y="806116"/>
            <a:ext cx="6097754" cy="1785104"/>
          </a:xfrm>
          <a:prstGeom prst="rect">
            <a:avLst/>
          </a:prstGeom>
          <a:noFill/>
        </p:spPr>
        <p:txBody>
          <a:bodyPr wrap="square" rtlCol="0">
            <a:spAutoFit/>
          </a:bodyPr>
          <a:lstStyle/>
          <a:p>
            <a:r>
              <a:rPr lang="fr-FR" sz="1100" i="1" dirty="0" err="1" smtClean="0">
                <a:latin typeface="Arial" panose="020B0604020202020204" pitchFamily="34" charset="0"/>
                <a:cs typeface="Arial" panose="020B0604020202020204" pitchFamily="34" charset="0"/>
              </a:rPr>
              <a:t>SofarSub</a:t>
            </a:r>
            <a:r>
              <a:rPr lang="fr-FR" sz="1100"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First, it ensures that a second input cannot be loaded. It then calls on </a:t>
            </a:r>
            <a:r>
              <a:rPr lang="en-GB" sz="1100" dirty="0" err="1" smtClean="0">
                <a:latin typeface="Arial" panose="020B0604020202020204" pitchFamily="34" charset="0"/>
                <a:cs typeface="Arial" panose="020B0604020202020204" pitchFamily="34" charset="0"/>
              </a:rPr>
              <a:t>NowExtractionSub</a:t>
            </a:r>
            <a:r>
              <a:rPr lang="en-GB" sz="1100" dirty="0" smtClean="0">
                <a:latin typeface="Arial" panose="020B0604020202020204" pitchFamily="34" charset="0"/>
                <a:cs typeface="Arial" panose="020B0604020202020204" pitchFamily="34" charset="0"/>
              </a:rPr>
              <a:t> (which obtains the Now scores of the elements in the new line of the Activity Register). </a:t>
            </a:r>
            <a:r>
              <a:rPr lang="en-GB" sz="1100" dirty="0">
                <a:latin typeface="Arial" panose="020B0604020202020204" pitchFamily="34" charset="0"/>
                <a:cs typeface="Arial" panose="020B0604020202020204" pitchFamily="34" charset="0"/>
              </a:rPr>
              <a:t>It could – </a:t>
            </a:r>
            <a:r>
              <a:rPr lang="en-GB" sz="1100" dirty="0" smtClean="0">
                <a:latin typeface="Arial" panose="020B0604020202020204" pitchFamily="34" charset="0"/>
                <a:cs typeface="Arial" panose="020B0604020202020204" pitchFamily="34" charset="0"/>
              </a:rPr>
              <a:t>but does not here – introduce noise. It calls on </a:t>
            </a:r>
            <a:r>
              <a:rPr lang="en-GB" sz="1100" dirty="0" err="1" smtClean="0">
                <a:latin typeface="Arial" panose="020B0604020202020204" pitchFamily="34" charset="0"/>
                <a:cs typeface="Arial" panose="020B0604020202020204" pitchFamily="34" charset="0"/>
              </a:rPr>
              <a:t>EmergenceSub</a:t>
            </a:r>
            <a:r>
              <a:rPr lang="en-GB" sz="1100" dirty="0" smtClean="0">
                <a:latin typeface="Arial" panose="020B0604020202020204" pitchFamily="34" charset="0"/>
                <a:cs typeface="Arial" panose="020B0604020202020204" pitchFamily="34" charset="0"/>
              </a:rPr>
              <a:t> (which converts the </a:t>
            </a:r>
            <a:r>
              <a:rPr lang="en-GB" sz="1100" dirty="0" err="1" smtClean="0">
                <a:latin typeface="Arial" panose="020B0604020202020204" pitchFamily="34" charset="0"/>
                <a:cs typeface="Arial" panose="020B0604020202020204" pitchFamily="34" charset="0"/>
              </a:rPr>
              <a:t>NowScoreRegister</a:t>
            </a:r>
            <a:r>
              <a:rPr lang="en-GB" sz="1100" dirty="0" smtClean="0">
                <a:latin typeface="Arial" panose="020B0604020202020204" pitchFamily="34" charset="0"/>
                <a:cs typeface="Arial" panose="020B0604020202020204" pitchFamily="34" charset="0"/>
              </a:rPr>
              <a:t>() scores into </a:t>
            </a:r>
            <a:r>
              <a:rPr lang="en-GB" sz="1100" dirty="0" err="1" smtClean="0">
                <a:latin typeface="Arial" panose="020B0604020202020204" pitchFamily="34" charset="0"/>
                <a:cs typeface="Arial" panose="020B0604020202020204" pitchFamily="34" charset="0"/>
              </a:rPr>
              <a:t>EmergentNowScoreRegister</a:t>
            </a:r>
            <a:r>
              <a:rPr lang="en-GB" sz="1100" dirty="0" smtClean="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scores), on </a:t>
            </a:r>
            <a:r>
              <a:rPr lang="en-GB" sz="1100" dirty="0" err="1" smtClean="0">
                <a:latin typeface="Arial" panose="020B0604020202020204" pitchFamily="34" charset="0"/>
                <a:cs typeface="Arial" panose="020B0604020202020204" pitchFamily="34" charset="0"/>
              </a:rPr>
              <a:t>DoubleEntrySub</a:t>
            </a:r>
            <a:r>
              <a:rPr lang="en-GB" sz="1100" dirty="0" smtClean="0">
                <a:latin typeface="Arial" panose="020B0604020202020204" pitchFamily="34" charset="0"/>
                <a:cs typeface="Arial" panose="020B0604020202020204" pitchFamily="34" charset="0"/>
              </a:rPr>
              <a:t> (which prevents an element being selected twice) and on </a:t>
            </a:r>
            <a:r>
              <a:rPr lang="en-GB" sz="1100" dirty="0" err="1" smtClean="0">
                <a:latin typeface="Arial" panose="020B0604020202020204" pitchFamily="34" charset="0"/>
                <a:cs typeface="Arial" panose="020B0604020202020204" pitchFamily="34" charset="0"/>
              </a:rPr>
              <a:t>NowOrderSub</a:t>
            </a:r>
            <a:r>
              <a:rPr lang="en-GB" sz="1100" dirty="0" smtClean="0">
                <a:latin typeface="Arial" panose="020B0604020202020204" pitchFamily="34" charset="0"/>
                <a:cs typeface="Arial" panose="020B0604020202020204" pitchFamily="34" charset="0"/>
              </a:rPr>
              <a:t> (which uses the </a:t>
            </a:r>
            <a:r>
              <a:rPr lang="en-GB" sz="1100" dirty="0" err="1" smtClean="0">
                <a:latin typeface="Arial" panose="020B0604020202020204" pitchFamily="34" charset="0"/>
                <a:cs typeface="Arial" panose="020B0604020202020204" pitchFamily="34" charset="0"/>
              </a:rPr>
              <a:t>EmergentNowScore</a:t>
            </a:r>
            <a:r>
              <a:rPr lang="en-GB" sz="1100" dirty="0" smtClean="0">
                <a:latin typeface="Arial" panose="020B0604020202020204" pitchFamily="34" charset="0"/>
                <a:cs typeface="Arial" panose="020B0604020202020204" pitchFamily="34" charset="0"/>
              </a:rPr>
              <a:t>() scores to order them into the </a:t>
            </a:r>
            <a:r>
              <a:rPr lang="en-GB" sz="1100" dirty="0" err="1" smtClean="0">
                <a:latin typeface="Arial" panose="020B0604020202020204" pitchFamily="34" charset="0"/>
                <a:cs typeface="Arial" panose="020B0604020202020204" pitchFamily="34" charset="0"/>
              </a:rPr>
              <a:t>HighestNow</a:t>
            </a:r>
            <a:r>
              <a:rPr lang="en-GB" sz="1100" dirty="0" smtClean="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scores). </a:t>
            </a:r>
            <a:r>
              <a:rPr lang="en-GB" sz="1100" dirty="0" smtClean="0">
                <a:latin typeface="Arial" panose="020B0604020202020204" pitchFamily="34" charset="0"/>
                <a:cs typeface="Arial" panose="020B0604020202020204" pitchFamily="34" charset="0"/>
              </a:rPr>
              <a:t>It uses </a:t>
            </a:r>
            <a:r>
              <a:rPr lang="en-GB" sz="1100" dirty="0" err="1" smtClean="0">
                <a:latin typeface="Arial" panose="020B0604020202020204" pitchFamily="34" charset="0"/>
                <a:cs typeface="Arial" panose="020B0604020202020204" pitchFamily="34" charset="0"/>
              </a:rPr>
              <a:t>ScrambleHighestNowSub</a:t>
            </a:r>
            <a:r>
              <a:rPr lang="en-GB" sz="1100" dirty="0" smtClean="0">
                <a:latin typeface="Arial" panose="020B0604020202020204" pitchFamily="34" charset="0"/>
                <a:cs typeface="Arial" panose="020B0604020202020204" pitchFamily="34" charset="0"/>
              </a:rPr>
              <a:t> to prevent an artefact. It then selects the element from the top of the </a:t>
            </a:r>
            <a:r>
              <a:rPr lang="en-GB" sz="1100" dirty="0" err="1" smtClean="0">
                <a:latin typeface="Arial" panose="020B0604020202020204" pitchFamily="34" charset="0"/>
                <a:cs typeface="Arial" panose="020B0604020202020204" pitchFamily="34" charset="0"/>
              </a:rPr>
              <a:t>HighestNext</a:t>
            </a:r>
            <a:r>
              <a:rPr lang="en-GB" sz="1100" dirty="0" smtClean="0">
                <a:latin typeface="Arial" panose="020B0604020202020204" pitchFamily="34" charset="0"/>
                <a:cs typeface="Arial" panose="020B0604020202020204" pitchFamily="34" charset="0"/>
              </a:rPr>
              <a:t> or the top of the </a:t>
            </a:r>
            <a:r>
              <a:rPr lang="en-GB" sz="1100" dirty="0" err="1" smtClean="0">
                <a:latin typeface="Arial" panose="020B0604020202020204" pitchFamily="34" charset="0"/>
                <a:cs typeface="Arial" panose="020B0604020202020204" pitchFamily="34" charset="0"/>
              </a:rPr>
              <a:t>HighestNow</a:t>
            </a:r>
            <a:r>
              <a:rPr lang="en-GB" sz="1100" dirty="0" smtClean="0">
                <a:latin typeface="Arial" panose="020B0604020202020204" pitchFamily="34" charset="0"/>
                <a:cs typeface="Arial" panose="020B0604020202020204" pitchFamily="34" charset="0"/>
              </a:rPr>
              <a:t> with the higher score to be the next member of the Activity Register. It then updates the </a:t>
            </a:r>
            <a:r>
              <a:rPr lang="en-GB" sz="1100" dirty="0" err="1" smtClean="0">
                <a:latin typeface="Arial" panose="020B0604020202020204" pitchFamily="34" charset="0"/>
                <a:cs typeface="Arial" panose="020B0604020202020204" pitchFamily="34" charset="0"/>
              </a:rPr>
              <a:t>Sofar</a:t>
            </a:r>
            <a:r>
              <a:rPr lang="en-GB" sz="1100" dirty="0" smtClean="0">
                <a:latin typeface="Arial" panose="020B0604020202020204" pitchFamily="34" charset="0"/>
                <a:cs typeface="Arial" panose="020B0604020202020204" pitchFamily="34" charset="0"/>
              </a:rPr>
              <a:t> pointer and continues looping until the Activity Register is full.</a:t>
            </a:r>
          </a:p>
        </p:txBody>
      </p:sp>
      <p:sp>
        <p:nvSpPr>
          <p:cNvPr id="8" name="ZoneTexte 7"/>
          <p:cNvSpPr txBox="1"/>
          <p:nvPr/>
        </p:nvSpPr>
        <p:spPr>
          <a:xfrm>
            <a:off x="702736" y="2605423"/>
            <a:ext cx="5524718" cy="1615827"/>
          </a:xfrm>
          <a:prstGeom prst="rect">
            <a:avLst/>
          </a:prstGeom>
          <a:noFill/>
        </p:spPr>
        <p:txBody>
          <a:bodyPr wrap="square" rtlCol="0">
            <a:spAutoFit/>
          </a:bodyPr>
          <a:lstStyle/>
          <a:p>
            <a:r>
              <a:rPr lang="fr-FR" sz="1100" i="1" dirty="0" err="1" smtClean="0">
                <a:latin typeface="Arial" panose="020B0604020202020204" pitchFamily="34" charset="0"/>
                <a:cs typeface="Arial" panose="020B0604020202020204" pitchFamily="34" charset="0"/>
              </a:rPr>
              <a:t>NowExtractionSub</a:t>
            </a:r>
            <a:r>
              <a:rPr lang="fr-FR" sz="1100"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First, it takes all the elements that have been selected so far in the new line of the Activity Register and extracts the addresses in their Now fields and scores them in the </a:t>
            </a:r>
            <a:r>
              <a:rPr lang="en-GB" sz="1100" dirty="0" err="1" smtClean="0">
                <a:latin typeface="Arial" panose="020B0604020202020204" pitchFamily="34" charset="0"/>
                <a:cs typeface="Arial" panose="020B0604020202020204" pitchFamily="34" charset="0"/>
              </a:rPr>
              <a:t>NowScoreRegister</a:t>
            </a:r>
            <a:r>
              <a:rPr lang="en-GB" sz="1100" dirty="0" smtClean="0">
                <a:latin typeface="Arial" panose="020B0604020202020204" pitchFamily="34" charset="0"/>
                <a:cs typeface="Arial" panose="020B0604020202020204" pitchFamily="34" charset="0"/>
              </a:rPr>
              <a:t>(element address). </a:t>
            </a:r>
            <a:r>
              <a:rPr lang="en-US" sz="1100" dirty="0">
                <a:latin typeface="Arial" panose="020B0604020202020204" pitchFamily="34" charset="0"/>
                <a:cs typeface="Arial" panose="020B0604020202020204" pitchFamily="34" charset="0"/>
              </a:rPr>
              <a:t>Outputs are not scored. Signs are taken into account in increasing or decreasing the score. If </a:t>
            </a:r>
            <a:r>
              <a:rPr lang="en-US" sz="1100" dirty="0" err="1">
                <a:latin typeface="Arial" panose="020B0604020202020204" pitchFamily="34" charset="0"/>
                <a:cs typeface="Arial" panose="020B0604020202020204" pitchFamily="34" charset="0"/>
              </a:rPr>
              <a:t>UseIDP</a:t>
            </a:r>
            <a:r>
              <a:rPr lang="en-US" sz="1100" dirty="0">
                <a:latin typeface="Arial" panose="020B0604020202020204" pitchFamily="34" charset="0"/>
                <a:cs typeface="Arial" panose="020B0604020202020204" pitchFamily="34" charset="0"/>
              </a:rPr>
              <a:t>=1 and the element in the Activity Register </a:t>
            </a:r>
            <a:r>
              <a:rPr lang="en-US" sz="1100" dirty="0" smtClean="0">
                <a:latin typeface="Arial" panose="020B0604020202020204" pitchFamily="34" charset="0"/>
                <a:cs typeface="Arial" panose="020B0604020202020204" pitchFamily="34" charset="0"/>
              </a:rPr>
              <a:t>is IDP1 or IDP2 (if </a:t>
            </a:r>
            <a:r>
              <a:rPr lang="en-US" sz="1100" dirty="0" err="1" smtClean="0">
                <a:latin typeface="Arial" panose="020B0604020202020204" pitchFamily="34" charset="0"/>
                <a:cs typeface="Arial" panose="020B0604020202020204" pitchFamily="34" charset="0"/>
              </a:rPr>
              <a:t>TimeToSwitch</a:t>
            </a:r>
            <a:r>
              <a:rPr lang="en-US" sz="1100" dirty="0" smtClean="0">
                <a:latin typeface="Arial" panose="020B0604020202020204" pitchFamily="34" charset="0"/>
                <a:cs typeface="Arial" panose="020B0604020202020204" pitchFamily="34" charset="0"/>
              </a:rPr>
              <a:t>=1), </a:t>
            </a:r>
            <a:r>
              <a:rPr lang="en-US" sz="1100" dirty="0">
                <a:latin typeface="Arial" panose="020B0604020202020204" pitchFamily="34" charset="0"/>
                <a:cs typeface="Arial" panose="020B0604020202020204" pitchFamily="34" charset="0"/>
              </a:rPr>
              <a:t>the routine calls on </a:t>
            </a:r>
            <a:r>
              <a:rPr lang="en-US" sz="1100" dirty="0" err="1" smtClean="0">
                <a:latin typeface="Arial" panose="020B0604020202020204" pitchFamily="34" charset="0"/>
                <a:cs typeface="Arial" panose="020B0604020202020204" pitchFamily="34" charset="0"/>
              </a:rPr>
              <a:t>IDPNowExtractionSub</a:t>
            </a:r>
            <a:r>
              <a:rPr lang="en-US" sz="1100" dirty="0" smtClean="0">
                <a:latin typeface="Arial" panose="020B0604020202020204" pitchFamily="34" charset="0"/>
                <a:cs typeface="Arial" panose="020B0604020202020204" pitchFamily="34" charset="0"/>
              </a:rPr>
              <a:t>. If an element is already in the Activity Register, it is given a </a:t>
            </a:r>
            <a:r>
              <a:rPr lang="en-US" sz="1100" dirty="0" err="1" smtClean="0">
                <a:latin typeface="Arial" panose="020B0604020202020204" pitchFamily="34" charset="0"/>
                <a:cs typeface="Arial" panose="020B0604020202020204" pitchFamily="34" charset="0"/>
              </a:rPr>
              <a:t>NowScoreRegister</a:t>
            </a:r>
            <a:r>
              <a:rPr lang="en-US" sz="1100" dirty="0" smtClean="0">
                <a:latin typeface="Arial" panose="020B0604020202020204" pitchFamily="34" charset="0"/>
                <a:cs typeface="Arial" panose="020B0604020202020204" pitchFamily="34" charset="0"/>
              </a:rPr>
              <a:t>() of 0.  </a:t>
            </a:r>
            <a:r>
              <a:rPr lang="en-US" sz="1100" dirty="0" err="1" smtClean="0">
                <a:latin typeface="Arial" panose="020B0604020202020204" pitchFamily="34" charset="0"/>
                <a:cs typeface="Arial" panose="020B0604020202020204" pitchFamily="34" charset="0"/>
              </a:rPr>
              <a:t>InsertNewIDP</a:t>
            </a:r>
            <a:r>
              <a:rPr lang="en-US" sz="1100" dirty="0" smtClean="0">
                <a:latin typeface="Arial" panose="020B0604020202020204" pitchFamily="34" charset="0"/>
                <a:cs typeface="Arial" panose="020B0604020202020204" pitchFamily="34" charset="0"/>
              </a:rPr>
              <a:t> is used just once at </a:t>
            </a:r>
            <a:r>
              <a:rPr lang="en-US" sz="1100" dirty="0" err="1" smtClean="0">
                <a:latin typeface="Arial" panose="020B0604020202020204" pitchFamily="34" charset="0"/>
                <a:cs typeface="Arial" panose="020B0604020202020204" pitchFamily="34" charset="0"/>
              </a:rPr>
              <a:t>BigLoop</a:t>
            </a:r>
            <a:r>
              <a:rPr lang="en-US" sz="1100" dirty="0" smtClean="0">
                <a:latin typeface="Arial" panose="020B0604020202020204" pitchFamily="34" charset="0"/>
                <a:cs typeface="Arial" panose="020B0604020202020204" pitchFamily="34" charset="0"/>
              </a:rPr>
              <a:t>=1224 to force in </a:t>
            </a:r>
            <a:r>
              <a:rPr lang="en-US" sz="1100" dirty="0">
                <a:latin typeface="Arial" panose="020B0604020202020204" pitchFamily="34" charset="0"/>
                <a:cs typeface="Arial" panose="020B0604020202020204" pitchFamily="34" charset="0"/>
              </a:rPr>
              <a:t>IDP2. If Bigloop0 &gt; 1500 </a:t>
            </a:r>
            <a:r>
              <a:rPr lang="en-US" sz="1100" dirty="0" smtClean="0">
                <a:latin typeface="Arial" panose="020B0604020202020204" pitchFamily="34" charset="0"/>
                <a:cs typeface="Arial" panose="020B0604020202020204" pitchFamily="34" charset="0"/>
              </a:rPr>
              <a:t>and </a:t>
            </a:r>
            <a:r>
              <a:rPr lang="en-US" sz="1100" dirty="0" err="1" smtClean="0">
                <a:latin typeface="Arial" panose="020B0604020202020204" pitchFamily="34" charset="0"/>
                <a:cs typeface="Arial" panose="020B0604020202020204" pitchFamily="34" charset="0"/>
              </a:rPr>
              <a:t>TimeToSwitch</a:t>
            </a:r>
            <a:r>
              <a:rPr lang="en-US" sz="1100" dirty="0" smtClean="0">
                <a:latin typeface="Arial" panose="020B0604020202020204" pitchFamily="34" charset="0"/>
                <a:cs typeface="Arial" panose="020B0604020202020204" pitchFamily="34" charset="0"/>
              </a:rPr>
              <a:t>=1 Then </a:t>
            </a:r>
            <a:r>
              <a:rPr lang="en-US" sz="1100" dirty="0" err="1">
                <a:latin typeface="Arial" panose="020B0604020202020204" pitchFamily="34" charset="0"/>
                <a:cs typeface="Arial" panose="020B0604020202020204" pitchFamily="34" charset="0"/>
              </a:rPr>
              <a:t>NowScoreRegister</a:t>
            </a:r>
            <a:r>
              <a:rPr lang="en-US" sz="1100" dirty="0">
                <a:latin typeface="Arial" panose="020B0604020202020204" pitchFamily="34" charset="0"/>
                <a:cs typeface="Arial" panose="020B0604020202020204" pitchFamily="34" charset="0"/>
              </a:rPr>
              <a:t>(IDP2) = 0</a:t>
            </a:r>
            <a:endParaRPr lang="en-GB" sz="1100" dirty="0" smtClean="0">
              <a:latin typeface="Arial" panose="020B0604020202020204" pitchFamily="34" charset="0"/>
              <a:cs typeface="Arial" panose="020B0604020202020204" pitchFamily="34" charset="0"/>
            </a:endParaRPr>
          </a:p>
        </p:txBody>
      </p:sp>
      <p:sp>
        <p:nvSpPr>
          <p:cNvPr id="10" name="Rectangle 9"/>
          <p:cNvSpPr/>
          <p:nvPr/>
        </p:nvSpPr>
        <p:spPr>
          <a:xfrm>
            <a:off x="1210809" y="4142759"/>
            <a:ext cx="5130242" cy="769441"/>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IDPNowExtractionSub</a:t>
            </a:r>
            <a:r>
              <a:rPr lang="en-GB" sz="1100" dirty="0" smtClean="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e</a:t>
            </a:r>
            <a:r>
              <a:rPr lang="en-US" sz="1100" dirty="0" err="1">
                <a:latin typeface="Arial" panose="020B0604020202020204" pitchFamily="34" charset="0"/>
                <a:cs typeface="Arial" panose="020B0604020202020204" pitchFamily="34" charset="0"/>
              </a:rPr>
              <a:t>xtracts</a:t>
            </a:r>
            <a:r>
              <a:rPr lang="en-US" sz="1100" dirty="0">
                <a:latin typeface="Arial" panose="020B0604020202020204" pitchFamily="34" charset="0"/>
                <a:cs typeface="Arial" panose="020B0604020202020204" pitchFamily="34" charset="0"/>
              </a:rPr>
              <a:t> how often an address has been referred to in the </a:t>
            </a:r>
            <a:r>
              <a:rPr lang="en-US" sz="1100" dirty="0" smtClean="0">
                <a:latin typeface="Arial" panose="020B0604020202020204" pitchFamily="34" charset="0"/>
                <a:cs typeface="Arial" panose="020B0604020202020204" pitchFamily="34" charset="0"/>
              </a:rPr>
              <a:t>Now </a:t>
            </a:r>
            <a:r>
              <a:rPr lang="en-US" sz="1100" dirty="0">
                <a:latin typeface="Arial" panose="020B0604020202020204" pitchFamily="34" charset="0"/>
                <a:cs typeface="Arial" panose="020B0604020202020204" pitchFamily="34" charset="0"/>
              </a:rPr>
              <a:t>field of the </a:t>
            </a:r>
            <a:r>
              <a:rPr lang="en-US" sz="1100" dirty="0" smtClean="0">
                <a:latin typeface="Arial" panose="020B0604020202020204" pitchFamily="34" charset="0"/>
                <a:cs typeface="Arial" panose="020B0604020202020204" pitchFamily="34" charset="0"/>
              </a:rPr>
              <a:t>IDP1 and IDP2 elements; </a:t>
            </a:r>
            <a:r>
              <a:rPr lang="en-US" sz="1100" dirty="0">
                <a:latin typeface="Arial" panose="020B0604020202020204" pitchFamily="34" charset="0"/>
                <a:cs typeface="Arial" panose="020B0604020202020204" pitchFamily="34" charset="0"/>
              </a:rPr>
              <a:t>this gives </a:t>
            </a:r>
            <a:r>
              <a:rPr lang="en-US" sz="1100" dirty="0" smtClean="0">
                <a:latin typeface="Arial" panose="020B0604020202020204" pitchFamily="34" charset="0"/>
                <a:cs typeface="Arial" panose="020B0604020202020204" pitchFamily="34" charset="0"/>
              </a:rPr>
              <a:t>a score to be added to the </a:t>
            </a:r>
            <a:r>
              <a:rPr lang="en-US" sz="1100" dirty="0" err="1" smtClean="0">
                <a:latin typeface="Arial" panose="020B0604020202020204" pitchFamily="34" charset="0"/>
                <a:cs typeface="Arial" panose="020B0604020202020204" pitchFamily="34" charset="0"/>
              </a:rPr>
              <a:t>NowScoreRegister</a:t>
            </a:r>
            <a:r>
              <a:rPr lang="en-US" sz="1100" dirty="0" smtClean="0">
                <a:latin typeface="Arial" panose="020B0604020202020204" pitchFamily="34" charset="0"/>
                <a:cs typeface="Arial" panose="020B0604020202020204" pitchFamily="34" charset="0"/>
              </a:rPr>
              <a:t>(element </a:t>
            </a:r>
            <a:r>
              <a:rPr lang="en-US" sz="1100" dirty="0">
                <a:latin typeface="Arial" panose="020B0604020202020204" pitchFamily="34" charset="0"/>
                <a:cs typeface="Arial" panose="020B0604020202020204" pitchFamily="34" charset="0"/>
              </a:rPr>
              <a:t>address). </a:t>
            </a:r>
            <a:r>
              <a:rPr lang="en-US" sz="1100" dirty="0" smtClean="0">
                <a:latin typeface="Arial" panose="020B0604020202020204" pitchFamily="34" charset="0"/>
                <a:cs typeface="Arial" panose="020B0604020202020204" pitchFamily="34" charset="0"/>
              </a:rPr>
              <a:t>Signs </a:t>
            </a:r>
            <a:r>
              <a:rPr lang="en-US" sz="1100" dirty="0">
                <a:latin typeface="Arial" panose="020B0604020202020204" pitchFamily="34" charset="0"/>
                <a:cs typeface="Arial" panose="020B0604020202020204" pitchFamily="34" charset="0"/>
              </a:rPr>
              <a:t>are taken into account in increasing or decreasing the score. </a:t>
            </a:r>
          </a:p>
        </p:txBody>
      </p:sp>
      <p:sp>
        <p:nvSpPr>
          <p:cNvPr id="11" name="Rectangle 10"/>
          <p:cNvSpPr/>
          <p:nvPr/>
        </p:nvSpPr>
        <p:spPr>
          <a:xfrm>
            <a:off x="784293" y="5355743"/>
            <a:ext cx="5729679" cy="1107996"/>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EmergenceSub</a:t>
            </a:r>
            <a:r>
              <a:rPr lang="en-GB" sz="1100" dirty="0" smtClean="0">
                <a:latin typeface="Arial" panose="020B0604020202020204" pitchFamily="34" charset="0"/>
                <a:cs typeface="Arial" panose="020B0604020202020204" pitchFamily="34" charset="0"/>
              </a:rPr>
              <a:t> multiplies the </a:t>
            </a:r>
            <a:r>
              <a:rPr lang="en-GB" sz="1100" dirty="0" err="1" smtClean="0">
                <a:latin typeface="Arial" panose="020B0604020202020204" pitchFamily="34" charset="0"/>
                <a:cs typeface="Arial" panose="020B0604020202020204" pitchFamily="34" charset="0"/>
              </a:rPr>
              <a:t>NextScoreRegister</a:t>
            </a:r>
            <a:r>
              <a:rPr lang="en-GB" sz="1100" dirty="0" smtClean="0">
                <a:latin typeface="Arial" panose="020B0604020202020204" pitchFamily="34" charset="0"/>
                <a:cs typeface="Arial" panose="020B0604020202020204" pitchFamily="34" charset="0"/>
              </a:rPr>
              <a:t>() and the </a:t>
            </a:r>
            <a:r>
              <a:rPr lang="en-GB" sz="1100" dirty="0" err="1" smtClean="0">
                <a:latin typeface="Arial" panose="020B0604020202020204" pitchFamily="34" charset="0"/>
                <a:cs typeface="Arial" panose="020B0604020202020204" pitchFamily="34" charset="0"/>
              </a:rPr>
              <a:t>NowScoreRegister</a:t>
            </a:r>
            <a:r>
              <a:rPr lang="en-GB" sz="1100" dirty="0" smtClean="0">
                <a:latin typeface="Arial" panose="020B0604020202020204" pitchFamily="34" charset="0"/>
                <a:cs typeface="Arial" panose="020B0604020202020204" pitchFamily="34" charset="0"/>
              </a:rPr>
              <a:t>() by a factor to give the </a:t>
            </a:r>
            <a:r>
              <a:rPr lang="en-GB" sz="1100" dirty="0" err="1" smtClean="0">
                <a:latin typeface="Arial" panose="020B0604020202020204" pitchFamily="34" charset="0"/>
                <a:cs typeface="Arial" panose="020B0604020202020204" pitchFamily="34" charset="0"/>
              </a:rPr>
              <a:t>EmergentNextScoreRegister</a:t>
            </a:r>
            <a:r>
              <a:rPr lang="en-GB" sz="1100" dirty="0">
                <a:latin typeface="Arial" panose="020B0604020202020204" pitchFamily="34" charset="0"/>
                <a:cs typeface="Arial" panose="020B0604020202020204" pitchFamily="34" charset="0"/>
              </a:rPr>
              <a:t>() and the </a:t>
            </a:r>
            <a:r>
              <a:rPr lang="en-GB" sz="1100" dirty="0" err="1" smtClean="0">
                <a:latin typeface="Arial" panose="020B0604020202020204" pitchFamily="34" charset="0"/>
                <a:cs typeface="Arial" panose="020B0604020202020204" pitchFamily="34" charset="0"/>
              </a:rPr>
              <a:t>EmergentNowScoreRegister</a:t>
            </a:r>
            <a:r>
              <a:rPr lang="en-GB" sz="1100" dirty="0" smtClean="0">
                <a:latin typeface="Arial" panose="020B0604020202020204" pitchFamily="34" charset="0"/>
                <a:cs typeface="Arial" panose="020B0604020202020204" pitchFamily="34" charset="0"/>
              </a:rPr>
              <a:t>(). This factor is determined via </a:t>
            </a:r>
            <a:r>
              <a:rPr lang="en-GB" sz="1100" dirty="0" err="1" smtClean="0">
                <a:latin typeface="Arial" panose="020B0604020202020204" pitchFamily="34" charset="0"/>
                <a:cs typeface="Arial" panose="020B0604020202020204" pitchFamily="34" charset="0"/>
              </a:rPr>
              <a:t>CompatibilitySub</a:t>
            </a:r>
            <a:r>
              <a:rPr lang="en-GB" sz="1100" dirty="0" smtClean="0">
                <a:latin typeface="Arial" panose="020B0604020202020204" pitchFamily="34" charset="0"/>
                <a:cs typeface="Arial" panose="020B0604020202020204" pitchFamily="34" charset="0"/>
              </a:rPr>
              <a:t>. Here, it equals 1 except for the case of inputs with inputs in the </a:t>
            </a:r>
            <a:r>
              <a:rPr lang="en-GB" sz="1100" dirty="0" err="1" smtClean="0">
                <a:latin typeface="Arial" panose="020B0604020202020204" pitchFamily="34" charset="0"/>
                <a:cs typeface="Arial" panose="020B0604020202020204" pitchFamily="34" charset="0"/>
              </a:rPr>
              <a:t>NowScoreRegister</a:t>
            </a:r>
            <a:r>
              <a:rPr lang="en-GB" sz="1100" dirty="0" smtClean="0">
                <a:latin typeface="Arial" panose="020B0604020202020204" pitchFamily="34" charset="0"/>
                <a:cs typeface="Arial" panose="020B0604020202020204" pitchFamily="34" charset="0"/>
              </a:rPr>
              <a:t>(input, input) where it equals 0. Note that </a:t>
            </a:r>
            <a:r>
              <a:rPr lang="en-GB" sz="1100" dirty="0">
                <a:latin typeface="Arial" panose="020B0604020202020204" pitchFamily="34" charset="0"/>
                <a:cs typeface="Arial" panose="020B0604020202020204" pitchFamily="34" charset="0"/>
              </a:rPr>
              <a:t>Compute puts </a:t>
            </a:r>
            <a:r>
              <a:rPr lang="en-GB" sz="1100" dirty="0" err="1">
                <a:latin typeface="Arial" panose="020B0604020202020204" pitchFamily="34" charset="0"/>
                <a:cs typeface="Arial" panose="020B0604020202020204" pitchFamily="34" charset="0"/>
              </a:rPr>
              <a:t>EmergentNextScoreRegister</a:t>
            </a:r>
            <a:r>
              <a:rPr lang="en-GB" sz="1100" dirty="0">
                <a:latin typeface="Arial" panose="020B0604020202020204" pitchFamily="34" charset="0"/>
                <a:cs typeface="Arial" panose="020B0604020202020204" pitchFamily="34" charset="0"/>
              </a:rPr>
              <a:t>() = </a:t>
            </a:r>
            <a:r>
              <a:rPr lang="en-GB" sz="1100" dirty="0" err="1">
                <a:latin typeface="Arial" panose="020B0604020202020204" pitchFamily="34" charset="0"/>
                <a:cs typeface="Arial" panose="020B0604020202020204" pitchFamily="34" charset="0"/>
              </a:rPr>
              <a:t>NextScoreRegister</a:t>
            </a:r>
            <a:r>
              <a:rPr lang="en-GB" sz="1100" dirty="0">
                <a:latin typeface="Arial" panose="020B0604020202020204" pitchFamily="34" charset="0"/>
                <a:cs typeface="Arial" panose="020B0604020202020204" pitchFamily="34" charset="0"/>
              </a:rPr>
              <a:t>() (to allow the option of using </a:t>
            </a:r>
            <a:r>
              <a:rPr lang="en-GB" sz="1100" dirty="0" err="1">
                <a:latin typeface="Arial" panose="020B0604020202020204" pitchFamily="34" charset="0"/>
                <a:cs typeface="Arial" panose="020B0604020202020204" pitchFamily="34" charset="0"/>
              </a:rPr>
              <a:t>EmergenceSub</a:t>
            </a:r>
            <a:r>
              <a:rPr lang="en-GB" sz="1100" dirty="0" smtClean="0">
                <a:latin typeface="Arial" panose="020B0604020202020204" pitchFamily="34" charset="0"/>
                <a:cs typeface="Arial" panose="020B0604020202020204" pitchFamily="34" charset="0"/>
              </a:rPr>
              <a:t>)</a:t>
            </a:r>
            <a:endParaRPr lang="en-US" sz="1100" dirty="0">
              <a:latin typeface="Arial" panose="020B0604020202020204" pitchFamily="34" charset="0"/>
              <a:cs typeface="Arial" panose="020B0604020202020204" pitchFamily="34" charset="0"/>
            </a:endParaRPr>
          </a:p>
        </p:txBody>
      </p:sp>
      <p:sp>
        <p:nvSpPr>
          <p:cNvPr id="12" name="ZoneTexte 11"/>
          <p:cNvSpPr txBox="1"/>
          <p:nvPr/>
        </p:nvSpPr>
        <p:spPr>
          <a:xfrm>
            <a:off x="784296" y="6975352"/>
            <a:ext cx="5443161" cy="938719"/>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NowOrderSub</a:t>
            </a:r>
            <a:r>
              <a:rPr lang="en-GB" sz="1100" dirty="0" smtClean="0">
                <a:latin typeface="Arial" panose="020B0604020202020204" pitchFamily="34" charset="0"/>
                <a:cs typeface="Arial" panose="020B0604020202020204" pitchFamily="34" charset="0"/>
              </a:rPr>
              <a:t> puts </a:t>
            </a:r>
            <a:r>
              <a:rPr lang="en-GB" sz="1100" dirty="0" err="1" smtClean="0">
                <a:latin typeface="Arial" panose="020B0604020202020204" pitchFamily="34" charset="0"/>
                <a:cs typeface="Arial" panose="020B0604020202020204" pitchFamily="34" charset="0"/>
              </a:rPr>
              <a:t>EmergentNowScoreRegister</a:t>
            </a:r>
            <a:r>
              <a:rPr lang="en-GB" sz="1100" dirty="0">
                <a:latin typeface="Arial" panose="020B0604020202020204" pitchFamily="34" charset="0"/>
                <a:cs typeface="Arial" panose="020B0604020202020204" pitchFamily="34" charset="0"/>
              </a:rPr>
              <a:t>() = </a:t>
            </a:r>
            <a:r>
              <a:rPr lang="en-GB" sz="1100" dirty="0" err="1" smtClean="0">
                <a:latin typeface="Arial" panose="020B0604020202020204" pitchFamily="34" charset="0"/>
                <a:cs typeface="Arial" panose="020B0604020202020204" pitchFamily="34" charset="0"/>
              </a:rPr>
              <a:t>NowScoreRegister</a:t>
            </a:r>
            <a:r>
              <a:rPr lang="en-GB" sz="1100" dirty="0">
                <a:latin typeface="Arial" panose="020B0604020202020204" pitchFamily="34" charset="0"/>
                <a:cs typeface="Arial" panose="020B0604020202020204" pitchFamily="34" charset="0"/>
              </a:rPr>
              <a:t>() (because the </a:t>
            </a:r>
            <a:r>
              <a:rPr lang="en-GB" sz="1100" dirty="0" err="1">
                <a:latin typeface="Arial" panose="020B0604020202020204" pitchFamily="34" charset="0"/>
                <a:cs typeface="Arial" panose="020B0604020202020204" pitchFamily="34" charset="0"/>
              </a:rPr>
              <a:t>EmergenceSub</a:t>
            </a:r>
            <a:r>
              <a:rPr lang="en-GB" sz="1100" dirty="0">
                <a:latin typeface="Arial" panose="020B0604020202020204" pitchFamily="34" charset="0"/>
                <a:cs typeface="Arial" panose="020B0604020202020204" pitchFamily="34" charset="0"/>
              </a:rPr>
              <a:t> is largely unused) and then it crudely ranks the scores in the </a:t>
            </a:r>
            <a:r>
              <a:rPr lang="en-GB" sz="1100" dirty="0" err="1" smtClean="0">
                <a:latin typeface="Arial" panose="020B0604020202020204" pitchFamily="34" charset="0"/>
                <a:cs typeface="Arial" panose="020B0604020202020204" pitchFamily="34" charset="0"/>
              </a:rPr>
              <a:t>NowScoreRegister</a:t>
            </a:r>
            <a:r>
              <a:rPr lang="en-GB" sz="1100" dirty="0">
                <a:latin typeface="Arial" panose="020B0604020202020204" pitchFamily="34" charset="0"/>
                <a:cs typeface="Arial" panose="020B0604020202020204" pitchFamily="34" charset="0"/>
              </a:rPr>
              <a:t>() as </a:t>
            </a:r>
            <a:r>
              <a:rPr lang="en-GB" sz="1100" dirty="0" err="1" smtClean="0">
                <a:latin typeface="Arial" panose="020B0604020202020204" pitchFamily="34" charset="0"/>
                <a:cs typeface="Arial" panose="020B0604020202020204" pitchFamily="34" charset="0"/>
              </a:rPr>
              <a:t>HighestNow</a:t>
            </a:r>
            <a:r>
              <a:rPr lang="en-GB" sz="1100" dirty="0" smtClean="0">
                <a:latin typeface="Arial" panose="020B0604020202020204" pitchFamily="34" charset="0"/>
                <a:cs typeface="Arial" panose="020B0604020202020204" pitchFamily="34" charset="0"/>
              </a:rPr>
              <a:t>(top,1</a:t>
            </a:r>
            <a:r>
              <a:rPr lang="en-GB" sz="1100" dirty="0">
                <a:latin typeface="Arial" panose="020B0604020202020204" pitchFamily="34" charset="0"/>
                <a:cs typeface="Arial" panose="020B0604020202020204" pitchFamily="34" charset="0"/>
              </a:rPr>
              <a:t>) = address and </a:t>
            </a:r>
            <a:r>
              <a:rPr lang="en-GB" sz="1100" dirty="0" err="1" smtClean="0">
                <a:latin typeface="Arial" panose="020B0604020202020204" pitchFamily="34" charset="0"/>
                <a:cs typeface="Arial" panose="020B0604020202020204" pitchFamily="34" charset="0"/>
              </a:rPr>
              <a:t>HighestNow</a:t>
            </a:r>
            <a:r>
              <a:rPr lang="en-GB" sz="1100" dirty="0" smtClean="0">
                <a:latin typeface="Arial" panose="020B0604020202020204" pitchFamily="34" charset="0"/>
                <a:cs typeface="Arial" panose="020B0604020202020204" pitchFamily="34" charset="0"/>
              </a:rPr>
              <a:t>(top,2</a:t>
            </a:r>
            <a:r>
              <a:rPr lang="en-GB" sz="1100" dirty="0">
                <a:latin typeface="Arial" panose="020B0604020202020204" pitchFamily="34" charset="0"/>
                <a:cs typeface="Arial" panose="020B0604020202020204" pitchFamily="34" charset="0"/>
              </a:rPr>
              <a:t>) = its score, then </a:t>
            </a:r>
            <a:r>
              <a:rPr lang="en-GB" sz="1100" dirty="0" err="1" smtClean="0">
                <a:latin typeface="Arial" panose="020B0604020202020204" pitchFamily="34" charset="0"/>
                <a:cs typeface="Arial" panose="020B0604020202020204" pitchFamily="34" charset="0"/>
              </a:rPr>
              <a:t>HighestNow</a:t>
            </a:r>
            <a:r>
              <a:rPr lang="en-GB" sz="1100" dirty="0" smtClean="0">
                <a:latin typeface="Arial" panose="020B0604020202020204" pitchFamily="34" charset="0"/>
                <a:cs typeface="Arial" panose="020B0604020202020204" pitchFamily="34" charset="0"/>
              </a:rPr>
              <a:t>(second </a:t>
            </a:r>
            <a:r>
              <a:rPr lang="en-GB" sz="1100" dirty="0">
                <a:latin typeface="Arial" panose="020B0604020202020204" pitchFamily="34" charset="0"/>
                <a:cs typeface="Arial" panose="020B0604020202020204" pitchFamily="34" charset="0"/>
              </a:rPr>
              <a:t>to top,1) = its address and </a:t>
            </a:r>
            <a:r>
              <a:rPr lang="en-GB" sz="1100" dirty="0" err="1" smtClean="0">
                <a:latin typeface="Arial" panose="020B0604020202020204" pitchFamily="34" charset="0"/>
                <a:cs typeface="Arial" panose="020B0604020202020204" pitchFamily="34" charset="0"/>
              </a:rPr>
              <a:t>HighestNow</a:t>
            </a:r>
            <a:r>
              <a:rPr lang="en-GB" sz="1100" dirty="0" smtClean="0">
                <a:latin typeface="Arial" panose="020B0604020202020204" pitchFamily="34" charset="0"/>
                <a:cs typeface="Arial" panose="020B0604020202020204" pitchFamily="34" charset="0"/>
              </a:rPr>
              <a:t>(second </a:t>
            </a:r>
            <a:r>
              <a:rPr lang="en-GB" sz="1100" dirty="0">
                <a:latin typeface="Arial" panose="020B0604020202020204" pitchFamily="34" charset="0"/>
                <a:cs typeface="Arial" panose="020B0604020202020204" pitchFamily="34" charset="0"/>
              </a:rPr>
              <a:t>to top,2) = its score, etc</a:t>
            </a:r>
            <a:r>
              <a:rPr lang="en-GB" sz="1100" dirty="0" smtClean="0">
                <a:latin typeface="Arial" panose="020B0604020202020204" pitchFamily="34" charset="0"/>
                <a:cs typeface="Arial" panose="020B0604020202020204" pitchFamily="34" charset="0"/>
              </a:rPr>
              <a:t>.</a:t>
            </a:r>
            <a:endParaRPr lang="en-US" sz="1100" dirty="0">
              <a:latin typeface="Arial" panose="020B0604020202020204" pitchFamily="34" charset="0"/>
              <a:cs typeface="Arial" panose="020B0604020202020204" pitchFamily="34" charset="0"/>
            </a:endParaRPr>
          </a:p>
        </p:txBody>
      </p:sp>
      <p:sp>
        <p:nvSpPr>
          <p:cNvPr id="13" name="ZoneTexte 12"/>
          <p:cNvSpPr txBox="1"/>
          <p:nvPr/>
        </p:nvSpPr>
        <p:spPr>
          <a:xfrm>
            <a:off x="784297" y="7916305"/>
            <a:ext cx="5443161" cy="1107996"/>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ScrambleHighestNowSub</a:t>
            </a:r>
            <a:r>
              <a:rPr lang="en-GB" sz="1100" dirty="0" smtClean="0">
                <a:latin typeface="Arial" panose="020B0604020202020204" pitchFamily="34" charset="0"/>
                <a:cs typeface="Arial" panose="020B0604020202020204" pitchFamily="34" charset="0"/>
              </a:rPr>
              <a:t> p</a:t>
            </a:r>
            <a:r>
              <a:rPr lang="en-US" sz="1100" dirty="0" err="1" smtClean="0">
                <a:latin typeface="Arial" panose="020B0604020202020204" pitchFamily="34" charset="0"/>
                <a:cs typeface="Arial" panose="020B0604020202020204" pitchFamily="34" charset="0"/>
              </a:rPr>
              <a:t>revents</a:t>
            </a:r>
            <a:r>
              <a:rPr lang="en-US" sz="1100" dirty="0" smtClean="0">
                <a:latin typeface="Arial" panose="020B0604020202020204" pitchFamily="34" charset="0"/>
                <a:cs typeface="Arial" panose="020B0604020202020204" pitchFamily="34" charset="0"/>
              </a:rPr>
              <a:t> an artefact which could occur with supposedly independent runs of the program in which </a:t>
            </a:r>
            <a:r>
              <a:rPr lang="en-US" sz="1100" dirty="0">
                <a:latin typeface="Arial" panose="020B0604020202020204" pitchFamily="34" charset="0"/>
                <a:cs typeface="Arial" panose="020B0604020202020204" pitchFamily="34" charset="0"/>
              </a:rPr>
              <a:t>the same </a:t>
            </a:r>
            <a:r>
              <a:rPr lang="en-US" sz="1100" dirty="0" err="1" smtClean="0">
                <a:latin typeface="Arial" panose="020B0604020202020204" pitchFamily="34" charset="0"/>
                <a:cs typeface="Arial" panose="020B0604020202020204" pitchFamily="34" charset="0"/>
              </a:rPr>
              <a:t>Nows</a:t>
            </a:r>
            <a:r>
              <a:rPr lang="en-US" sz="1100" dirty="0" smtClean="0">
                <a:latin typeface="Arial" panose="020B0604020202020204" pitchFamily="34" charset="0"/>
                <a:cs typeface="Arial" panose="020B0604020202020204" pitchFamily="34" charset="0"/>
              </a:rPr>
              <a:t> could be selected each run despite there being other </a:t>
            </a:r>
            <a:r>
              <a:rPr lang="en-US" sz="1100" dirty="0" err="1" smtClean="0">
                <a:latin typeface="Arial" panose="020B0604020202020204" pitchFamily="34" charset="0"/>
                <a:cs typeface="Arial" panose="020B0604020202020204" pitchFamily="34" charset="0"/>
              </a:rPr>
              <a:t>Nows</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with the same </a:t>
            </a:r>
            <a:r>
              <a:rPr lang="en-US" sz="1100" dirty="0" smtClean="0">
                <a:latin typeface="Arial" panose="020B0604020202020204" pitchFamily="34" charset="0"/>
                <a:cs typeface="Arial" panose="020B0604020202020204" pitchFamily="34" charset="0"/>
              </a:rPr>
              <a:t>score (this is due to </a:t>
            </a:r>
            <a:r>
              <a:rPr lang="en-US" sz="1100" dirty="0" err="1" smtClean="0">
                <a:latin typeface="Arial" panose="020B0604020202020204" pitchFamily="34" charset="0"/>
                <a:cs typeface="Arial" panose="020B0604020202020204" pitchFamily="34" charset="0"/>
              </a:rPr>
              <a:t>NowOrderSub</a:t>
            </a:r>
            <a:r>
              <a:rPr lang="en-US" sz="1100" dirty="0" smtClean="0">
                <a:latin typeface="Arial" panose="020B0604020202020204" pitchFamily="34" charset="0"/>
                <a:cs typeface="Arial" panose="020B0604020202020204" pitchFamily="34" charset="0"/>
              </a:rPr>
              <a:t> putting </a:t>
            </a:r>
            <a:r>
              <a:rPr lang="en-US" sz="1100" dirty="0">
                <a:latin typeface="Arial" panose="020B0604020202020204" pitchFamily="34" charset="0"/>
                <a:cs typeface="Arial" panose="020B0604020202020204" pitchFamily="34" charset="0"/>
              </a:rPr>
              <a:t>the lowest addresses on </a:t>
            </a:r>
            <a:r>
              <a:rPr lang="en-US" sz="1100" dirty="0" smtClean="0">
                <a:latin typeface="Arial" panose="020B0604020202020204" pitchFamily="34" charset="0"/>
                <a:cs typeface="Arial" panose="020B0604020202020204" pitchFamily="34" charset="0"/>
              </a:rPr>
              <a:t>top (e.g. if element-25 and element-37 have the same score, element-25 would always be selected). This routine therefore scrambles the order of elements with the same score.</a:t>
            </a:r>
            <a:endParaRPr lang="en-US" sz="1100" dirty="0">
              <a:latin typeface="Arial" panose="020B0604020202020204" pitchFamily="34" charset="0"/>
              <a:cs typeface="Arial" panose="020B0604020202020204" pitchFamily="34" charset="0"/>
            </a:endParaRPr>
          </a:p>
        </p:txBody>
      </p:sp>
      <p:sp>
        <p:nvSpPr>
          <p:cNvPr id="14" name="Rectangle 13"/>
          <p:cNvSpPr/>
          <p:nvPr/>
        </p:nvSpPr>
        <p:spPr>
          <a:xfrm>
            <a:off x="784298" y="9026535"/>
            <a:ext cx="5443161" cy="769441"/>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NextReorderSub</a:t>
            </a:r>
            <a:r>
              <a:rPr lang="en-GB" sz="1100"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finds </a:t>
            </a:r>
            <a:r>
              <a:rPr lang="en-US" sz="1100" dirty="0">
                <a:latin typeface="Arial" panose="020B0604020202020204" pitchFamily="34" charset="0"/>
                <a:cs typeface="Arial" panose="020B0604020202020204" pitchFamily="34" charset="0"/>
              </a:rPr>
              <a:t>the element that </a:t>
            </a:r>
            <a:r>
              <a:rPr lang="en-US" sz="1100" dirty="0" smtClean="0">
                <a:latin typeface="Arial" panose="020B0604020202020204" pitchFamily="34" charset="0"/>
                <a:cs typeface="Arial" panose="020B0604020202020204" pitchFamily="34" charset="0"/>
              </a:rPr>
              <a:t>has just been selected as the </a:t>
            </a:r>
            <a:r>
              <a:rPr lang="en-US" sz="1100" dirty="0" err="1" smtClean="0">
                <a:latin typeface="Arial" panose="020B0604020202020204" pitchFamily="34" charset="0"/>
                <a:cs typeface="Arial" panose="020B0604020202020204" pitchFamily="34" charset="0"/>
              </a:rPr>
              <a:t>HighestNow</a:t>
            </a:r>
            <a:r>
              <a:rPr lang="en-US" sz="1100" dirty="0" smtClean="0">
                <a:latin typeface="Arial" panose="020B0604020202020204" pitchFamily="34" charset="0"/>
                <a:cs typeface="Arial" panose="020B0604020202020204" pitchFamily="34" charset="0"/>
              </a:rPr>
              <a:t> in </a:t>
            </a:r>
            <a:r>
              <a:rPr lang="en-US" sz="1100" dirty="0">
                <a:latin typeface="Arial" panose="020B0604020202020204" pitchFamily="34" charset="0"/>
                <a:cs typeface="Arial" panose="020B0604020202020204" pitchFamily="34" charset="0"/>
              </a:rPr>
              <a:t>the new as yet unfinished </a:t>
            </a:r>
            <a:r>
              <a:rPr lang="en-US" sz="1100" dirty="0" smtClean="0">
                <a:latin typeface="Arial" panose="020B0604020202020204" pitchFamily="34" charset="0"/>
                <a:cs typeface="Arial" panose="020B0604020202020204" pitchFamily="34" charset="0"/>
              </a:rPr>
              <a:t>line of the Activity Register and then re-orders </a:t>
            </a:r>
            <a:r>
              <a:rPr lang="en-US" sz="1100" dirty="0">
                <a:latin typeface="Arial" panose="020B0604020202020204" pitchFamily="34" charset="0"/>
                <a:cs typeface="Arial" panose="020B0604020202020204" pitchFamily="34" charset="0"/>
              </a:rPr>
              <a:t>the </a:t>
            </a:r>
            <a:r>
              <a:rPr lang="en-US" sz="1100" dirty="0" err="1">
                <a:latin typeface="Arial" panose="020B0604020202020204" pitchFamily="34" charset="0"/>
                <a:cs typeface="Arial" panose="020B0604020202020204" pitchFamily="34" charset="0"/>
              </a:rPr>
              <a:t>HighestNexts</a:t>
            </a:r>
            <a:r>
              <a:rPr lang="en-US" sz="1100" dirty="0">
                <a:latin typeface="Arial" panose="020B0604020202020204" pitchFamily="34" charset="0"/>
                <a:cs typeface="Arial" panose="020B0604020202020204" pitchFamily="34" charset="0"/>
              </a:rPr>
              <a:t> from that entry </a:t>
            </a:r>
            <a:r>
              <a:rPr lang="en-US" sz="1100" dirty="0" smtClean="0">
                <a:latin typeface="Arial" panose="020B0604020202020204" pitchFamily="34" charset="0"/>
                <a:cs typeface="Arial" panose="020B0604020202020204" pitchFamily="34" charset="0"/>
              </a:rPr>
              <a:t>onwards (thereby preventing an element selected via the </a:t>
            </a:r>
            <a:r>
              <a:rPr lang="en-US" sz="1100" dirty="0" err="1" smtClean="0">
                <a:latin typeface="Arial" panose="020B0604020202020204" pitchFamily="34" charset="0"/>
                <a:cs typeface="Arial" panose="020B0604020202020204" pitchFamily="34" charset="0"/>
              </a:rPr>
              <a:t>NowScores</a:t>
            </a:r>
            <a:r>
              <a:rPr lang="en-US" sz="1100" dirty="0" smtClean="0">
                <a:latin typeface="Arial" panose="020B0604020202020204" pitchFamily="34" charset="0"/>
                <a:cs typeface="Arial" panose="020B0604020202020204" pitchFamily="34" charset="0"/>
              </a:rPr>
              <a:t> from being re-selected via the </a:t>
            </a:r>
            <a:r>
              <a:rPr lang="en-US" sz="1100" dirty="0" err="1" smtClean="0">
                <a:latin typeface="Arial" panose="020B0604020202020204" pitchFamily="34" charset="0"/>
                <a:cs typeface="Arial" panose="020B0604020202020204" pitchFamily="34" charset="0"/>
              </a:rPr>
              <a:t>NextScores</a:t>
            </a:r>
            <a:r>
              <a:rPr lang="en-US" sz="1100" dirty="0" smtClean="0">
                <a:latin typeface="Arial" panose="020B0604020202020204" pitchFamily="34" charset="0"/>
                <a:cs typeface="Arial" panose="020B0604020202020204" pitchFamily="34" charset="0"/>
              </a:rPr>
              <a:t>)</a:t>
            </a:r>
            <a:endParaRPr lang="en-US" sz="1100" dirty="0">
              <a:latin typeface="Arial" panose="020B0604020202020204" pitchFamily="34" charset="0"/>
              <a:cs typeface="Arial" panose="020B0604020202020204" pitchFamily="34" charset="0"/>
            </a:endParaRPr>
          </a:p>
        </p:txBody>
      </p:sp>
      <p:sp>
        <p:nvSpPr>
          <p:cNvPr id="16" name="Rectangle 15"/>
          <p:cNvSpPr/>
          <p:nvPr/>
        </p:nvSpPr>
        <p:spPr>
          <a:xfrm>
            <a:off x="784295" y="6532050"/>
            <a:ext cx="5443161" cy="430887"/>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DoubleEntrySub</a:t>
            </a:r>
            <a:r>
              <a:rPr lang="en-GB" sz="1100" dirty="0" smtClean="0">
                <a:latin typeface="Arial" panose="020B0604020202020204" pitchFamily="34" charset="0"/>
                <a:cs typeface="Arial" panose="020B0604020202020204" pitchFamily="34" charset="0"/>
              </a:rPr>
              <a:t> takes all the elements so far present in the Activity Register and puts all their scores to zero. </a:t>
            </a:r>
            <a:endParaRPr lang="en-US" sz="1100" dirty="0">
              <a:latin typeface="Arial" panose="020B0604020202020204" pitchFamily="34" charset="0"/>
              <a:cs typeface="Arial" panose="020B0604020202020204" pitchFamily="34" charset="0"/>
            </a:endParaRPr>
          </a:p>
        </p:txBody>
      </p:sp>
      <p:sp>
        <p:nvSpPr>
          <p:cNvPr id="15" name="Rectangle 14"/>
          <p:cNvSpPr/>
          <p:nvPr/>
        </p:nvSpPr>
        <p:spPr>
          <a:xfrm>
            <a:off x="1210809" y="4918648"/>
            <a:ext cx="5130242" cy="430887"/>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IDPReplacementSub</a:t>
            </a:r>
            <a:r>
              <a:rPr lang="en-GB" sz="1100" dirty="0" smtClean="0">
                <a:latin typeface="Arial" panose="020B0604020202020204" pitchFamily="34" charset="0"/>
                <a:cs typeface="Arial" panose="020B0604020202020204" pitchFamily="34" charset="0"/>
              </a:rPr>
              <a:t> creates an IDP2-dependent network mirroring the IDP1-dependent network.</a:t>
            </a:r>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2069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5551" y="166457"/>
            <a:ext cx="5915025" cy="531374"/>
          </a:xfrm>
        </p:spPr>
        <p:txBody>
          <a:bodyPr>
            <a:normAutofit fontScale="90000"/>
          </a:bodyPr>
          <a:lstStyle/>
          <a:p>
            <a:r>
              <a:rPr lang="en-GB" dirty="0">
                <a:latin typeface="Arial" panose="020B0604020202020204" pitchFamily="34" charset="0"/>
                <a:cs typeface="Arial" panose="020B0604020202020204" pitchFamily="34" charset="0"/>
              </a:rPr>
              <a:t>Compute </a:t>
            </a:r>
            <a:r>
              <a:rPr lang="en-GB" dirty="0" smtClean="0">
                <a:latin typeface="Arial" panose="020B0604020202020204" pitchFamily="34" charset="0"/>
                <a:cs typeface="Arial" panose="020B0604020202020204" pitchFamily="34" charset="0"/>
              </a:rPr>
              <a:t>continued</a:t>
            </a:r>
            <a:endParaRPr lang="fr-FR" dirty="0"/>
          </a:p>
        </p:txBody>
      </p:sp>
      <p:sp>
        <p:nvSpPr>
          <p:cNvPr id="3" name="Rectangle 2"/>
          <p:cNvSpPr/>
          <p:nvPr/>
        </p:nvSpPr>
        <p:spPr>
          <a:xfrm>
            <a:off x="495551" y="808200"/>
            <a:ext cx="6097754" cy="261610"/>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ForcedOutputSub</a:t>
            </a:r>
            <a:r>
              <a:rPr lang="en-GB" sz="1100" dirty="0" smtClean="0">
                <a:latin typeface="Arial" panose="020B0604020202020204" pitchFamily="34" charset="0"/>
                <a:cs typeface="Arial" panose="020B0604020202020204" pitchFamily="34" charset="0"/>
              </a:rPr>
              <a:t> generates an output at random that is forced into the Activity Register</a:t>
            </a:r>
            <a:endParaRPr lang="en-US" sz="1100" dirty="0" smtClean="0">
              <a:latin typeface="Arial" panose="020B0604020202020204" pitchFamily="34" charset="0"/>
              <a:cs typeface="Arial" panose="020B0604020202020204" pitchFamily="34" charset="0"/>
            </a:endParaRPr>
          </a:p>
        </p:txBody>
      </p:sp>
      <p:sp>
        <p:nvSpPr>
          <p:cNvPr id="4" name="Rectangle 3"/>
          <p:cNvSpPr/>
          <p:nvPr/>
        </p:nvSpPr>
        <p:spPr>
          <a:xfrm>
            <a:off x="495551" y="1180179"/>
            <a:ext cx="5119438" cy="938719"/>
          </a:xfrm>
          <a:prstGeom prst="rect">
            <a:avLst/>
          </a:prstGeom>
        </p:spPr>
        <p:txBody>
          <a:bodyPr wrap="square">
            <a:spAutoFit/>
          </a:bodyPr>
          <a:lstStyle/>
          <a:p>
            <a:r>
              <a:rPr lang="en-GB" sz="1100" i="1" dirty="0" err="1">
                <a:latin typeface="Arial" panose="020B0604020202020204" pitchFamily="34" charset="0"/>
                <a:cs typeface="Arial" panose="020B0604020202020204" pitchFamily="34" charset="0"/>
              </a:rPr>
              <a:t>DetectionOutputSub</a:t>
            </a:r>
            <a:r>
              <a:rPr lang="en-GB" sz="1100" dirty="0">
                <a:latin typeface="Arial" panose="020B0604020202020204" pitchFamily="34" charset="0"/>
                <a:cs typeface="Arial" panose="020B0604020202020204" pitchFamily="34" charset="0"/>
              </a:rPr>
              <a:t> counts how many outputs there are in the new line of the Activity Register. It records a failure if there is more than one output. If there is no output at all and if </a:t>
            </a:r>
            <a:r>
              <a:rPr lang="en-US" sz="1100" dirty="0" err="1">
                <a:latin typeface="Arial" panose="020B0604020202020204" pitchFamily="34" charset="0"/>
                <a:cs typeface="Arial" panose="020B0604020202020204" pitchFamily="34" charset="0"/>
              </a:rPr>
              <a:t>OutputLacking</a:t>
            </a:r>
            <a:r>
              <a:rPr lang="en-US" sz="1100" dirty="0">
                <a:latin typeface="Arial" panose="020B0604020202020204" pitchFamily="34" charset="0"/>
                <a:cs typeface="Arial" panose="020B0604020202020204" pitchFamily="34" charset="0"/>
              </a:rPr>
              <a:t> &gt; </a:t>
            </a:r>
            <a:r>
              <a:rPr lang="en-US" sz="1100" dirty="0" err="1">
                <a:latin typeface="Arial" panose="020B0604020202020204" pitchFamily="34" charset="0"/>
                <a:cs typeface="Arial" panose="020B0604020202020204" pitchFamily="34" charset="0"/>
              </a:rPr>
              <a:t>ForcedOutputProbability</a:t>
            </a:r>
            <a:r>
              <a:rPr lang="en-US" sz="1100" dirty="0">
                <a:latin typeface="Arial" panose="020B0604020202020204" pitchFamily="34" charset="0"/>
                <a:cs typeface="Arial" panose="020B0604020202020204" pitchFamily="34" charset="0"/>
              </a:rPr>
              <a:t> then it signals that </a:t>
            </a:r>
            <a:r>
              <a:rPr lang="en-US" sz="1100" dirty="0" err="1">
                <a:latin typeface="Arial" panose="020B0604020202020204" pitchFamily="34" charset="0"/>
                <a:cs typeface="Arial" panose="020B0604020202020204" pitchFamily="34" charset="0"/>
              </a:rPr>
              <a:t>OutputNeeded</a:t>
            </a:r>
            <a:r>
              <a:rPr lang="en-US" sz="1100" dirty="0">
                <a:latin typeface="Arial" panose="020B0604020202020204" pitchFamily="34" charset="0"/>
                <a:cs typeface="Arial" panose="020B0604020202020204" pitchFamily="34" charset="0"/>
              </a:rPr>
              <a:t> = 1 (which will call up </a:t>
            </a:r>
            <a:r>
              <a:rPr lang="en-US" sz="1100" dirty="0" err="1" smtClean="0">
                <a:latin typeface="Arial" panose="020B0604020202020204" pitchFamily="34" charset="0"/>
                <a:cs typeface="Arial" panose="020B0604020202020204" pitchFamily="34" charset="0"/>
              </a:rPr>
              <a:t>ForcedOutputSub</a:t>
            </a:r>
            <a:r>
              <a:rPr lang="en-US" sz="1100" dirty="0" smtClean="0">
                <a:latin typeface="Arial" panose="020B0604020202020204" pitchFamily="34" charset="0"/>
                <a:cs typeface="Arial" panose="020B0604020202020204" pitchFamily="34" charset="0"/>
              </a:rPr>
              <a:t>). Unless there is no output and no output is needed, it calls </a:t>
            </a:r>
            <a:r>
              <a:rPr lang="en-US" sz="1100" dirty="0" err="1" smtClean="0">
                <a:latin typeface="Arial" panose="020B0604020202020204" pitchFamily="34" charset="0"/>
                <a:cs typeface="Arial" panose="020B0604020202020204" pitchFamily="34" charset="0"/>
              </a:rPr>
              <a:t>TestDecisionRewardOrPunishSub</a:t>
            </a:r>
            <a:endParaRPr lang="en-US" sz="1100" dirty="0">
              <a:latin typeface="Arial" panose="020B0604020202020204" pitchFamily="34" charset="0"/>
              <a:cs typeface="Arial" panose="020B0604020202020204" pitchFamily="34" charset="0"/>
            </a:endParaRPr>
          </a:p>
        </p:txBody>
      </p:sp>
      <p:sp>
        <p:nvSpPr>
          <p:cNvPr id="5" name="Rectangle 4"/>
          <p:cNvSpPr/>
          <p:nvPr/>
        </p:nvSpPr>
        <p:spPr>
          <a:xfrm>
            <a:off x="495550" y="2172383"/>
            <a:ext cx="6097755" cy="1615827"/>
          </a:xfrm>
          <a:prstGeom prst="rect">
            <a:avLst/>
          </a:prstGeom>
        </p:spPr>
        <p:txBody>
          <a:bodyPr wrap="square">
            <a:spAutoFit/>
          </a:bodyPr>
          <a:lstStyle/>
          <a:p>
            <a:r>
              <a:rPr lang="en-US" sz="1100" i="1" dirty="0" err="1" smtClean="0">
                <a:latin typeface="Arial" panose="020B0604020202020204" pitchFamily="34" charset="0"/>
                <a:cs typeface="Arial" panose="020B0604020202020204" pitchFamily="34" charset="0"/>
              </a:rPr>
              <a:t>TestDecisionRewardOrPunishSub</a:t>
            </a:r>
            <a:r>
              <a:rPr lang="en-US" sz="1100" i="1" dirty="0" smtClean="0">
                <a:latin typeface="Arial" panose="020B0604020202020204" pitchFamily="34" charset="0"/>
                <a:cs typeface="Arial" panose="020B0604020202020204" pitchFamily="34" charset="0"/>
              </a:rPr>
              <a:t> </a:t>
            </a:r>
            <a:r>
              <a:rPr lang="en-US" sz="1100" dirty="0" err="1" smtClean="0">
                <a:latin typeface="Arial" panose="020B0604020202020204" pitchFamily="34" charset="0"/>
                <a:cs typeface="Arial" panose="020B0604020202020204" pitchFamily="34" charset="0"/>
              </a:rPr>
              <a:t>DefineInputOutputSub</a:t>
            </a:r>
            <a:r>
              <a:rPr lang="en-US" sz="1100" dirty="0" smtClean="0">
                <a:latin typeface="Arial" panose="020B0604020202020204" pitchFamily="34" charset="0"/>
                <a:cs typeface="Arial" panose="020B0604020202020204" pitchFamily="34" charset="0"/>
              </a:rPr>
              <a:t> has defined the desired outputs as </a:t>
            </a:r>
            <a:r>
              <a:rPr lang="en-US" sz="1100" dirty="0" err="1" smtClean="0">
                <a:latin typeface="Arial" panose="020B0604020202020204" pitchFamily="34" charset="0"/>
                <a:cs typeface="Arial" panose="020B0604020202020204" pitchFamily="34" charset="0"/>
              </a:rPr>
              <a:t>OutputA</a:t>
            </a:r>
            <a:r>
              <a:rPr lang="en-US" sz="1100" dirty="0" smtClean="0">
                <a:latin typeface="Arial" panose="020B0604020202020204" pitchFamily="34" charset="0"/>
                <a:cs typeface="Arial" panose="020B0604020202020204" pitchFamily="34" charset="0"/>
              </a:rPr>
              <a:t>(1), </a:t>
            </a:r>
            <a:r>
              <a:rPr lang="en-US" sz="1100" dirty="0" err="1" smtClean="0">
                <a:latin typeface="Arial" panose="020B0604020202020204" pitchFamily="34" charset="0"/>
                <a:cs typeface="Arial" panose="020B0604020202020204" pitchFamily="34" charset="0"/>
              </a:rPr>
              <a:t>OutputA</a:t>
            </a:r>
            <a:r>
              <a:rPr lang="en-US" sz="1100" dirty="0" smtClean="0">
                <a:latin typeface="Arial" panose="020B0604020202020204" pitchFamily="34" charset="0"/>
                <a:cs typeface="Arial" panose="020B0604020202020204" pitchFamily="34" charset="0"/>
              </a:rPr>
              <a:t>(2</a:t>
            </a:r>
            <a:r>
              <a:rPr lang="en-US" sz="1100" dirty="0">
                <a:latin typeface="Arial" panose="020B0604020202020204" pitchFamily="34" charset="0"/>
                <a:cs typeface="Arial" panose="020B0604020202020204" pitchFamily="34" charset="0"/>
              </a:rPr>
              <a:t>)</a:t>
            </a:r>
            <a:r>
              <a:rPr lang="en-US" sz="1100" dirty="0" smtClean="0">
                <a:latin typeface="Arial" panose="020B0604020202020204" pitchFamily="34" charset="0"/>
                <a:cs typeface="Arial" panose="020B0604020202020204" pitchFamily="34" charset="0"/>
              </a:rPr>
              <a:t> and </a:t>
            </a:r>
            <a:r>
              <a:rPr lang="en-US" sz="1100" dirty="0" err="1" smtClean="0">
                <a:latin typeface="Arial" panose="020B0604020202020204" pitchFamily="34" charset="0"/>
                <a:cs typeface="Arial" panose="020B0604020202020204" pitchFamily="34" charset="0"/>
              </a:rPr>
              <a:t>OutputA</a:t>
            </a:r>
            <a:r>
              <a:rPr lang="en-US" sz="1100" dirty="0" smtClean="0">
                <a:latin typeface="Arial" panose="020B0604020202020204" pitchFamily="34" charset="0"/>
                <a:cs typeface="Arial" panose="020B0604020202020204" pitchFamily="34" charset="0"/>
              </a:rPr>
              <a:t>(3) as = </a:t>
            </a:r>
            <a:r>
              <a:rPr lang="en-US" sz="1100" dirty="0">
                <a:latin typeface="Arial" panose="020B0604020202020204" pitchFamily="34" charset="0"/>
                <a:cs typeface="Arial" panose="020B0604020202020204" pitchFamily="34" charset="0"/>
              </a:rPr>
              <a:t>1 </a:t>
            </a:r>
            <a:r>
              <a:rPr lang="en-US" sz="1100" dirty="0" smtClean="0">
                <a:latin typeface="Arial" panose="020B0604020202020204" pitchFamily="34" charset="0"/>
                <a:cs typeface="Arial" panose="020B0604020202020204" pitchFamily="34" charset="0"/>
              </a:rPr>
              <a:t>if we want </a:t>
            </a:r>
            <a:r>
              <a:rPr lang="en-US" sz="1100" dirty="0" err="1">
                <a:latin typeface="Arial" panose="020B0604020202020204" pitchFamily="34" charset="0"/>
                <a:cs typeface="Arial" panose="020B0604020202020204" pitchFamily="34" charset="0"/>
              </a:rPr>
              <a:t>E</a:t>
            </a:r>
            <a:r>
              <a:rPr lang="en-US" sz="1100" dirty="0" err="1" smtClean="0">
                <a:latin typeface="Arial" panose="020B0604020202020204" pitchFamily="34" charset="0"/>
                <a:cs typeface="Arial" panose="020B0604020202020204" pitchFamily="34" charset="0"/>
              </a:rPr>
              <a:t>number</a:t>
            </a:r>
            <a:r>
              <a:rPr lang="en-US" sz="1100" dirty="0" smtClean="0">
                <a:latin typeface="Arial" panose="020B0604020202020204" pitchFamily="34" charset="0"/>
                <a:cs typeface="Arial" panose="020B0604020202020204" pitchFamily="34" charset="0"/>
              </a:rPr>
              <a:t>, Enumber-1 and Enumber-2, respectively, </a:t>
            </a:r>
            <a:r>
              <a:rPr lang="en-US" sz="1100" dirty="0">
                <a:latin typeface="Arial" panose="020B0604020202020204" pitchFamily="34" charset="0"/>
                <a:cs typeface="Arial" panose="020B0604020202020204" pitchFamily="34" charset="0"/>
              </a:rPr>
              <a:t>as </a:t>
            </a:r>
            <a:r>
              <a:rPr lang="en-US" sz="1100" dirty="0" smtClean="0">
                <a:latin typeface="Arial" panose="020B0604020202020204" pitchFamily="34" charset="0"/>
                <a:cs typeface="Arial" panose="020B0604020202020204" pitchFamily="34" charset="0"/>
              </a:rPr>
              <a:t>outputs. If the program has advanced to the number of loops &gt; </a:t>
            </a:r>
            <a:r>
              <a:rPr lang="en-US" sz="1100" dirty="0" err="1" smtClean="0">
                <a:latin typeface="Arial" panose="020B0604020202020204" pitchFamily="34" charset="0"/>
                <a:cs typeface="Arial" panose="020B0604020202020204" pitchFamily="34" charset="0"/>
              </a:rPr>
              <a:t>LoopsTillStorm</a:t>
            </a:r>
            <a:r>
              <a:rPr lang="en-US" sz="1100" dirty="0" smtClean="0">
                <a:latin typeface="Arial" panose="020B0604020202020204" pitchFamily="34" charset="0"/>
                <a:cs typeface="Arial" panose="020B0604020202020204" pitchFamily="34" charset="0"/>
              </a:rPr>
              <a:t>, there is neither rewarding nor punishing. To punish, a random line within an input-output sequence is chosen as start and then </a:t>
            </a:r>
            <a:r>
              <a:rPr lang="en-US" sz="1100" dirty="0" err="1" smtClean="0">
                <a:latin typeface="Arial" panose="020B0604020202020204" pitchFamily="34" charset="0"/>
                <a:cs typeface="Arial" panose="020B0604020202020204" pitchFamily="34" charset="0"/>
              </a:rPr>
              <a:t>PunishMutateNextSub</a:t>
            </a:r>
            <a:r>
              <a:rPr lang="en-US" sz="1100" dirty="0" smtClean="0">
                <a:latin typeface="Arial" panose="020B0604020202020204" pitchFamily="34" charset="0"/>
                <a:cs typeface="Arial" panose="020B0604020202020204" pitchFamily="34" charset="0"/>
              </a:rPr>
              <a:t> and </a:t>
            </a:r>
            <a:r>
              <a:rPr lang="en-US" sz="1100" dirty="0" err="1" smtClean="0">
                <a:latin typeface="Arial" panose="020B0604020202020204" pitchFamily="34" charset="0"/>
                <a:cs typeface="Arial" panose="020B0604020202020204" pitchFamily="34" charset="0"/>
              </a:rPr>
              <a:t>PunishMutateNowSub</a:t>
            </a:r>
            <a:r>
              <a:rPr lang="en-US" sz="1100" dirty="0" smtClean="0">
                <a:latin typeface="Arial" panose="020B0604020202020204" pitchFamily="34" charset="0"/>
                <a:cs typeface="Arial" panose="020B0604020202020204" pitchFamily="34" charset="0"/>
              </a:rPr>
              <a:t> are called on to act on this and subsequent lines several </a:t>
            </a:r>
            <a:r>
              <a:rPr lang="en-US" sz="1100" dirty="0">
                <a:latin typeface="Arial" panose="020B0604020202020204" pitchFamily="34" charset="0"/>
                <a:cs typeface="Arial" panose="020B0604020202020204" pitchFamily="34" charset="0"/>
              </a:rPr>
              <a:t>times according to </a:t>
            </a:r>
            <a:r>
              <a:rPr lang="en-US" sz="1100" dirty="0" err="1" smtClean="0">
                <a:latin typeface="Arial" panose="020B0604020202020204" pitchFamily="34" charset="0"/>
                <a:cs typeface="Arial" panose="020B0604020202020204" pitchFamily="34" charset="0"/>
              </a:rPr>
              <a:t>RepeatRewardPunish</a:t>
            </a:r>
            <a:r>
              <a:rPr lang="en-US" sz="1100" dirty="0" smtClean="0">
                <a:latin typeface="Arial" panose="020B0604020202020204" pitchFamily="34" charset="0"/>
                <a:cs typeface="Arial" panose="020B0604020202020204" pitchFamily="34" charset="0"/>
              </a:rPr>
              <a:t> (here 5). To reward, all the lines between the input and the output are chosen (plus the previous output line if this was good). Then </a:t>
            </a:r>
            <a:r>
              <a:rPr lang="en-US" sz="1100" dirty="0" err="1" smtClean="0">
                <a:latin typeface="Arial" panose="020B0604020202020204" pitchFamily="34" charset="0"/>
                <a:cs typeface="Arial" panose="020B0604020202020204" pitchFamily="34" charset="0"/>
              </a:rPr>
              <a:t>ShortRewardNextSub</a:t>
            </a:r>
            <a:r>
              <a:rPr lang="en-US" sz="1100" dirty="0" smtClean="0">
                <a:latin typeface="Arial" panose="020B0604020202020204" pitchFamily="34" charset="0"/>
                <a:cs typeface="Arial" panose="020B0604020202020204" pitchFamily="34" charset="0"/>
              </a:rPr>
              <a:t> and </a:t>
            </a:r>
            <a:r>
              <a:rPr lang="en-US" sz="1100" dirty="0" err="1" smtClean="0">
                <a:latin typeface="Arial" panose="020B0604020202020204" pitchFamily="34" charset="0"/>
                <a:cs typeface="Arial" panose="020B0604020202020204" pitchFamily="34" charset="0"/>
              </a:rPr>
              <a:t>ShortRewardNowSub</a:t>
            </a:r>
            <a:r>
              <a:rPr lang="en-US" sz="1100" dirty="0" smtClean="0">
                <a:latin typeface="Arial" panose="020B0604020202020204" pitchFamily="34" charset="0"/>
                <a:cs typeface="Arial" panose="020B0604020202020204" pitchFamily="34" charset="0"/>
              </a:rPr>
              <a:t> are called on. </a:t>
            </a:r>
            <a:endParaRPr lang="en-US" sz="1100" dirty="0">
              <a:latin typeface="Arial" panose="020B0604020202020204" pitchFamily="34" charset="0"/>
              <a:cs typeface="Arial" panose="020B0604020202020204" pitchFamily="34" charset="0"/>
            </a:endParaRPr>
          </a:p>
        </p:txBody>
      </p:sp>
      <p:sp>
        <p:nvSpPr>
          <p:cNvPr id="6" name="Rectangle 5"/>
          <p:cNvSpPr/>
          <p:nvPr/>
        </p:nvSpPr>
        <p:spPr>
          <a:xfrm>
            <a:off x="1036971" y="3841695"/>
            <a:ext cx="5688682" cy="1107996"/>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ShortRewardNowSub</a:t>
            </a:r>
            <a:r>
              <a:rPr lang="en-GB" sz="1100" dirty="0" smtClean="0">
                <a:latin typeface="Arial" panose="020B0604020202020204" pitchFamily="34" charset="0"/>
                <a:cs typeface="Arial" panose="020B0604020202020204" pitchFamily="34" charset="0"/>
              </a:rPr>
              <a:t> takes each address in the line of the Activity Register as Element1 and then selects at random Element2; it then writes the address of Element2 into the Now field of Element1 (unless Element1=Element2 or Element1=IDP1 or IDP2). With the present max size of the fields, a bias limit is not used. It avoids overwriting the connections of a previously successful element because it detects whether this element has a field of maximum size. </a:t>
            </a:r>
            <a:r>
              <a:rPr lang="en-US" sz="1100" dirty="0">
                <a:latin typeface="Arial" panose="020B0604020202020204" pitchFamily="34" charset="0"/>
                <a:cs typeface="Arial" panose="020B0604020202020204" pitchFamily="34" charset="0"/>
              </a:rPr>
              <a:t>It lengthens </a:t>
            </a:r>
            <a:r>
              <a:rPr lang="en-US" sz="1100" dirty="0" smtClean="0">
                <a:latin typeface="Arial" panose="020B0604020202020204" pitchFamily="34" charset="0"/>
                <a:cs typeface="Arial" panose="020B0604020202020204" pitchFamily="34" charset="0"/>
              </a:rPr>
              <a:t>the Now field.</a:t>
            </a:r>
          </a:p>
        </p:txBody>
      </p:sp>
      <p:sp>
        <p:nvSpPr>
          <p:cNvPr id="7" name="Rectangle 6"/>
          <p:cNvSpPr/>
          <p:nvPr/>
        </p:nvSpPr>
        <p:spPr>
          <a:xfrm>
            <a:off x="1036971" y="5051613"/>
            <a:ext cx="5688682" cy="430887"/>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ShortRewardNextSub</a:t>
            </a:r>
            <a:r>
              <a:rPr lang="en-GB" sz="1100" dirty="0" smtClean="0">
                <a:latin typeface="Arial" panose="020B0604020202020204" pitchFamily="34" charset="0"/>
                <a:cs typeface="Arial" panose="020B0604020202020204" pitchFamily="34" charset="0"/>
              </a:rPr>
              <a:t> acts like </a:t>
            </a:r>
            <a:r>
              <a:rPr lang="en-GB" sz="1100" dirty="0" err="1" smtClean="0">
                <a:latin typeface="Arial" panose="020B0604020202020204" pitchFamily="34" charset="0"/>
                <a:cs typeface="Arial" panose="020B0604020202020204" pitchFamily="34" charset="0"/>
              </a:rPr>
              <a:t>ShortRewardNowSub</a:t>
            </a:r>
            <a:r>
              <a:rPr lang="en-GB" sz="1100" dirty="0" smtClean="0">
                <a:latin typeface="Arial" panose="020B0604020202020204" pitchFamily="34" charset="0"/>
                <a:cs typeface="Arial" panose="020B0604020202020204" pitchFamily="34" charset="0"/>
              </a:rPr>
              <a:t> but takes Element2 from the next line of the Activity Register to the line containing Element1. It lengthens the Next field</a:t>
            </a:r>
            <a:endParaRPr lang="en-US" sz="1100" dirty="0" smtClean="0">
              <a:latin typeface="Arial" panose="020B0604020202020204" pitchFamily="34" charset="0"/>
              <a:cs typeface="Arial" panose="020B0604020202020204" pitchFamily="34" charset="0"/>
            </a:endParaRPr>
          </a:p>
        </p:txBody>
      </p:sp>
      <p:sp>
        <p:nvSpPr>
          <p:cNvPr id="9" name="Rectangle 8"/>
          <p:cNvSpPr/>
          <p:nvPr/>
        </p:nvSpPr>
        <p:spPr>
          <a:xfrm>
            <a:off x="1036972" y="5588274"/>
            <a:ext cx="5688681" cy="600164"/>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PunishMutateNextSub</a:t>
            </a:r>
            <a:r>
              <a:rPr lang="en-GB" sz="1100" dirty="0" smtClean="0">
                <a:latin typeface="Arial" panose="020B0604020202020204" pitchFamily="34" charset="0"/>
                <a:cs typeface="Arial" panose="020B0604020202020204" pitchFamily="34" charset="0"/>
              </a:rPr>
              <a:t> takes each element with an address in the line of the Activity Register and writes a random address into its Next field which it also </a:t>
            </a:r>
            <a:r>
              <a:rPr lang="en-GB" sz="1100" dirty="0" smtClean="0">
                <a:latin typeface="Arial" panose="020B0604020202020204" pitchFamily="34" charset="0"/>
                <a:cs typeface="Arial" panose="020B0604020202020204" pitchFamily="34" charset="0"/>
              </a:rPr>
              <a:t>shortens. IDP1 and IDP2 are exempt.</a:t>
            </a:r>
            <a:endParaRPr lang="en-US" sz="1100" dirty="0" smtClean="0">
              <a:latin typeface="Arial" panose="020B0604020202020204" pitchFamily="34" charset="0"/>
              <a:cs typeface="Arial" panose="020B0604020202020204" pitchFamily="34" charset="0"/>
            </a:endParaRPr>
          </a:p>
        </p:txBody>
      </p:sp>
      <p:sp>
        <p:nvSpPr>
          <p:cNvPr id="10" name="Rectangle 9"/>
          <p:cNvSpPr/>
          <p:nvPr/>
        </p:nvSpPr>
        <p:spPr>
          <a:xfrm>
            <a:off x="1036971" y="6172020"/>
            <a:ext cx="5688682" cy="600164"/>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PunishMutateNowSub</a:t>
            </a:r>
            <a:r>
              <a:rPr lang="en-GB" sz="1100" dirty="0" smtClean="0">
                <a:latin typeface="Arial" panose="020B0604020202020204" pitchFamily="34" charset="0"/>
                <a:cs typeface="Arial" panose="020B0604020202020204" pitchFamily="34" charset="0"/>
              </a:rPr>
              <a:t> takes each element with an address in the line of the Activity Register and writes a random address into its Now field which it also </a:t>
            </a:r>
            <a:r>
              <a:rPr lang="en-GB" sz="1100" dirty="0">
                <a:latin typeface="Arial" panose="020B0604020202020204" pitchFamily="34" charset="0"/>
                <a:cs typeface="Arial" panose="020B0604020202020204" pitchFamily="34" charset="0"/>
              </a:rPr>
              <a:t>shortens. IDP1 and IDP2 are exempt.</a:t>
            </a:r>
            <a:endParaRPr lang="en-US" sz="1100" dirty="0" smtClean="0">
              <a:latin typeface="Arial" panose="020B0604020202020204" pitchFamily="34" charset="0"/>
              <a:cs typeface="Arial" panose="020B0604020202020204" pitchFamily="34" charset="0"/>
            </a:endParaRPr>
          </a:p>
        </p:txBody>
      </p:sp>
      <p:sp>
        <p:nvSpPr>
          <p:cNvPr id="11" name="Rectangle 10"/>
          <p:cNvSpPr/>
          <p:nvPr/>
        </p:nvSpPr>
        <p:spPr>
          <a:xfrm>
            <a:off x="627899" y="6789516"/>
            <a:ext cx="6097754" cy="261610"/>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UpdateLineNumberSub</a:t>
            </a:r>
            <a:r>
              <a:rPr lang="en-GB" sz="1100" dirty="0" smtClean="0">
                <a:latin typeface="Arial" panose="020B0604020202020204" pitchFamily="34" charset="0"/>
                <a:cs typeface="Arial" panose="020B0604020202020204" pitchFamily="34" charset="0"/>
              </a:rPr>
              <a:t> increases the number of the line of the Activity Register by 1.</a:t>
            </a:r>
            <a:endParaRPr lang="en-US" sz="1100" dirty="0" smtClean="0">
              <a:latin typeface="Arial" panose="020B0604020202020204" pitchFamily="34" charset="0"/>
              <a:cs typeface="Arial" panose="020B0604020202020204" pitchFamily="34" charset="0"/>
            </a:endParaRPr>
          </a:p>
        </p:txBody>
      </p:sp>
      <p:sp>
        <p:nvSpPr>
          <p:cNvPr id="12" name="Rectangle 11"/>
          <p:cNvSpPr/>
          <p:nvPr/>
        </p:nvSpPr>
        <p:spPr>
          <a:xfrm>
            <a:off x="627899" y="7094972"/>
            <a:ext cx="6097754" cy="430887"/>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ShowResults</a:t>
            </a:r>
            <a:r>
              <a:rPr lang="en-GB" sz="1100" i="1"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 displays the highest scoring Now and Next addresses of the elements, the success and fail graph, </a:t>
            </a:r>
            <a:r>
              <a:rPr lang="en-GB" sz="1100" dirty="0">
                <a:latin typeface="Arial" panose="020B0604020202020204" pitchFamily="34" charset="0"/>
                <a:cs typeface="Arial" panose="020B0604020202020204" pitchFamily="34" charset="0"/>
              </a:rPr>
              <a:t>and calls on </a:t>
            </a:r>
            <a:r>
              <a:rPr lang="en-GB" sz="1100" dirty="0" err="1">
                <a:latin typeface="Arial" panose="020B0604020202020204" pitchFamily="34" charset="0"/>
                <a:cs typeface="Arial" panose="020B0604020202020204" pitchFamily="34" charset="0"/>
              </a:rPr>
              <a:t>Maurice_AffTbActivity</a:t>
            </a:r>
            <a:endParaRPr lang="en-GB" sz="1100" dirty="0" smtClean="0">
              <a:latin typeface="Arial" panose="020B0604020202020204" pitchFamily="34" charset="0"/>
              <a:cs typeface="Arial" panose="020B0604020202020204" pitchFamily="34" charset="0"/>
            </a:endParaRPr>
          </a:p>
        </p:txBody>
      </p:sp>
      <p:sp>
        <p:nvSpPr>
          <p:cNvPr id="13" name="Rectangle 12"/>
          <p:cNvSpPr/>
          <p:nvPr/>
        </p:nvSpPr>
        <p:spPr>
          <a:xfrm>
            <a:off x="404186" y="7569705"/>
            <a:ext cx="6097754" cy="261610"/>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Maurice_AffTbActivity</a:t>
            </a:r>
            <a:r>
              <a:rPr lang="en-GB" sz="1100" i="1"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Shows the 16 most recent lines of the Activity </a:t>
            </a:r>
            <a:r>
              <a:rPr lang="en-GB" sz="1100" dirty="0" smtClean="0">
                <a:latin typeface="Arial" panose="020B0604020202020204" pitchFamily="34" charset="0"/>
                <a:cs typeface="Arial" panose="020B0604020202020204" pitchFamily="34" charset="0"/>
              </a:rPr>
              <a:t>Register.</a:t>
            </a:r>
            <a:endParaRPr lang="en-GB" sz="1100" dirty="0" smtClean="0">
              <a:latin typeface="Arial" panose="020B0604020202020204" pitchFamily="34" charset="0"/>
              <a:cs typeface="Arial" panose="020B0604020202020204" pitchFamily="34" charset="0"/>
            </a:endParaRPr>
          </a:p>
        </p:txBody>
      </p:sp>
      <p:sp>
        <p:nvSpPr>
          <p:cNvPr id="14" name="Rectangle 13"/>
          <p:cNvSpPr/>
          <p:nvPr/>
        </p:nvSpPr>
        <p:spPr>
          <a:xfrm>
            <a:off x="495550" y="8268362"/>
            <a:ext cx="6097754" cy="430887"/>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ConnectivityExtractSub</a:t>
            </a:r>
            <a:r>
              <a:rPr lang="en-GB" sz="1100" i="1" dirty="0" smtClean="0">
                <a:latin typeface="Arial" panose="020B0604020202020204" pitchFamily="34" charset="0"/>
                <a:cs typeface="Arial" panose="020B0604020202020204" pitchFamily="34" charset="0"/>
              </a:rPr>
              <a:t>, </a:t>
            </a:r>
            <a:r>
              <a:rPr lang="en-GB" sz="1100" i="1" dirty="0" err="1" smtClean="0">
                <a:latin typeface="Arial" panose="020B0604020202020204" pitchFamily="34" charset="0"/>
                <a:cs typeface="Arial" panose="020B0604020202020204" pitchFamily="34" charset="0"/>
              </a:rPr>
              <a:t>ConnectivityBinSub</a:t>
            </a:r>
            <a:r>
              <a:rPr lang="en-GB" sz="1100" i="1" dirty="0" smtClean="0">
                <a:latin typeface="Arial" panose="020B0604020202020204" pitchFamily="34" charset="0"/>
                <a:cs typeface="Arial" panose="020B0604020202020204" pitchFamily="34" charset="0"/>
              </a:rPr>
              <a:t> and </a:t>
            </a:r>
            <a:r>
              <a:rPr lang="en-GB" sz="1100" i="1" dirty="0" err="1" smtClean="0">
                <a:latin typeface="Arial" panose="020B0604020202020204" pitchFamily="34" charset="0"/>
                <a:cs typeface="Arial" panose="020B0604020202020204" pitchFamily="34" charset="0"/>
              </a:rPr>
              <a:t>ConnectivityDisplaySub</a:t>
            </a:r>
            <a:r>
              <a:rPr lang="en-GB" sz="1100" i="1" dirty="0" smtClean="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are not used in this </a:t>
            </a:r>
            <a:r>
              <a:rPr lang="en-GB" sz="1100" dirty="0" smtClean="0">
                <a:latin typeface="Arial" panose="020B0604020202020204" pitchFamily="34" charset="0"/>
                <a:cs typeface="Arial" panose="020B0604020202020204" pitchFamily="34" charset="0"/>
              </a:rPr>
              <a:t>version</a:t>
            </a:r>
            <a:endParaRPr lang="en-GB"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0994950"/>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3426</TotalTime>
  <Words>2206</Words>
  <Application>Microsoft Office PowerPoint</Application>
  <PresentationFormat>Format A4 (210 x 297 mm)</PresentationFormat>
  <Paragraphs>95</Paragraphs>
  <Slides>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5</vt:i4>
      </vt:variant>
    </vt:vector>
  </HeadingPairs>
  <TitlesOfParts>
    <vt:vector size="9" baseType="lpstr">
      <vt:lpstr>Arial</vt:lpstr>
      <vt:lpstr>Calibri</vt:lpstr>
      <vt:lpstr>Calibri Light</vt:lpstr>
      <vt:lpstr>Thème Office</vt:lpstr>
      <vt:lpstr>Program overview CocoIDP827NatComm</vt:lpstr>
      <vt:lpstr>Présentation PowerPoint</vt:lpstr>
      <vt:lpstr>Compute subroutines</vt:lpstr>
      <vt:lpstr>Compute: SofarSub</vt:lpstr>
      <vt:lpstr>Compute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Flow chart CocoIDP825NatComm</dc:title>
  <dc:creator>Victor Norris</dc:creator>
  <cp:lastModifiedBy>Victor Norris</cp:lastModifiedBy>
  <cp:revision>161</cp:revision>
  <dcterms:created xsi:type="dcterms:W3CDTF">2023-01-31T11:27:09Z</dcterms:created>
  <dcterms:modified xsi:type="dcterms:W3CDTF">2023-02-22T11:14:06Z</dcterms:modified>
</cp:coreProperties>
</file>