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6" r:id="rId2"/>
    <p:sldId id="275" r:id="rId3"/>
    <p:sldId id="276" r:id="rId4"/>
    <p:sldId id="263" r:id="rId5"/>
    <p:sldId id="270" r:id="rId6"/>
    <p:sldId id="272" r:id="rId7"/>
    <p:sldId id="273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28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16C92-050A-46AF-AC0F-C0BB9DE317A3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47301-0B67-4EF0-832D-94F044B9C3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47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4DCD82-CB3D-0C4B-B53F-4E0BCEFCC414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42636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94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298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93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177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443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47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719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60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74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50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917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7930D-8B3D-4737-98F5-465CBF4ED1AC}" type="datetimeFigureOut">
              <a:rPr lang="zh-CN" altLang="en-US" smtClean="0"/>
              <a:t>2023/3/11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0D2CC-72C4-437F-B8CD-9B6888020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81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id="{A1322004-B3AF-A138-7DE7-F58FAF4F3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7" t="37172" b="15341"/>
          <a:stretch/>
        </p:blipFill>
        <p:spPr>
          <a:xfrm>
            <a:off x="2872392" y="1549983"/>
            <a:ext cx="1936749" cy="79101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B37B85C-C3C8-A0B9-68E7-C9DA6B7A47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9" t="36886" r="3682" b="15315"/>
          <a:stretch/>
        </p:blipFill>
        <p:spPr>
          <a:xfrm>
            <a:off x="686860" y="1523694"/>
            <a:ext cx="1836900" cy="840764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546040C-4A9F-DE49-9F38-082C1DB2754F}"/>
              </a:ext>
            </a:extLst>
          </p:cNvPr>
          <p:cNvCxnSpPr/>
          <p:nvPr/>
        </p:nvCxnSpPr>
        <p:spPr>
          <a:xfrm>
            <a:off x="673544" y="1026376"/>
            <a:ext cx="0" cy="13384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36489F5-B640-DB91-856B-508F5AABD77B}"/>
              </a:ext>
            </a:extLst>
          </p:cNvPr>
          <p:cNvCxnSpPr/>
          <p:nvPr/>
        </p:nvCxnSpPr>
        <p:spPr>
          <a:xfrm>
            <a:off x="672850" y="1032820"/>
            <a:ext cx="0" cy="13384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33B643F4-0BDD-8DA6-3A4B-7AD90091EB86}"/>
              </a:ext>
            </a:extLst>
          </p:cNvPr>
          <p:cNvSpPr txBox="1"/>
          <p:nvPr/>
        </p:nvSpPr>
        <p:spPr>
          <a:xfrm>
            <a:off x="384554" y="2185848"/>
            <a:ext cx="372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C5A9604-3CE6-8FF9-E063-A0DCA3972834}"/>
              </a:ext>
            </a:extLst>
          </p:cNvPr>
          <p:cNvSpPr txBox="1"/>
          <p:nvPr/>
        </p:nvSpPr>
        <p:spPr>
          <a:xfrm>
            <a:off x="384554" y="1935718"/>
            <a:ext cx="341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1BC7650-C008-276A-1C05-569F96AC48FF}"/>
              </a:ext>
            </a:extLst>
          </p:cNvPr>
          <p:cNvSpPr txBox="1"/>
          <p:nvPr/>
        </p:nvSpPr>
        <p:spPr>
          <a:xfrm>
            <a:off x="384554" y="1653310"/>
            <a:ext cx="341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87ED2BF-ED1E-3BE5-26B9-676439FE0D58}"/>
              </a:ext>
            </a:extLst>
          </p:cNvPr>
          <p:cNvSpPr txBox="1"/>
          <p:nvPr/>
        </p:nvSpPr>
        <p:spPr>
          <a:xfrm>
            <a:off x="392793" y="1334539"/>
            <a:ext cx="341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9BA251-94A7-F551-69EF-3707BCD081CF}"/>
              </a:ext>
            </a:extLst>
          </p:cNvPr>
          <p:cNvSpPr txBox="1"/>
          <p:nvPr/>
        </p:nvSpPr>
        <p:spPr>
          <a:xfrm>
            <a:off x="385230" y="991403"/>
            <a:ext cx="341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8.0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7A9E667-7230-A279-8B6A-B926D82031FA}"/>
              </a:ext>
            </a:extLst>
          </p:cNvPr>
          <p:cNvSpPr txBox="1"/>
          <p:nvPr/>
        </p:nvSpPr>
        <p:spPr>
          <a:xfrm rot="10800000">
            <a:off x="247657" y="869555"/>
            <a:ext cx="323165" cy="11695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745B889-2C00-B135-7951-BE6B651B28F7}"/>
              </a:ext>
            </a:extLst>
          </p:cNvPr>
          <p:cNvCxnSpPr/>
          <p:nvPr/>
        </p:nvCxnSpPr>
        <p:spPr>
          <a:xfrm>
            <a:off x="673151" y="2366989"/>
            <a:ext cx="17748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EA2BD2AF-ED84-5CFA-7EFF-3034A8F3494E}"/>
              </a:ext>
            </a:extLst>
          </p:cNvPr>
          <p:cNvSpPr txBox="1"/>
          <p:nvPr/>
        </p:nvSpPr>
        <p:spPr>
          <a:xfrm>
            <a:off x="686860" y="2330867"/>
            <a:ext cx="101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6D40EA8-8DEF-62B3-74FF-C84D4CDADC38}"/>
              </a:ext>
            </a:extLst>
          </p:cNvPr>
          <p:cNvSpPr txBox="1"/>
          <p:nvPr/>
        </p:nvSpPr>
        <p:spPr>
          <a:xfrm>
            <a:off x="1095147" y="2337936"/>
            <a:ext cx="101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II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A1789F7-A4C2-B830-2EC8-6212D6C3AB72}"/>
              </a:ext>
            </a:extLst>
          </p:cNvPr>
          <p:cNvSpPr txBox="1"/>
          <p:nvPr/>
        </p:nvSpPr>
        <p:spPr>
          <a:xfrm>
            <a:off x="1523464" y="2337936"/>
            <a:ext cx="101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III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2B82AC-3ECB-CFD4-DA81-08126DD09BA4}"/>
              </a:ext>
            </a:extLst>
          </p:cNvPr>
          <p:cNvSpPr txBox="1"/>
          <p:nvPr/>
        </p:nvSpPr>
        <p:spPr>
          <a:xfrm>
            <a:off x="1976144" y="2337936"/>
            <a:ext cx="101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IV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2008D2E-0418-DE5D-B2C7-1337527FD919}"/>
              </a:ext>
            </a:extLst>
          </p:cNvPr>
          <p:cNvSpPr txBox="1"/>
          <p:nvPr/>
        </p:nvSpPr>
        <p:spPr>
          <a:xfrm>
            <a:off x="724488" y="963668"/>
            <a:ext cx="10153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PAAD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DD209C4-F9C7-DCE7-FAD0-81E33E9C885E}"/>
              </a:ext>
            </a:extLst>
          </p:cNvPr>
          <p:cNvSpPr txBox="1"/>
          <p:nvPr/>
        </p:nvSpPr>
        <p:spPr>
          <a:xfrm>
            <a:off x="804424" y="1177629"/>
            <a:ext cx="34688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Kruskal−Wallis, </a:t>
            </a:r>
            <a:r>
              <a:rPr lang="en-US" altLang="zh-CN" sz="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zh-CN" sz="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0.18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E39D40D-F232-1969-1C65-BA683F5FF7AC}"/>
              </a:ext>
            </a:extLst>
          </p:cNvPr>
          <p:cNvCxnSpPr/>
          <p:nvPr/>
        </p:nvCxnSpPr>
        <p:spPr>
          <a:xfrm>
            <a:off x="2911468" y="1020608"/>
            <a:ext cx="0" cy="13384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1B8C104-859A-6F8B-7CF4-0CF3026F789E}"/>
              </a:ext>
            </a:extLst>
          </p:cNvPr>
          <p:cNvCxnSpPr/>
          <p:nvPr/>
        </p:nvCxnSpPr>
        <p:spPr>
          <a:xfrm>
            <a:off x="2910774" y="1027052"/>
            <a:ext cx="0" cy="13384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9F0AA16F-82FE-A8E6-8866-8D324B457F55}"/>
              </a:ext>
            </a:extLst>
          </p:cNvPr>
          <p:cNvSpPr txBox="1"/>
          <p:nvPr/>
        </p:nvSpPr>
        <p:spPr>
          <a:xfrm>
            <a:off x="2622478" y="2180080"/>
            <a:ext cx="372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3B5AAC0-28B9-1A6A-4F25-18D669A69393}"/>
              </a:ext>
            </a:extLst>
          </p:cNvPr>
          <p:cNvSpPr txBox="1"/>
          <p:nvPr/>
        </p:nvSpPr>
        <p:spPr>
          <a:xfrm>
            <a:off x="2622478" y="1841050"/>
            <a:ext cx="341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F42D009-812D-926C-798F-66568773EB25}"/>
              </a:ext>
            </a:extLst>
          </p:cNvPr>
          <p:cNvSpPr txBox="1"/>
          <p:nvPr/>
        </p:nvSpPr>
        <p:spPr>
          <a:xfrm>
            <a:off x="2622478" y="1526892"/>
            <a:ext cx="341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568E652-C3C1-B8FF-B14B-43C4B992B361}"/>
              </a:ext>
            </a:extLst>
          </p:cNvPr>
          <p:cNvSpPr txBox="1"/>
          <p:nvPr/>
        </p:nvSpPr>
        <p:spPr>
          <a:xfrm>
            <a:off x="2630717" y="1208121"/>
            <a:ext cx="341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7.5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6B66D3B-3CC3-04CF-8916-E093DB7673BA}"/>
              </a:ext>
            </a:extLst>
          </p:cNvPr>
          <p:cNvSpPr txBox="1"/>
          <p:nvPr/>
        </p:nvSpPr>
        <p:spPr>
          <a:xfrm rot="10800000">
            <a:off x="2485581" y="863787"/>
            <a:ext cx="323165" cy="11695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3F69F22-7367-EC32-AB0D-073658453967}"/>
              </a:ext>
            </a:extLst>
          </p:cNvPr>
          <p:cNvCxnSpPr/>
          <p:nvPr/>
        </p:nvCxnSpPr>
        <p:spPr>
          <a:xfrm>
            <a:off x="2911075" y="2361221"/>
            <a:ext cx="17748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315B288D-02CD-97B2-A6E7-CE2270E37752}"/>
              </a:ext>
            </a:extLst>
          </p:cNvPr>
          <p:cNvSpPr txBox="1"/>
          <p:nvPr/>
        </p:nvSpPr>
        <p:spPr>
          <a:xfrm>
            <a:off x="2924784" y="2325099"/>
            <a:ext cx="101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5C40A75-B3E5-7C38-B31D-72C3FBE37058}"/>
              </a:ext>
            </a:extLst>
          </p:cNvPr>
          <p:cNvSpPr txBox="1"/>
          <p:nvPr/>
        </p:nvSpPr>
        <p:spPr>
          <a:xfrm>
            <a:off x="3333071" y="2332168"/>
            <a:ext cx="101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II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2565246-B7B1-D1DF-3B17-8AF62992E897}"/>
              </a:ext>
            </a:extLst>
          </p:cNvPr>
          <p:cNvSpPr txBox="1"/>
          <p:nvPr/>
        </p:nvSpPr>
        <p:spPr>
          <a:xfrm>
            <a:off x="3761388" y="2332168"/>
            <a:ext cx="101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III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92AF034-4ABC-ABB5-4195-E8ED33633819}"/>
              </a:ext>
            </a:extLst>
          </p:cNvPr>
          <p:cNvSpPr txBox="1"/>
          <p:nvPr/>
        </p:nvSpPr>
        <p:spPr>
          <a:xfrm>
            <a:off x="2962412" y="957900"/>
            <a:ext cx="10153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51D900F-CD24-04F9-AA70-600750F13DE6}"/>
              </a:ext>
            </a:extLst>
          </p:cNvPr>
          <p:cNvSpPr txBox="1"/>
          <p:nvPr/>
        </p:nvSpPr>
        <p:spPr>
          <a:xfrm>
            <a:off x="4222066" y="2332168"/>
            <a:ext cx="101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IV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62719DB-9083-7F49-6717-C2DD1CDEAB0B}"/>
              </a:ext>
            </a:extLst>
          </p:cNvPr>
          <p:cNvSpPr txBox="1"/>
          <p:nvPr/>
        </p:nvSpPr>
        <p:spPr>
          <a:xfrm>
            <a:off x="3064441" y="1163608"/>
            <a:ext cx="34688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Kruskal−Wallis,</a:t>
            </a:r>
            <a:r>
              <a:rPr lang="en-US" altLang="zh-CN" sz="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 </a:t>
            </a:r>
            <a:r>
              <a:rPr lang="en-US" altLang="zh-CN" sz="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0.28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3438252-E742-C3A0-7DF7-A40EFA0EDC71}"/>
              </a:ext>
            </a:extLst>
          </p:cNvPr>
          <p:cNvSpPr txBox="1"/>
          <p:nvPr/>
        </p:nvSpPr>
        <p:spPr>
          <a:xfrm>
            <a:off x="165248" y="77257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AE055A-9233-82AA-AAE8-210679297DDC}"/>
              </a:ext>
            </a:extLst>
          </p:cNvPr>
          <p:cNvSpPr txBox="1"/>
          <p:nvPr/>
        </p:nvSpPr>
        <p:spPr>
          <a:xfrm>
            <a:off x="2562554" y="77257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13D8F0D-76C8-C4B1-6CFC-04E1D87D636A}"/>
              </a:ext>
            </a:extLst>
          </p:cNvPr>
          <p:cNvSpPr txBox="1"/>
          <p:nvPr/>
        </p:nvSpPr>
        <p:spPr>
          <a:xfrm>
            <a:off x="5908877" y="8746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918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图片 157">
            <a:extLst>
              <a:ext uri="{FF2B5EF4-FFF2-40B4-BE49-F238E27FC236}">
                <a16:creationId xmlns:a16="http://schemas.microsoft.com/office/drawing/2014/main" id="{E08EAA1E-F776-88FC-AE23-774E3C288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" b="13469"/>
          <a:stretch/>
        </p:blipFill>
        <p:spPr>
          <a:xfrm>
            <a:off x="3625156" y="7210609"/>
            <a:ext cx="3063068" cy="1431166"/>
          </a:xfrm>
          <a:prstGeom prst="rect">
            <a:avLst/>
          </a:prstGeom>
        </p:spPr>
      </p:pic>
      <p:pic>
        <p:nvPicPr>
          <p:cNvPr id="144" name="图片 143">
            <a:extLst>
              <a:ext uri="{FF2B5EF4-FFF2-40B4-BE49-F238E27FC236}">
                <a16:creationId xmlns:a16="http://schemas.microsoft.com/office/drawing/2014/main" id="{44B57E45-FF0B-1933-B07C-C1B79D3DE7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" b="13673"/>
          <a:stretch/>
        </p:blipFill>
        <p:spPr>
          <a:xfrm>
            <a:off x="503360" y="7222481"/>
            <a:ext cx="2722134" cy="1446540"/>
          </a:xfrm>
          <a:prstGeom prst="rect">
            <a:avLst/>
          </a:prstGeom>
        </p:spPr>
      </p:pic>
      <p:pic>
        <p:nvPicPr>
          <p:cNvPr id="140" name="图片 139">
            <a:extLst>
              <a:ext uri="{FF2B5EF4-FFF2-40B4-BE49-F238E27FC236}">
                <a16:creationId xmlns:a16="http://schemas.microsoft.com/office/drawing/2014/main" id="{DA6BAEF4-F5AF-BCE8-8EE2-058F435A74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" b="13427"/>
          <a:stretch/>
        </p:blipFill>
        <p:spPr>
          <a:xfrm>
            <a:off x="3612503" y="5535606"/>
            <a:ext cx="3021645" cy="1364783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07677EDD-9025-8314-E48A-72749F085C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4" b="13007"/>
          <a:stretch/>
        </p:blipFill>
        <p:spPr>
          <a:xfrm>
            <a:off x="503360" y="5521650"/>
            <a:ext cx="2707277" cy="1378739"/>
          </a:xfrm>
          <a:prstGeom prst="rect">
            <a:avLst/>
          </a:prstGeom>
        </p:spPr>
      </p:pic>
      <p:pic>
        <p:nvPicPr>
          <p:cNvPr id="122" name="图片 121">
            <a:extLst>
              <a:ext uri="{FF2B5EF4-FFF2-40B4-BE49-F238E27FC236}">
                <a16:creationId xmlns:a16="http://schemas.microsoft.com/office/drawing/2014/main" id="{401988DF-5591-AE18-97AC-E19BD9785B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2" t="961" b="14017"/>
          <a:stretch/>
        </p:blipFill>
        <p:spPr>
          <a:xfrm>
            <a:off x="3626720" y="3657917"/>
            <a:ext cx="3007428" cy="1363876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F697B9FA-C959-3C03-6917-8335F2DA2BA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" b="13082"/>
          <a:stretch/>
        </p:blipFill>
        <p:spPr>
          <a:xfrm>
            <a:off x="503360" y="3662791"/>
            <a:ext cx="2666381" cy="1379664"/>
          </a:xfrm>
          <a:prstGeom prst="rect">
            <a:avLst/>
          </a:prstGeom>
        </p:spPr>
      </p:pic>
      <p:pic>
        <p:nvPicPr>
          <p:cNvPr id="101" name="图片 100">
            <a:extLst>
              <a:ext uri="{FF2B5EF4-FFF2-40B4-BE49-F238E27FC236}">
                <a16:creationId xmlns:a16="http://schemas.microsoft.com/office/drawing/2014/main" id="{58F242FF-3101-E94E-DE92-CDE35F7D3F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" b="13899"/>
          <a:stretch/>
        </p:blipFill>
        <p:spPr>
          <a:xfrm>
            <a:off x="3582546" y="1937346"/>
            <a:ext cx="2978697" cy="1398434"/>
          </a:xfrm>
          <a:prstGeom prst="rect">
            <a:avLst/>
          </a:prstGeom>
        </p:spPr>
      </p:pic>
      <p:pic>
        <p:nvPicPr>
          <p:cNvPr id="99" name="图片 98">
            <a:extLst>
              <a:ext uri="{FF2B5EF4-FFF2-40B4-BE49-F238E27FC236}">
                <a16:creationId xmlns:a16="http://schemas.microsoft.com/office/drawing/2014/main" id="{A5EFB3E0-5444-0517-BF1C-12EC732DAA8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b="12853"/>
          <a:stretch/>
        </p:blipFill>
        <p:spPr>
          <a:xfrm>
            <a:off x="543000" y="1961873"/>
            <a:ext cx="2620584" cy="140965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85D3D7C1-3085-C7FD-FE8B-0EA3D9759CA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8" b="13622"/>
          <a:stretch/>
        </p:blipFill>
        <p:spPr>
          <a:xfrm>
            <a:off x="519356" y="325079"/>
            <a:ext cx="2628901" cy="136792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DFE21BD5-137D-7824-F412-0066A79C8D7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b="13461"/>
          <a:stretch/>
        </p:blipFill>
        <p:spPr>
          <a:xfrm>
            <a:off x="3587883" y="306185"/>
            <a:ext cx="2904875" cy="142331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F1D1E23-BE5C-5ADA-104F-3617F0501BFD}"/>
              </a:ext>
            </a:extLst>
          </p:cNvPr>
          <p:cNvSpPr txBox="1"/>
          <p:nvPr/>
        </p:nvSpPr>
        <p:spPr>
          <a:xfrm>
            <a:off x="19852" y="218369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2D437A-ED2E-1D3B-9125-31855D3EE6A8}"/>
              </a:ext>
            </a:extLst>
          </p:cNvPr>
          <p:cNvSpPr txBox="1"/>
          <p:nvPr/>
        </p:nvSpPr>
        <p:spPr>
          <a:xfrm rot="10800000">
            <a:off x="148862" y="-2322813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44E2707-96C3-8029-5A45-5C04BC740505}"/>
              </a:ext>
            </a:extLst>
          </p:cNvPr>
          <p:cNvSpPr txBox="1"/>
          <p:nvPr/>
        </p:nvSpPr>
        <p:spPr>
          <a:xfrm>
            <a:off x="331558" y="1514060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1DEF38-CE1B-A3DB-04D1-1AC896EA2F0D}"/>
              </a:ext>
            </a:extLst>
          </p:cNvPr>
          <p:cNvSpPr txBox="1"/>
          <p:nvPr/>
        </p:nvSpPr>
        <p:spPr>
          <a:xfrm>
            <a:off x="331558" y="1142665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098DA87-D991-BCEA-A0F1-53445C559EEF}"/>
              </a:ext>
            </a:extLst>
          </p:cNvPr>
          <p:cNvSpPr txBox="1"/>
          <p:nvPr/>
        </p:nvSpPr>
        <p:spPr>
          <a:xfrm>
            <a:off x="331558" y="807804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BD3E82-16A9-88ED-C1ED-D1012CFB0921}"/>
              </a:ext>
            </a:extLst>
          </p:cNvPr>
          <p:cNvSpPr txBox="1"/>
          <p:nvPr/>
        </p:nvSpPr>
        <p:spPr>
          <a:xfrm>
            <a:off x="331558" y="465622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475820C-71C3-D8BC-9B80-B1CEC41A2CFE}"/>
              </a:ext>
            </a:extLst>
          </p:cNvPr>
          <p:cNvSpPr txBox="1"/>
          <p:nvPr/>
        </p:nvSpPr>
        <p:spPr>
          <a:xfrm>
            <a:off x="1071935" y="325079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BE4E870-968E-6246-C0A3-8BEEC2BDBC7B}"/>
              </a:ext>
            </a:extLst>
          </p:cNvPr>
          <p:cNvSpPr txBox="1"/>
          <p:nvPr/>
        </p:nvSpPr>
        <p:spPr>
          <a:xfrm>
            <a:off x="2087151" y="331420"/>
            <a:ext cx="12955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MDSC_TIDE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99AB73A-3B7C-A43D-0A79-4CB11B63663C}"/>
              </a:ext>
            </a:extLst>
          </p:cNvPr>
          <p:cNvSpPr txBox="1"/>
          <p:nvPr/>
        </p:nvSpPr>
        <p:spPr>
          <a:xfrm>
            <a:off x="561098" y="1648014"/>
            <a:ext cx="2891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     0.4     0.6     0.8     1.0-0.2 -0.1      0       0.1    0.2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08405BD-B843-759F-6421-CD6FAFD098FA}"/>
              </a:ext>
            </a:extLst>
          </p:cNvPr>
          <p:cNvSpPr txBox="1"/>
          <p:nvPr/>
        </p:nvSpPr>
        <p:spPr>
          <a:xfrm>
            <a:off x="1164263" y="1803303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FF4666C-4E31-7567-0F0F-9B0467638AF0}"/>
              </a:ext>
            </a:extLst>
          </p:cNvPr>
          <p:cNvSpPr txBox="1"/>
          <p:nvPr/>
        </p:nvSpPr>
        <p:spPr>
          <a:xfrm>
            <a:off x="2169394" y="1807366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C64F8F3-93DD-A92C-1079-6FE9DE67D797}"/>
              </a:ext>
            </a:extLst>
          </p:cNvPr>
          <p:cNvSpPr txBox="1"/>
          <p:nvPr/>
        </p:nvSpPr>
        <p:spPr>
          <a:xfrm>
            <a:off x="1071934" y="511789"/>
            <a:ext cx="342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</a:t>
            </a:r>
            <a:r>
              <a:rPr lang="en-US" altLang="zh-CN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0.271</a:t>
            </a:r>
            <a:endParaRPr lang="en-US" altLang="zh-CN" sz="800" b="0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2.76e−02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A94EB4D-15EA-6CEB-0E1E-E434EB67A31D}"/>
              </a:ext>
            </a:extLst>
          </p:cNvPr>
          <p:cNvSpPr txBox="1"/>
          <p:nvPr/>
        </p:nvSpPr>
        <p:spPr>
          <a:xfrm>
            <a:off x="2252145" y="498387"/>
            <a:ext cx="342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0.41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6.95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e−</a:t>
            </a:r>
            <a:r>
              <a:rPr lang="en-US" altLang="zh-CN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B415684-69CC-3B7A-67E1-7A2813D497A8}"/>
              </a:ext>
            </a:extLst>
          </p:cNvPr>
          <p:cNvSpPr txBox="1"/>
          <p:nvPr/>
        </p:nvSpPr>
        <p:spPr>
          <a:xfrm rot="10800000">
            <a:off x="458208" y="380424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LIHC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E1ED0BD-7BF0-062F-99BB-2970AEC71332}"/>
              </a:ext>
            </a:extLst>
          </p:cNvPr>
          <p:cNvSpPr txBox="1"/>
          <p:nvPr/>
        </p:nvSpPr>
        <p:spPr>
          <a:xfrm>
            <a:off x="3429000" y="1514060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C703013-E0CA-3AE4-D926-86CE107F364A}"/>
              </a:ext>
            </a:extLst>
          </p:cNvPr>
          <p:cNvSpPr txBox="1"/>
          <p:nvPr/>
        </p:nvSpPr>
        <p:spPr>
          <a:xfrm>
            <a:off x="3429000" y="1142665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FE83AE0-CA7B-13F4-C883-0780662105F9}"/>
              </a:ext>
            </a:extLst>
          </p:cNvPr>
          <p:cNvSpPr txBox="1"/>
          <p:nvPr/>
        </p:nvSpPr>
        <p:spPr>
          <a:xfrm>
            <a:off x="3429000" y="807804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A1CB180-B707-3E66-058B-8C9C9AFD6FD6}"/>
              </a:ext>
            </a:extLst>
          </p:cNvPr>
          <p:cNvSpPr txBox="1"/>
          <p:nvPr/>
        </p:nvSpPr>
        <p:spPr>
          <a:xfrm>
            <a:off x="3428240" y="518023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7F64E2A-CEC2-81BF-944F-0B9CE4EB9F27}"/>
              </a:ext>
            </a:extLst>
          </p:cNvPr>
          <p:cNvSpPr txBox="1"/>
          <p:nvPr/>
        </p:nvSpPr>
        <p:spPr>
          <a:xfrm>
            <a:off x="4168544" y="298386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1CDB8A7-601A-D51E-86F3-15B0294B7C81}"/>
              </a:ext>
            </a:extLst>
          </p:cNvPr>
          <p:cNvSpPr txBox="1"/>
          <p:nvPr/>
        </p:nvSpPr>
        <p:spPr>
          <a:xfrm>
            <a:off x="5348981" y="308962"/>
            <a:ext cx="18236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MDSC_TIDE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8596B3C-14FA-0D9A-937D-F64914900794}"/>
              </a:ext>
            </a:extLst>
          </p:cNvPr>
          <p:cNvSpPr txBox="1"/>
          <p:nvPr/>
        </p:nvSpPr>
        <p:spPr>
          <a:xfrm>
            <a:off x="3613425" y="1676158"/>
            <a:ext cx="30957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 0.2      0.4     0.6      0.8     1.0 -0.2    -0.1       0        0.1    0.2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0FEAACC-8BDB-EB30-5752-96F81524D574}"/>
              </a:ext>
            </a:extLst>
          </p:cNvPr>
          <p:cNvSpPr txBox="1"/>
          <p:nvPr/>
        </p:nvSpPr>
        <p:spPr>
          <a:xfrm>
            <a:off x="4261705" y="1803303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C0DBB8A-DCBD-04B4-CFF2-52455C549A80}"/>
              </a:ext>
            </a:extLst>
          </p:cNvPr>
          <p:cNvSpPr txBox="1"/>
          <p:nvPr/>
        </p:nvSpPr>
        <p:spPr>
          <a:xfrm>
            <a:off x="5266836" y="1807366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3F8A65F-5A0F-BA21-64C9-9976924C3F56}"/>
              </a:ext>
            </a:extLst>
          </p:cNvPr>
          <p:cNvSpPr txBox="1"/>
          <p:nvPr/>
        </p:nvSpPr>
        <p:spPr>
          <a:xfrm rot="10800000">
            <a:off x="3536859" y="353896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17575B5-3CE4-B9CE-54FB-EA3DDE06088C}"/>
              </a:ext>
            </a:extLst>
          </p:cNvPr>
          <p:cNvSpPr txBox="1"/>
          <p:nvPr/>
        </p:nvSpPr>
        <p:spPr>
          <a:xfrm rot="10800000">
            <a:off x="3240991" y="-2332049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8FD2A14-7E07-2B7E-6A55-EF1384735957}"/>
              </a:ext>
            </a:extLst>
          </p:cNvPr>
          <p:cNvSpPr txBox="1"/>
          <p:nvPr/>
        </p:nvSpPr>
        <p:spPr>
          <a:xfrm>
            <a:off x="4185679" y="502437"/>
            <a:ext cx="3460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</a:t>
            </a:r>
            <a:r>
              <a:rPr lang="en-US" altLang="zh-CN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0.351</a:t>
            </a:r>
            <a:endParaRPr lang="en-US" altLang="zh-CN" sz="800" b="0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2.17e−03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5835FE4-19A2-A687-B0BC-12F38B6813A4}"/>
              </a:ext>
            </a:extLst>
          </p:cNvPr>
          <p:cNvSpPr txBox="1"/>
          <p:nvPr/>
        </p:nvSpPr>
        <p:spPr>
          <a:xfrm>
            <a:off x="5582101" y="480463"/>
            <a:ext cx="38224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0.33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4.32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e−03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79AD6AB-97D5-91B3-37B2-DF6B4C9F7D98}"/>
              </a:ext>
            </a:extLst>
          </p:cNvPr>
          <p:cNvSpPr txBox="1"/>
          <p:nvPr/>
        </p:nvSpPr>
        <p:spPr>
          <a:xfrm>
            <a:off x="342911" y="3176376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888343D-DBA1-6A2D-B83C-036A95B925C9}"/>
              </a:ext>
            </a:extLst>
          </p:cNvPr>
          <p:cNvSpPr txBox="1"/>
          <p:nvPr/>
        </p:nvSpPr>
        <p:spPr>
          <a:xfrm>
            <a:off x="354606" y="2774771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94C8F7E-D2E0-0639-FCAB-6DB7B80E23A7}"/>
              </a:ext>
            </a:extLst>
          </p:cNvPr>
          <p:cNvSpPr txBox="1"/>
          <p:nvPr/>
        </p:nvSpPr>
        <p:spPr>
          <a:xfrm>
            <a:off x="354606" y="2422217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0C904C8-7A77-BC85-2EAC-5A9CE86D7176}"/>
              </a:ext>
            </a:extLst>
          </p:cNvPr>
          <p:cNvSpPr txBox="1"/>
          <p:nvPr/>
        </p:nvSpPr>
        <p:spPr>
          <a:xfrm>
            <a:off x="341102" y="2044527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229FF32-E209-31CB-3765-AA7909BC20F1}"/>
              </a:ext>
            </a:extLst>
          </p:cNvPr>
          <p:cNvSpPr txBox="1"/>
          <p:nvPr/>
        </p:nvSpPr>
        <p:spPr>
          <a:xfrm>
            <a:off x="1086170" y="1959806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9E14178-A98D-C3E2-D1AB-118A972F1CA5}"/>
              </a:ext>
            </a:extLst>
          </p:cNvPr>
          <p:cNvSpPr txBox="1"/>
          <p:nvPr/>
        </p:nvSpPr>
        <p:spPr>
          <a:xfrm>
            <a:off x="1892108" y="1950664"/>
            <a:ext cx="19707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_CIBERSORT−ABS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E6CEF55-79EA-9AF4-4A48-B956CF2108FA}"/>
              </a:ext>
            </a:extLst>
          </p:cNvPr>
          <p:cNvSpPr txBox="1"/>
          <p:nvPr/>
        </p:nvSpPr>
        <p:spPr>
          <a:xfrm>
            <a:off x="723717" y="3361723"/>
            <a:ext cx="2891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0.25    0.50    0.75  1.00 0.0     0.2      0.4      0.6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8884F4B-0EC6-E31B-18BA-145DEE158CEB}"/>
              </a:ext>
            </a:extLst>
          </p:cNvPr>
          <p:cNvSpPr txBox="1"/>
          <p:nvPr/>
        </p:nvSpPr>
        <p:spPr>
          <a:xfrm>
            <a:off x="1164262" y="3488684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E8807AA-B61C-0288-98C9-6D5EA93F30CD}"/>
              </a:ext>
            </a:extLst>
          </p:cNvPr>
          <p:cNvSpPr txBox="1"/>
          <p:nvPr/>
        </p:nvSpPr>
        <p:spPr>
          <a:xfrm>
            <a:off x="2169393" y="3492747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2B6F820-32B8-0333-AC34-2F41F366A6F5}"/>
              </a:ext>
            </a:extLst>
          </p:cNvPr>
          <p:cNvSpPr txBox="1"/>
          <p:nvPr/>
        </p:nvSpPr>
        <p:spPr>
          <a:xfrm rot="10800000">
            <a:off x="464758" y="2011310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LIHC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8CACDD9-3849-294B-B2E2-9C4C3FEDFA1E}"/>
              </a:ext>
            </a:extLst>
          </p:cNvPr>
          <p:cNvSpPr txBox="1"/>
          <p:nvPr/>
        </p:nvSpPr>
        <p:spPr>
          <a:xfrm rot="10800000">
            <a:off x="137295" y="-656533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1DE78D8-13A0-4A0B-D066-2B5BE6FE104B}"/>
              </a:ext>
            </a:extLst>
          </p:cNvPr>
          <p:cNvSpPr txBox="1"/>
          <p:nvPr/>
        </p:nvSpPr>
        <p:spPr>
          <a:xfrm>
            <a:off x="1114011" y="2143823"/>
            <a:ext cx="47022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−0.293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2.70e−08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B26ECD5-76DC-CB35-E9F9-400AED9DF959}"/>
              </a:ext>
            </a:extLst>
          </p:cNvPr>
          <p:cNvSpPr txBox="1"/>
          <p:nvPr/>
        </p:nvSpPr>
        <p:spPr>
          <a:xfrm>
            <a:off x="2328539" y="2139446"/>
            <a:ext cx="47022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0.41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1.97e−15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E4015B8-F03C-4314-6FD1-0B903A805406}"/>
              </a:ext>
            </a:extLst>
          </p:cNvPr>
          <p:cNvSpPr txBox="1"/>
          <p:nvPr/>
        </p:nvSpPr>
        <p:spPr>
          <a:xfrm>
            <a:off x="3416206" y="3185250"/>
            <a:ext cx="2304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3A85D757-D07B-4D9A-B7FB-B2E739F3A1BD}"/>
              </a:ext>
            </a:extLst>
          </p:cNvPr>
          <p:cNvSpPr txBox="1"/>
          <p:nvPr/>
        </p:nvSpPr>
        <p:spPr>
          <a:xfrm>
            <a:off x="3417771" y="2883437"/>
            <a:ext cx="2304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2F5E6EE8-BFFC-28B0-2A6D-642BA1CEDEC9}"/>
              </a:ext>
            </a:extLst>
          </p:cNvPr>
          <p:cNvSpPr txBox="1"/>
          <p:nvPr/>
        </p:nvSpPr>
        <p:spPr>
          <a:xfrm>
            <a:off x="3413842" y="2579129"/>
            <a:ext cx="2304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229196F-C9E2-EE64-B3C7-957D20B4A5F0}"/>
              </a:ext>
            </a:extLst>
          </p:cNvPr>
          <p:cNvSpPr txBox="1"/>
          <p:nvPr/>
        </p:nvSpPr>
        <p:spPr>
          <a:xfrm>
            <a:off x="4183292" y="1940015"/>
            <a:ext cx="692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15C09772-5674-84F7-6046-0EBC0A60CC89}"/>
              </a:ext>
            </a:extLst>
          </p:cNvPr>
          <p:cNvSpPr txBox="1"/>
          <p:nvPr/>
        </p:nvSpPr>
        <p:spPr>
          <a:xfrm>
            <a:off x="3707353" y="3321613"/>
            <a:ext cx="30377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   0.25     0.50      0.75    1.00 0.0   0.1   0.2    0.3   0.4   0.5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98A2F404-C851-70B1-61B4-761BD522C81C}"/>
              </a:ext>
            </a:extLst>
          </p:cNvPr>
          <p:cNvSpPr txBox="1"/>
          <p:nvPr/>
        </p:nvSpPr>
        <p:spPr>
          <a:xfrm>
            <a:off x="4271003" y="3495868"/>
            <a:ext cx="692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642CDB94-8A54-6956-B808-12AF31BCA381}"/>
              </a:ext>
            </a:extLst>
          </p:cNvPr>
          <p:cNvSpPr txBox="1"/>
          <p:nvPr/>
        </p:nvSpPr>
        <p:spPr>
          <a:xfrm>
            <a:off x="5276134" y="3499931"/>
            <a:ext cx="1323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E057AC34-7671-7503-BD1B-C7455622C31A}"/>
              </a:ext>
            </a:extLst>
          </p:cNvPr>
          <p:cNvSpPr txBox="1"/>
          <p:nvPr/>
        </p:nvSpPr>
        <p:spPr>
          <a:xfrm rot="10800000">
            <a:off x="3533869" y="1944806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HNSC-HPV-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4DD5018D-DBAD-DA49-95BB-3B1EF8810CB0}"/>
              </a:ext>
            </a:extLst>
          </p:cNvPr>
          <p:cNvSpPr txBox="1"/>
          <p:nvPr/>
        </p:nvSpPr>
        <p:spPr>
          <a:xfrm rot="10800000">
            <a:off x="3240264" y="-696060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62AF1E0F-91C6-C10B-2FE1-0EF28F7D174F}"/>
              </a:ext>
            </a:extLst>
          </p:cNvPr>
          <p:cNvSpPr txBox="1"/>
          <p:nvPr/>
        </p:nvSpPr>
        <p:spPr>
          <a:xfrm>
            <a:off x="4220493" y="2121248"/>
            <a:ext cx="47022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0.199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5.81e−05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7ED7A069-0433-C085-4DFE-24734885459D}"/>
              </a:ext>
            </a:extLst>
          </p:cNvPr>
          <p:cNvSpPr txBox="1"/>
          <p:nvPr/>
        </p:nvSpPr>
        <p:spPr>
          <a:xfrm>
            <a:off x="5625640" y="2124612"/>
            <a:ext cx="47022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0.354</a:t>
            </a:r>
          </a:p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= 2.93e−13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2BF462F0-6196-3379-E11B-B33F839552ED}"/>
              </a:ext>
            </a:extLst>
          </p:cNvPr>
          <p:cNvSpPr txBox="1"/>
          <p:nvPr/>
        </p:nvSpPr>
        <p:spPr>
          <a:xfrm>
            <a:off x="330914" y="4632773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141CF271-6370-5CD8-E4A5-137EB0DD12D0}"/>
              </a:ext>
            </a:extLst>
          </p:cNvPr>
          <p:cNvSpPr txBox="1"/>
          <p:nvPr/>
        </p:nvSpPr>
        <p:spPr>
          <a:xfrm>
            <a:off x="336173" y="4254490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78718B33-7A36-3256-8618-F8ACF4763037}"/>
              </a:ext>
            </a:extLst>
          </p:cNvPr>
          <p:cNvSpPr txBox="1"/>
          <p:nvPr/>
        </p:nvSpPr>
        <p:spPr>
          <a:xfrm>
            <a:off x="1108715" y="3649603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9ADD19B9-7A61-AA3F-A2FC-5124C1FF2219}"/>
              </a:ext>
            </a:extLst>
          </p:cNvPr>
          <p:cNvSpPr txBox="1"/>
          <p:nvPr/>
        </p:nvSpPr>
        <p:spPr>
          <a:xfrm>
            <a:off x="764659" y="5004604"/>
            <a:ext cx="2891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0.25    0.50   0.75  1.00 0.0      0.1        0.2        0.3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D822E96E-E11B-0442-FCB7-776722A08770}"/>
              </a:ext>
            </a:extLst>
          </p:cNvPr>
          <p:cNvSpPr txBox="1"/>
          <p:nvPr/>
        </p:nvSpPr>
        <p:spPr>
          <a:xfrm>
            <a:off x="1173562" y="5264044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A9D34072-A6DC-0242-11A2-B1ED480FAB70}"/>
              </a:ext>
            </a:extLst>
          </p:cNvPr>
          <p:cNvSpPr txBox="1"/>
          <p:nvPr/>
        </p:nvSpPr>
        <p:spPr>
          <a:xfrm>
            <a:off x="2178693" y="5268107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604E2E7-7D25-2089-C863-105AE0D24AA4}"/>
              </a:ext>
            </a:extLst>
          </p:cNvPr>
          <p:cNvSpPr txBox="1"/>
          <p:nvPr/>
        </p:nvSpPr>
        <p:spPr>
          <a:xfrm rot="10800000">
            <a:off x="448324" y="3675053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PRAD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AA7CA073-FE84-507F-A0E8-F63CCF329055}"/>
              </a:ext>
            </a:extLst>
          </p:cNvPr>
          <p:cNvSpPr txBox="1"/>
          <p:nvPr/>
        </p:nvSpPr>
        <p:spPr>
          <a:xfrm rot="10800000">
            <a:off x="142258" y="1083149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1F2D8F0F-BC7F-3BA0-CA79-B44C7FCB328A}"/>
              </a:ext>
            </a:extLst>
          </p:cNvPr>
          <p:cNvSpPr txBox="1"/>
          <p:nvPr/>
        </p:nvSpPr>
        <p:spPr>
          <a:xfrm>
            <a:off x="1096052" y="3839499"/>
            <a:ext cx="5164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−0.501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7.91e−28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A993CCCC-3D2A-30DB-5562-FA690D599331}"/>
              </a:ext>
            </a:extLst>
          </p:cNvPr>
          <p:cNvSpPr txBox="1"/>
          <p:nvPr/>
        </p:nvSpPr>
        <p:spPr>
          <a:xfrm>
            <a:off x="2371606" y="3842194"/>
            <a:ext cx="5164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0.383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5.59e−16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B99D698A-F9A8-72A8-B008-4C580372869A}"/>
              </a:ext>
            </a:extLst>
          </p:cNvPr>
          <p:cNvSpPr txBox="1"/>
          <p:nvPr/>
        </p:nvSpPr>
        <p:spPr>
          <a:xfrm>
            <a:off x="3460447" y="4727349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CA8C561C-E799-057A-B626-8282891A824C}"/>
              </a:ext>
            </a:extLst>
          </p:cNvPr>
          <p:cNvSpPr txBox="1"/>
          <p:nvPr/>
        </p:nvSpPr>
        <p:spPr>
          <a:xfrm>
            <a:off x="3446495" y="4523249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CF12204D-B72E-F4BB-7E88-FE7A124AEF4A}"/>
              </a:ext>
            </a:extLst>
          </p:cNvPr>
          <p:cNvSpPr txBox="1"/>
          <p:nvPr/>
        </p:nvSpPr>
        <p:spPr>
          <a:xfrm>
            <a:off x="3454691" y="3872732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DEB8EECB-F489-0935-71B3-0421722F59CF}"/>
              </a:ext>
            </a:extLst>
          </p:cNvPr>
          <p:cNvSpPr txBox="1"/>
          <p:nvPr/>
        </p:nvSpPr>
        <p:spPr>
          <a:xfrm>
            <a:off x="4195909" y="3641787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C9AE29F2-810A-7FFE-B7DD-6A8F0CDF1087}"/>
              </a:ext>
            </a:extLst>
          </p:cNvPr>
          <p:cNvSpPr txBox="1"/>
          <p:nvPr/>
        </p:nvSpPr>
        <p:spPr>
          <a:xfrm>
            <a:off x="3862857" y="5014574"/>
            <a:ext cx="2891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 0.25    0.50    0.75   1.00   0.0   0.1   0.2    0.3   0.4    0.5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1C039B23-8195-5144-930D-284687478AC3}"/>
              </a:ext>
            </a:extLst>
          </p:cNvPr>
          <p:cNvSpPr txBox="1"/>
          <p:nvPr/>
        </p:nvSpPr>
        <p:spPr>
          <a:xfrm>
            <a:off x="4284918" y="5275168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6A5ECB7F-9E7B-C74C-5A81-25C15FFE2D31}"/>
              </a:ext>
            </a:extLst>
          </p:cNvPr>
          <p:cNvSpPr txBox="1"/>
          <p:nvPr/>
        </p:nvSpPr>
        <p:spPr>
          <a:xfrm>
            <a:off x="5290049" y="5279231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6BECC4FE-D4BA-6FFA-9B5F-A82B2921400E}"/>
              </a:ext>
            </a:extLst>
          </p:cNvPr>
          <p:cNvSpPr txBox="1"/>
          <p:nvPr/>
        </p:nvSpPr>
        <p:spPr>
          <a:xfrm rot="10800000">
            <a:off x="3257768" y="1118091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52092346-E81D-04DE-57A8-DD536B4EA25F}"/>
              </a:ext>
            </a:extLst>
          </p:cNvPr>
          <p:cNvSpPr txBox="1"/>
          <p:nvPr/>
        </p:nvSpPr>
        <p:spPr>
          <a:xfrm>
            <a:off x="4353474" y="3846902"/>
            <a:ext cx="5164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−0.133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8.17e−02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FD901423-479C-BE60-BA5D-02AA65BA097B}"/>
              </a:ext>
            </a:extLst>
          </p:cNvPr>
          <p:cNvSpPr txBox="1"/>
          <p:nvPr/>
        </p:nvSpPr>
        <p:spPr>
          <a:xfrm>
            <a:off x="5657923" y="3850622"/>
            <a:ext cx="5164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0.533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6.13e−14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E3D15553-3DB1-3AB2-9196-F706B109E915}"/>
              </a:ext>
            </a:extLst>
          </p:cNvPr>
          <p:cNvSpPr txBox="1"/>
          <p:nvPr/>
        </p:nvSpPr>
        <p:spPr>
          <a:xfrm>
            <a:off x="255499" y="6427516"/>
            <a:ext cx="6237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2E9242AD-2C9D-2DC2-A933-962E0C0D81D6}"/>
              </a:ext>
            </a:extLst>
          </p:cNvPr>
          <p:cNvSpPr txBox="1"/>
          <p:nvPr/>
        </p:nvSpPr>
        <p:spPr>
          <a:xfrm>
            <a:off x="256738" y="6105228"/>
            <a:ext cx="5266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8ECF6988-3F48-D6E4-0679-E6B4710903C4}"/>
              </a:ext>
            </a:extLst>
          </p:cNvPr>
          <p:cNvSpPr txBox="1"/>
          <p:nvPr/>
        </p:nvSpPr>
        <p:spPr>
          <a:xfrm>
            <a:off x="264388" y="5768602"/>
            <a:ext cx="5718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7.5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E02CF11D-38BA-9364-2A00-14BE0F88EDB2}"/>
              </a:ext>
            </a:extLst>
          </p:cNvPr>
          <p:cNvSpPr txBox="1"/>
          <p:nvPr/>
        </p:nvSpPr>
        <p:spPr>
          <a:xfrm>
            <a:off x="1131176" y="5515039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897C7DEB-7532-C251-124C-FEE0838FF5A2}"/>
              </a:ext>
            </a:extLst>
          </p:cNvPr>
          <p:cNvSpPr txBox="1"/>
          <p:nvPr/>
        </p:nvSpPr>
        <p:spPr>
          <a:xfrm>
            <a:off x="675579" y="6884437"/>
            <a:ext cx="2891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0.25    0.50     0.75     1.00 0.0    0.1      0.2        0.3 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CFE0C149-C9DF-0E7B-9B27-D8A5938867BC}"/>
              </a:ext>
            </a:extLst>
          </p:cNvPr>
          <p:cNvSpPr txBox="1"/>
          <p:nvPr/>
        </p:nvSpPr>
        <p:spPr>
          <a:xfrm>
            <a:off x="1164262" y="7010752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24647B2E-EED2-87CA-1F37-389ED9140B98}"/>
              </a:ext>
            </a:extLst>
          </p:cNvPr>
          <p:cNvSpPr txBox="1"/>
          <p:nvPr/>
        </p:nvSpPr>
        <p:spPr>
          <a:xfrm>
            <a:off x="2169393" y="7014815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A0A846F4-3882-E11D-18EC-CE61CAC04648}"/>
              </a:ext>
            </a:extLst>
          </p:cNvPr>
          <p:cNvSpPr txBox="1"/>
          <p:nvPr/>
        </p:nvSpPr>
        <p:spPr>
          <a:xfrm rot="10800000">
            <a:off x="126110" y="2865443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57CA1719-C78F-E317-562E-38720401B1C8}"/>
              </a:ext>
            </a:extLst>
          </p:cNvPr>
          <p:cNvSpPr txBox="1"/>
          <p:nvPr/>
        </p:nvSpPr>
        <p:spPr>
          <a:xfrm>
            <a:off x="1114470" y="5664360"/>
            <a:ext cx="54119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0.49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2.50e−10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D187365C-D45A-B8BD-FBC1-9A21E290381E}"/>
              </a:ext>
            </a:extLst>
          </p:cNvPr>
          <p:cNvSpPr txBox="1"/>
          <p:nvPr/>
        </p:nvSpPr>
        <p:spPr>
          <a:xfrm>
            <a:off x="2410522" y="5667348"/>
            <a:ext cx="54119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0.699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7.86e−23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E912B783-8A85-46E6-2E1B-3E722D67800E}"/>
              </a:ext>
            </a:extLst>
          </p:cNvPr>
          <p:cNvSpPr txBox="1"/>
          <p:nvPr/>
        </p:nvSpPr>
        <p:spPr>
          <a:xfrm>
            <a:off x="4333789" y="5525053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21698079-E415-6B15-8F2F-97D8808A0DAD}"/>
              </a:ext>
            </a:extLst>
          </p:cNvPr>
          <p:cNvSpPr txBox="1"/>
          <p:nvPr/>
        </p:nvSpPr>
        <p:spPr>
          <a:xfrm>
            <a:off x="3820456" y="6846646"/>
            <a:ext cx="31824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  0.25    0.50     0.75    1.00 0.0       0.1       0.2        0.3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0FCFDD7F-DC50-025C-CA68-D3725FC374F0}"/>
              </a:ext>
            </a:extLst>
          </p:cNvPr>
          <p:cNvSpPr txBox="1"/>
          <p:nvPr/>
        </p:nvSpPr>
        <p:spPr>
          <a:xfrm>
            <a:off x="4291213" y="6983283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D19BBE77-A867-D0CF-6DCE-7084BDDE398E}"/>
              </a:ext>
            </a:extLst>
          </p:cNvPr>
          <p:cNvSpPr txBox="1"/>
          <p:nvPr/>
        </p:nvSpPr>
        <p:spPr>
          <a:xfrm>
            <a:off x="5449532" y="6987852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730F6A0E-303A-5E36-377A-8E1E14E48A96}"/>
              </a:ext>
            </a:extLst>
          </p:cNvPr>
          <p:cNvSpPr txBox="1"/>
          <p:nvPr/>
        </p:nvSpPr>
        <p:spPr>
          <a:xfrm rot="10800000">
            <a:off x="452435" y="5558333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TGCT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0CA755FC-B462-53FC-F910-6A93CB2FC1F4}"/>
              </a:ext>
            </a:extLst>
          </p:cNvPr>
          <p:cNvSpPr txBox="1"/>
          <p:nvPr/>
        </p:nvSpPr>
        <p:spPr>
          <a:xfrm rot="10800000">
            <a:off x="3260893" y="2960740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32493F90-A4D2-F573-F6FF-A17333201A46}"/>
              </a:ext>
            </a:extLst>
          </p:cNvPr>
          <p:cNvSpPr txBox="1"/>
          <p:nvPr/>
        </p:nvSpPr>
        <p:spPr>
          <a:xfrm>
            <a:off x="4275360" y="5745211"/>
            <a:ext cx="54119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0.184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4.80e−02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EEC65EE2-7E87-DF04-2478-CBDB51691392}"/>
              </a:ext>
            </a:extLst>
          </p:cNvPr>
          <p:cNvSpPr txBox="1"/>
          <p:nvPr/>
        </p:nvSpPr>
        <p:spPr>
          <a:xfrm>
            <a:off x="5657923" y="5729206"/>
            <a:ext cx="54119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0.433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1.31e−06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894DB7CE-771A-3F4A-2352-C1B61D86A3A4}"/>
              </a:ext>
            </a:extLst>
          </p:cNvPr>
          <p:cNvSpPr txBox="1"/>
          <p:nvPr/>
        </p:nvSpPr>
        <p:spPr>
          <a:xfrm>
            <a:off x="322926" y="8330764"/>
            <a:ext cx="22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文本框 163">
            <a:extLst>
              <a:ext uri="{FF2B5EF4-FFF2-40B4-BE49-F238E27FC236}">
                <a16:creationId xmlns:a16="http://schemas.microsoft.com/office/drawing/2014/main" id="{3248E9A7-7C21-D3CA-F7B6-E209A2AFD705}"/>
              </a:ext>
            </a:extLst>
          </p:cNvPr>
          <p:cNvSpPr txBox="1"/>
          <p:nvPr/>
        </p:nvSpPr>
        <p:spPr>
          <a:xfrm>
            <a:off x="322926" y="8128643"/>
            <a:ext cx="22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文本框 164">
            <a:extLst>
              <a:ext uri="{FF2B5EF4-FFF2-40B4-BE49-F238E27FC236}">
                <a16:creationId xmlns:a16="http://schemas.microsoft.com/office/drawing/2014/main" id="{CB42D690-C11D-0BF2-E40E-AD4BFB86ABC7}"/>
              </a:ext>
            </a:extLst>
          </p:cNvPr>
          <p:cNvSpPr txBox="1"/>
          <p:nvPr/>
        </p:nvSpPr>
        <p:spPr>
          <a:xfrm>
            <a:off x="323465" y="7914077"/>
            <a:ext cx="22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文本框 165">
            <a:extLst>
              <a:ext uri="{FF2B5EF4-FFF2-40B4-BE49-F238E27FC236}">
                <a16:creationId xmlns:a16="http://schemas.microsoft.com/office/drawing/2014/main" id="{D7872813-A28B-380F-6462-CE7F6617EF1E}"/>
              </a:ext>
            </a:extLst>
          </p:cNvPr>
          <p:cNvSpPr txBox="1"/>
          <p:nvPr/>
        </p:nvSpPr>
        <p:spPr>
          <a:xfrm>
            <a:off x="315498" y="7697449"/>
            <a:ext cx="22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文本框 166">
            <a:extLst>
              <a:ext uri="{FF2B5EF4-FFF2-40B4-BE49-F238E27FC236}">
                <a16:creationId xmlns:a16="http://schemas.microsoft.com/office/drawing/2014/main" id="{33846F6C-4F5F-1CBF-A40F-D2870451384A}"/>
              </a:ext>
            </a:extLst>
          </p:cNvPr>
          <p:cNvSpPr txBox="1"/>
          <p:nvPr/>
        </p:nvSpPr>
        <p:spPr>
          <a:xfrm>
            <a:off x="1076551" y="7217886"/>
            <a:ext cx="668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文本框 168">
            <a:extLst>
              <a:ext uri="{FF2B5EF4-FFF2-40B4-BE49-F238E27FC236}">
                <a16:creationId xmlns:a16="http://schemas.microsoft.com/office/drawing/2014/main" id="{A2E68FEE-E774-443E-61FA-ECFFB98676FB}"/>
              </a:ext>
            </a:extLst>
          </p:cNvPr>
          <p:cNvSpPr txBox="1"/>
          <p:nvPr/>
        </p:nvSpPr>
        <p:spPr>
          <a:xfrm>
            <a:off x="679594" y="8647007"/>
            <a:ext cx="29331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0.25     0.50    0.75   1.00 0.0         0.1           0.2      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文本框 169">
            <a:extLst>
              <a:ext uri="{FF2B5EF4-FFF2-40B4-BE49-F238E27FC236}">
                <a16:creationId xmlns:a16="http://schemas.microsoft.com/office/drawing/2014/main" id="{424F2CCB-9189-76C6-1DC5-DC54D711C5C1}"/>
              </a:ext>
            </a:extLst>
          </p:cNvPr>
          <p:cNvSpPr txBox="1"/>
          <p:nvPr/>
        </p:nvSpPr>
        <p:spPr>
          <a:xfrm>
            <a:off x="1164262" y="8773739"/>
            <a:ext cx="668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F09CB4F6-9A94-A460-DBF1-6D9EAA5D2DF0}"/>
              </a:ext>
            </a:extLst>
          </p:cNvPr>
          <p:cNvSpPr txBox="1"/>
          <p:nvPr/>
        </p:nvSpPr>
        <p:spPr>
          <a:xfrm>
            <a:off x="2169392" y="8777802"/>
            <a:ext cx="12778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DEE38A09-097E-DB9A-A38A-8FD45257BE7F}"/>
              </a:ext>
            </a:extLst>
          </p:cNvPr>
          <p:cNvSpPr txBox="1"/>
          <p:nvPr/>
        </p:nvSpPr>
        <p:spPr>
          <a:xfrm rot="10800000">
            <a:off x="127958" y="4615385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ECCFC479-CC36-4B27-FBCD-F84EC44F7B41}"/>
              </a:ext>
            </a:extLst>
          </p:cNvPr>
          <p:cNvSpPr txBox="1"/>
          <p:nvPr/>
        </p:nvSpPr>
        <p:spPr>
          <a:xfrm>
            <a:off x="1100823" y="7431150"/>
            <a:ext cx="5499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0.157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1.70e−01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310CD90D-F819-0E7C-1AE2-4F0B1CB3C8C5}"/>
              </a:ext>
            </a:extLst>
          </p:cNvPr>
          <p:cNvSpPr txBox="1"/>
          <p:nvPr/>
        </p:nvSpPr>
        <p:spPr>
          <a:xfrm>
            <a:off x="2389609" y="7430594"/>
            <a:ext cx="5499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0.537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4.89e−07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" name="文本框 181">
            <a:extLst>
              <a:ext uri="{FF2B5EF4-FFF2-40B4-BE49-F238E27FC236}">
                <a16:creationId xmlns:a16="http://schemas.microsoft.com/office/drawing/2014/main" id="{0EF43DF9-D283-F14E-B204-CFB67221CBC0}"/>
              </a:ext>
            </a:extLst>
          </p:cNvPr>
          <p:cNvSpPr txBox="1"/>
          <p:nvPr/>
        </p:nvSpPr>
        <p:spPr>
          <a:xfrm>
            <a:off x="3438025" y="8240437"/>
            <a:ext cx="23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文本框 182">
            <a:extLst>
              <a:ext uri="{FF2B5EF4-FFF2-40B4-BE49-F238E27FC236}">
                <a16:creationId xmlns:a16="http://schemas.microsoft.com/office/drawing/2014/main" id="{D59B3803-23AA-912C-444C-379EAE8AE098}"/>
              </a:ext>
            </a:extLst>
          </p:cNvPr>
          <p:cNvSpPr txBox="1"/>
          <p:nvPr/>
        </p:nvSpPr>
        <p:spPr>
          <a:xfrm>
            <a:off x="3443479" y="7849543"/>
            <a:ext cx="23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文本框 183">
            <a:extLst>
              <a:ext uri="{FF2B5EF4-FFF2-40B4-BE49-F238E27FC236}">
                <a16:creationId xmlns:a16="http://schemas.microsoft.com/office/drawing/2014/main" id="{00552BEA-6A0B-F6C1-DFF9-728DE9297098}"/>
              </a:ext>
            </a:extLst>
          </p:cNvPr>
          <p:cNvSpPr txBox="1"/>
          <p:nvPr/>
        </p:nvSpPr>
        <p:spPr>
          <a:xfrm>
            <a:off x="3443479" y="7439864"/>
            <a:ext cx="23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文本框 184">
            <a:extLst>
              <a:ext uri="{FF2B5EF4-FFF2-40B4-BE49-F238E27FC236}">
                <a16:creationId xmlns:a16="http://schemas.microsoft.com/office/drawing/2014/main" id="{471A37CD-D9C9-CF84-9977-74C10420382D}"/>
              </a:ext>
            </a:extLst>
          </p:cNvPr>
          <p:cNvSpPr txBox="1"/>
          <p:nvPr/>
        </p:nvSpPr>
        <p:spPr>
          <a:xfrm>
            <a:off x="4197207" y="7194584"/>
            <a:ext cx="703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文本框 186">
            <a:extLst>
              <a:ext uri="{FF2B5EF4-FFF2-40B4-BE49-F238E27FC236}">
                <a16:creationId xmlns:a16="http://schemas.microsoft.com/office/drawing/2014/main" id="{DB89A1EA-766F-A4FD-8EE1-520985777261}"/>
              </a:ext>
            </a:extLst>
          </p:cNvPr>
          <p:cNvSpPr txBox="1"/>
          <p:nvPr/>
        </p:nvSpPr>
        <p:spPr>
          <a:xfrm>
            <a:off x="3885042" y="8645838"/>
            <a:ext cx="30855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 0.25     0.50     0.75    1.00 0.0       0.1        0.2        0.3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文本框 187">
            <a:extLst>
              <a:ext uri="{FF2B5EF4-FFF2-40B4-BE49-F238E27FC236}">
                <a16:creationId xmlns:a16="http://schemas.microsoft.com/office/drawing/2014/main" id="{C36F4237-BE5B-3F36-D0EA-DD165F276446}"/>
              </a:ext>
            </a:extLst>
          </p:cNvPr>
          <p:cNvSpPr txBox="1"/>
          <p:nvPr/>
        </p:nvSpPr>
        <p:spPr>
          <a:xfrm>
            <a:off x="4284918" y="8750437"/>
            <a:ext cx="703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9" name="文本框 188">
            <a:extLst>
              <a:ext uri="{FF2B5EF4-FFF2-40B4-BE49-F238E27FC236}">
                <a16:creationId xmlns:a16="http://schemas.microsoft.com/office/drawing/2014/main" id="{B7673E30-0F3D-6B03-C861-9A3FD2C90026}"/>
              </a:ext>
            </a:extLst>
          </p:cNvPr>
          <p:cNvSpPr txBox="1"/>
          <p:nvPr/>
        </p:nvSpPr>
        <p:spPr>
          <a:xfrm>
            <a:off x="5290049" y="8754500"/>
            <a:ext cx="13441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文本框 189">
            <a:extLst>
              <a:ext uri="{FF2B5EF4-FFF2-40B4-BE49-F238E27FC236}">
                <a16:creationId xmlns:a16="http://schemas.microsoft.com/office/drawing/2014/main" id="{DCD9D951-06FF-4FB9-71D3-76C7CBBCFD6F}"/>
              </a:ext>
            </a:extLst>
          </p:cNvPr>
          <p:cNvSpPr txBox="1"/>
          <p:nvPr/>
        </p:nvSpPr>
        <p:spPr>
          <a:xfrm rot="10800000">
            <a:off x="442137" y="7258856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UVM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1" name="文本框 190">
            <a:extLst>
              <a:ext uri="{FF2B5EF4-FFF2-40B4-BE49-F238E27FC236}">
                <a16:creationId xmlns:a16="http://schemas.microsoft.com/office/drawing/2014/main" id="{A93DBAB6-160A-2A90-6BFA-0796DAB1F2B4}"/>
              </a:ext>
            </a:extLst>
          </p:cNvPr>
          <p:cNvSpPr txBox="1"/>
          <p:nvPr/>
        </p:nvSpPr>
        <p:spPr>
          <a:xfrm rot="10800000">
            <a:off x="3279913" y="4607412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文本框 194">
            <a:extLst>
              <a:ext uri="{FF2B5EF4-FFF2-40B4-BE49-F238E27FC236}">
                <a16:creationId xmlns:a16="http://schemas.microsoft.com/office/drawing/2014/main" id="{A1111733-6CAD-58EA-96C8-66D2C3DAECE4}"/>
              </a:ext>
            </a:extLst>
          </p:cNvPr>
          <p:cNvSpPr txBox="1"/>
          <p:nvPr/>
        </p:nvSpPr>
        <p:spPr>
          <a:xfrm>
            <a:off x="4352440" y="7416335"/>
            <a:ext cx="5499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9.99e−01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文本框 196">
            <a:extLst>
              <a:ext uri="{FF2B5EF4-FFF2-40B4-BE49-F238E27FC236}">
                <a16:creationId xmlns:a16="http://schemas.microsoft.com/office/drawing/2014/main" id="{1AAAAAD2-3080-4C99-108B-213F85D37C06}"/>
              </a:ext>
            </a:extLst>
          </p:cNvPr>
          <p:cNvSpPr txBox="1"/>
          <p:nvPr/>
        </p:nvSpPr>
        <p:spPr>
          <a:xfrm>
            <a:off x="5837983" y="7416560"/>
            <a:ext cx="5499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0.401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9.03e−05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" name="文本框 177">
            <a:extLst>
              <a:ext uri="{FF2B5EF4-FFF2-40B4-BE49-F238E27FC236}">
                <a16:creationId xmlns:a16="http://schemas.microsoft.com/office/drawing/2014/main" id="{63BC05D6-865D-BABE-64D4-F8D857568F83}"/>
              </a:ext>
            </a:extLst>
          </p:cNvPr>
          <p:cNvSpPr txBox="1"/>
          <p:nvPr/>
        </p:nvSpPr>
        <p:spPr>
          <a:xfrm>
            <a:off x="3457676" y="5529048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10EC9245-8672-9EEE-CD9B-B27B980E5810}"/>
              </a:ext>
            </a:extLst>
          </p:cNvPr>
          <p:cNvSpPr txBox="1"/>
          <p:nvPr/>
        </p:nvSpPr>
        <p:spPr>
          <a:xfrm>
            <a:off x="3461050" y="5809421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文本框 191">
            <a:extLst>
              <a:ext uri="{FF2B5EF4-FFF2-40B4-BE49-F238E27FC236}">
                <a16:creationId xmlns:a16="http://schemas.microsoft.com/office/drawing/2014/main" id="{09249F99-196D-D4FB-383C-FFB73D3D1491}"/>
              </a:ext>
            </a:extLst>
          </p:cNvPr>
          <p:cNvSpPr txBox="1"/>
          <p:nvPr/>
        </p:nvSpPr>
        <p:spPr>
          <a:xfrm>
            <a:off x="3459805" y="6104215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文本框 193">
            <a:extLst>
              <a:ext uri="{FF2B5EF4-FFF2-40B4-BE49-F238E27FC236}">
                <a16:creationId xmlns:a16="http://schemas.microsoft.com/office/drawing/2014/main" id="{8F9F9161-4B8D-A22D-69DF-93607B315442}"/>
              </a:ext>
            </a:extLst>
          </p:cNvPr>
          <p:cNvSpPr txBox="1"/>
          <p:nvPr/>
        </p:nvSpPr>
        <p:spPr>
          <a:xfrm>
            <a:off x="3463254" y="6403426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文本框 195">
            <a:extLst>
              <a:ext uri="{FF2B5EF4-FFF2-40B4-BE49-F238E27FC236}">
                <a16:creationId xmlns:a16="http://schemas.microsoft.com/office/drawing/2014/main" id="{DB728545-9F4C-A4AC-E000-50590ECA7C7B}"/>
              </a:ext>
            </a:extLst>
          </p:cNvPr>
          <p:cNvSpPr txBox="1"/>
          <p:nvPr/>
        </p:nvSpPr>
        <p:spPr>
          <a:xfrm>
            <a:off x="3466749" y="6698220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文本框 197">
            <a:extLst>
              <a:ext uri="{FF2B5EF4-FFF2-40B4-BE49-F238E27FC236}">
                <a16:creationId xmlns:a16="http://schemas.microsoft.com/office/drawing/2014/main" id="{BB495837-FE7E-1730-34AB-06A3918FA2A6}"/>
              </a:ext>
            </a:extLst>
          </p:cNvPr>
          <p:cNvSpPr txBox="1"/>
          <p:nvPr/>
        </p:nvSpPr>
        <p:spPr>
          <a:xfrm rot="10800000">
            <a:off x="3568462" y="5455032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THYM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1" name="文本框 200">
            <a:extLst>
              <a:ext uri="{FF2B5EF4-FFF2-40B4-BE49-F238E27FC236}">
                <a16:creationId xmlns:a16="http://schemas.microsoft.com/office/drawing/2014/main" id="{B7780778-B7B7-65C5-A16E-C92CE244CEF1}"/>
              </a:ext>
            </a:extLst>
          </p:cNvPr>
          <p:cNvSpPr txBox="1"/>
          <p:nvPr/>
        </p:nvSpPr>
        <p:spPr>
          <a:xfrm>
            <a:off x="3409881" y="2285213"/>
            <a:ext cx="2304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文本框 201">
            <a:extLst>
              <a:ext uri="{FF2B5EF4-FFF2-40B4-BE49-F238E27FC236}">
                <a16:creationId xmlns:a16="http://schemas.microsoft.com/office/drawing/2014/main" id="{47FE2E8B-E6D9-8B34-4334-0CF1DAD207EE}"/>
              </a:ext>
            </a:extLst>
          </p:cNvPr>
          <p:cNvSpPr txBox="1"/>
          <p:nvPr/>
        </p:nvSpPr>
        <p:spPr>
          <a:xfrm>
            <a:off x="5191240" y="1933195"/>
            <a:ext cx="19707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_CIBERSORT−ABS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3" name="文本框 202">
            <a:extLst>
              <a:ext uri="{FF2B5EF4-FFF2-40B4-BE49-F238E27FC236}">
                <a16:creationId xmlns:a16="http://schemas.microsoft.com/office/drawing/2014/main" id="{F3805417-49CC-5E63-D723-1AEB1E53B27F}"/>
              </a:ext>
            </a:extLst>
          </p:cNvPr>
          <p:cNvSpPr txBox="1"/>
          <p:nvPr/>
        </p:nvSpPr>
        <p:spPr>
          <a:xfrm>
            <a:off x="323861" y="3877552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文本框 203">
            <a:extLst>
              <a:ext uri="{FF2B5EF4-FFF2-40B4-BE49-F238E27FC236}">
                <a16:creationId xmlns:a16="http://schemas.microsoft.com/office/drawing/2014/main" id="{C3C0BD7C-13C6-BB32-D89C-B4AEACA464F2}"/>
              </a:ext>
            </a:extLst>
          </p:cNvPr>
          <p:cNvSpPr txBox="1"/>
          <p:nvPr/>
        </p:nvSpPr>
        <p:spPr>
          <a:xfrm>
            <a:off x="1884131" y="3662378"/>
            <a:ext cx="19707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_CIBERSORT−ABS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" name="文本框 205">
            <a:extLst>
              <a:ext uri="{FF2B5EF4-FFF2-40B4-BE49-F238E27FC236}">
                <a16:creationId xmlns:a16="http://schemas.microsoft.com/office/drawing/2014/main" id="{32CC76DE-EF73-FF07-0E38-6E4831B44B93}"/>
              </a:ext>
            </a:extLst>
          </p:cNvPr>
          <p:cNvSpPr txBox="1"/>
          <p:nvPr/>
        </p:nvSpPr>
        <p:spPr>
          <a:xfrm>
            <a:off x="5305767" y="3643655"/>
            <a:ext cx="19707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_CIBERSORT−ABS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文本框 206">
            <a:extLst>
              <a:ext uri="{FF2B5EF4-FFF2-40B4-BE49-F238E27FC236}">
                <a16:creationId xmlns:a16="http://schemas.microsoft.com/office/drawing/2014/main" id="{FD048351-2114-F1A8-8F74-3098D3310D64}"/>
              </a:ext>
            </a:extLst>
          </p:cNvPr>
          <p:cNvSpPr txBox="1"/>
          <p:nvPr/>
        </p:nvSpPr>
        <p:spPr>
          <a:xfrm>
            <a:off x="3446495" y="4285954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文本框 207">
            <a:extLst>
              <a:ext uri="{FF2B5EF4-FFF2-40B4-BE49-F238E27FC236}">
                <a16:creationId xmlns:a16="http://schemas.microsoft.com/office/drawing/2014/main" id="{EDFECD2E-52D0-25FA-8605-534D8080613D}"/>
              </a:ext>
            </a:extLst>
          </p:cNvPr>
          <p:cNvSpPr txBox="1"/>
          <p:nvPr/>
        </p:nvSpPr>
        <p:spPr>
          <a:xfrm>
            <a:off x="3440246" y="4098291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文本框 208">
            <a:extLst>
              <a:ext uri="{FF2B5EF4-FFF2-40B4-BE49-F238E27FC236}">
                <a16:creationId xmlns:a16="http://schemas.microsoft.com/office/drawing/2014/main" id="{CF98820E-4FB4-5C2F-A857-F17DE984C34C}"/>
              </a:ext>
            </a:extLst>
          </p:cNvPr>
          <p:cNvSpPr txBox="1"/>
          <p:nvPr/>
        </p:nvSpPr>
        <p:spPr>
          <a:xfrm rot="10800000">
            <a:off x="3566932" y="3630807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PAAD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0" name="文本框 209">
            <a:extLst>
              <a:ext uri="{FF2B5EF4-FFF2-40B4-BE49-F238E27FC236}">
                <a16:creationId xmlns:a16="http://schemas.microsoft.com/office/drawing/2014/main" id="{C7E4BCEA-A6A5-0E6B-58E8-B28BC059B952}"/>
              </a:ext>
            </a:extLst>
          </p:cNvPr>
          <p:cNvSpPr txBox="1"/>
          <p:nvPr/>
        </p:nvSpPr>
        <p:spPr>
          <a:xfrm>
            <a:off x="1965540" y="5516752"/>
            <a:ext cx="19707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_CIBERSORT−ABS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1" name="文本框 210">
            <a:extLst>
              <a:ext uri="{FF2B5EF4-FFF2-40B4-BE49-F238E27FC236}">
                <a16:creationId xmlns:a16="http://schemas.microsoft.com/office/drawing/2014/main" id="{ADE8E953-D4B9-F25A-E4C2-58D14F85B4E5}"/>
              </a:ext>
            </a:extLst>
          </p:cNvPr>
          <p:cNvSpPr txBox="1"/>
          <p:nvPr/>
        </p:nvSpPr>
        <p:spPr>
          <a:xfrm>
            <a:off x="326140" y="6738924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文本框 211">
            <a:extLst>
              <a:ext uri="{FF2B5EF4-FFF2-40B4-BE49-F238E27FC236}">
                <a16:creationId xmlns:a16="http://schemas.microsoft.com/office/drawing/2014/main" id="{CE597232-7B53-073E-5DFD-0B512B692876}"/>
              </a:ext>
            </a:extLst>
          </p:cNvPr>
          <p:cNvSpPr txBox="1"/>
          <p:nvPr/>
        </p:nvSpPr>
        <p:spPr>
          <a:xfrm>
            <a:off x="5290941" y="5525828"/>
            <a:ext cx="19707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_CIBERSORT−ABS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3" name="文本框 212">
            <a:extLst>
              <a:ext uri="{FF2B5EF4-FFF2-40B4-BE49-F238E27FC236}">
                <a16:creationId xmlns:a16="http://schemas.microsoft.com/office/drawing/2014/main" id="{D6EC1CD8-817C-80DE-BC65-01F6B1818906}"/>
              </a:ext>
            </a:extLst>
          </p:cNvPr>
          <p:cNvSpPr txBox="1"/>
          <p:nvPr/>
        </p:nvSpPr>
        <p:spPr>
          <a:xfrm>
            <a:off x="1929588" y="7219252"/>
            <a:ext cx="19707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_CIBERSORT−ABS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4" name="文本框 213">
            <a:extLst>
              <a:ext uri="{FF2B5EF4-FFF2-40B4-BE49-F238E27FC236}">
                <a16:creationId xmlns:a16="http://schemas.microsoft.com/office/drawing/2014/main" id="{AD797CEB-1AAB-2750-40CA-A1E8A7EB3483}"/>
              </a:ext>
            </a:extLst>
          </p:cNvPr>
          <p:cNvSpPr txBox="1"/>
          <p:nvPr/>
        </p:nvSpPr>
        <p:spPr>
          <a:xfrm>
            <a:off x="313271" y="7493784"/>
            <a:ext cx="222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文本框 214">
            <a:extLst>
              <a:ext uri="{FF2B5EF4-FFF2-40B4-BE49-F238E27FC236}">
                <a16:creationId xmlns:a16="http://schemas.microsoft.com/office/drawing/2014/main" id="{9ED437BF-795A-8F3C-ACDE-623D9242E400}"/>
              </a:ext>
            </a:extLst>
          </p:cNvPr>
          <p:cNvSpPr txBox="1"/>
          <p:nvPr/>
        </p:nvSpPr>
        <p:spPr>
          <a:xfrm>
            <a:off x="5296112" y="7204385"/>
            <a:ext cx="19707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_CIBERSORT−ABS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6" name="文本框 215">
            <a:extLst>
              <a:ext uri="{FF2B5EF4-FFF2-40B4-BE49-F238E27FC236}">
                <a16:creationId xmlns:a16="http://schemas.microsoft.com/office/drawing/2014/main" id="{1F4D8EF5-5CFB-E621-1159-B9C60F54EAF1}"/>
              </a:ext>
            </a:extLst>
          </p:cNvPr>
          <p:cNvSpPr txBox="1"/>
          <p:nvPr/>
        </p:nvSpPr>
        <p:spPr>
          <a:xfrm rot="10800000">
            <a:off x="3571895" y="7192395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" name="文本框 216">
            <a:extLst>
              <a:ext uri="{FF2B5EF4-FFF2-40B4-BE49-F238E27FC236}">
                <a16:creationId xmlns:a16="http://schemas.microsoft.com/office/drawing/2014/main" id="{4C59C29A-D04D-BAFD-7B88-24ECEB6CE3F3}"/>
              </a:ext>
            </a:extLst>
          </p:cNvPr>
          <p:cNvSpPr txBox="1"/>
          <p:nvPr/>
        </p:nvSpPr>
        <p:spPr>
          <a:xfrm>
            <a:off x="28567" y="1739060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416B72-DD50-7B45-8AF3-99A7843C9969}"/>
              </a:ext>
            </a:extLst>
          </p:cNvPr>
          <p:cNvSpPr txBox="1"/>
          <p:nvPr/>
        </p:nvSpPr>
        <p:spPr>
          <a:xfrm>
            <a:off x="5987770" y="3328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103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图片 70">
            <a:extLst>
              <a:ext uri="{FF2B5EF4-FFF2-40B4-BE49-F238E27FC236}">
                <a16:creationId xmlns:a16="http://schemas.microsoft.com/office/drawing/2014/main" id="{4DBF169E-3C74-95A6-5F48-417F52795D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" b="13838"/>
          <a:stretch/>
        </p:blipFill>
        <p:spPr>
          <a:xfrm>
            <a:off x="3849408" y="2427558"/>
            <a:ext cx="2855193" cy="151782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1AAA9461-B3CE-24A2-CD8D-96C540712D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9" b="13279"/>
          <a:stretch/>
        </p:blipFill>
        <p:spPr>
          <a:xfrm>
            <a:off x="3858145" y="359095"/>
            <a:ext cx="2939457" cy="156228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2D37F0C-BDFB-DADB-8DBE-7B5D1A4A8B80}"/>
              </a:ext>
            </a:extLst>
          </p:cNvPr>
          <p:cNvSpPr txBox="1"/>
          <p:nvPr/>
        </p:nvSpPr>
        <p:spPr>
          <a:xfrm>
            <a:off x="166790" y="271767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C61E1A-42DC-5CAC-B6F8-08948611A0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 b="13761"/>
          <a:stretch/>
        </p:blipFill>
        <p:spPr>
          <a:xfrm>
            <a:off x="605144" y="378477"/>
            <a:ext cx="2970793" cy="156228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56A5A53-335D-1ECB-1D3B-EBE3FBD73866}"/>
              </a:ext>
            </a:extLst>
          </p:cNvPr>
          <p:cNvSpPr txBox="1"/>
          <p:nvPr/>
        </p:nvSpPr>
        <p:spPr>
          <a:xfrm>
            <a:off x="438016" y="1365564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C3E3C1-0499-3446-8115-B05CCA13C71D}"/>
              </a:ext>
            </a:extLst>
          </p:cNvPr>
          <p:cNvSpPr txBox="1"/>
          <p:nvPr/>
        </p:nvSpPr>
        <p:spPr>
          <a:xfrm>
            <a:off x="438016" y="924792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EC4620-874D-0EC1-EBF7-DE0A3D3D0ABB}"/>
              </a:ext>
            </a:extLst>
          </p:cNvPr>
          <p:cNvSpPr txBox="1"/>
          <p:nvPr/>
        </p:nvSpPr>
        <p:spPr>
          <a:xfrm>
            <a:off x="438016" y="492540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34FECA1-8D55-3E7A-19DC-0952A2832780}"/>
              </a:ext>
            </a:extLst>
          </p:cNvPr>
          <p:cNvSpPr txBox="1"/>
          <p:nvPr/>
        </p:nvSpPr>
        <p:spPr>
          <a:xfrm>
            <a:off x="1218873" y="378477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CD5ADB-20D7-8BA3-CFF3-43AB83C7EB07}"/>
              </a:ext>
            </a:extLst>
          </p:cNvPr>
          <p:cNvSpPr txBox="1"/>
          <p:nvPr/>
        </p:nvSpPr>
        <p:spPr>
          <a:xfrm>
            <a:off x="1300568" y="2030000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24033FD-5706-386E-1533-D9D21CB6DA51}"/>
              </a:ext>
            </a:extLst>
          </p:cNvPr>
          <p:cNvSpPr txBox="1"/>
          <p:nvPr/>
        </p:nvSpPr>
        <p:spPr>
          <a:xfrm>
            <a:off x="2316331" y="2030000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2E3847-A8CD-E32D-185C-26C578FA4F4E}"/>
              </a:ext>
            </a:extLst>
          </p:cNvPr>
          <p:cNvSpPr txBox="1"/>
          <p:nvPr/>
        </p:nvSpPr>
        <p:spPr>
          <a:xfrm rot="10800000">
            <a:off x="554994" y="445105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7C212AF-04E4-F2D4-1FD3-E4DBE602BFDB}"/>
              </a:ext>
            </a:extLst>
          </p:cNvPr>
          <p:cNvSpPr txBox="1"/>
          <p:nvPr/>
        </p:nvSpPr>
        <p:spPr>
          <a:xfrm rot="10800000">
            <a:off x="265902" y="-2225489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7FB548E-88D8-9563-BD8C-26E3278F47D9}"/>
              </a:ext>
            </a:extLst>
          </p:cNvPr>
          <p:cNvSpPr txBox="1"/>
          <p:nvPr/>
        </p:nvSpPr>
        <p:spPr>
          <a:xfrm>
            <a:off x="2274105" y="384632"/>
            <a:ext cx="16120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0" i="0" u="none" strike="noStrike" baseline="0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Tregs_CIBERSORT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B0157C7-4D20-1732-7351-744BF96E3A4A}"/>
              </a:ext>
            </a:extLst>
          </p:cNvPr>
          <p:cNvSpPr txBox="1"/>
          <p:nvPr/>
        </p:nvSpPr>
        <p:spPr>
          <a:xfrm>
            <a:off x="849740" y="1922278"/>
            <a:ext cx="29331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0.25     0.50      0.75     1.00 0.0     0.05      0.10     0.15      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ACCE9D4-4475-C045-F29F-F5AA86CEDC2A}"/>
              </a:ext>
            </a:extLst>
          </p:cNvPr>
          <p:cNvSpPr txBox="1"/>
          <p:nvPr/>
        </p:nvSpPr>
        <p:spPr>
          <a:xfrm>
            <a:off x="3606557" y="1279088"/>
            <a:ext cx="4378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4844EB5-A4DD-C328-782C-D238743EE581}"/>
              </a:ext>
            </a:extLst>
          </p:cNvPr>
          <p:cNvSpPr txBox="1"/>
          <p:nvPr/>
        </p:nvSpPr>
        <p:spPr>
          <a:xfrm>
            <a:off x="3608807" y="1020078"/>
            <a:ext cx="456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1BCA8EF-E42F-70AB-BE7D-41496577E94D}"/>
              </a:ext>
            </a:extLst>
          </p:cNvPr>
          <p:cNvSpPr txBox="1"/>
          <p:nvPr/>
        </p:nvSpPr>
        <p:spPr>
          <a:xfrm>
            <a:off x="3611357" y="460104"/>
            <a:ext cx="4378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B1E1D1B-7F6B-7D83-5E24-C35B7EE67E60}"/>
              </a:ext>
            </a:extLst>
          </p:cNvPr>
          <p:cNvSpPr txBox="1"/>
          <p:nvPr/>
        </p:nvSpPr>
        <p:spPr>
          <a:xfrm>
            <a:off x="4434262" y="359095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7881FBD-7CC8-7D43-0B5D-8C9E08947FDC}"/>
              </a:ext>
            </a:extLst>
          </p:cNvPr>
          <p:cNvSpPr txBox="1"/>
          <p:nvPr/>
        </p:nvSpPr>
        <p:spPr>
          <a:xfrm>
            <a:off x="4515957" y="2010618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68CF04B-F733-18D0-8CBB-BDB4B9495112}"/>
              </a:ext>
            </a:extLst>
          </p:cNvPr>
          <p:cNvSpPr txBox="1"/>
          <p:nvPr/>
        </p:nvSpPr>
        <p:spPr>
          <a:xfrm>
            <a:off x="5531720" y="2010618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076CE0F-219A-D20F-880D-8EB04D25825E}"/>
              </a:ext>
            </a:extLst>
          </p:cNvPr>
          <p:cNvSpPr txBox="1"/>
          <p:nvPr/>
        </p:nvSpPr>
        <p:spPr>
          <a:xfrm rot="10800000">
            <a:off x="3794628" y="410266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DLBC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61785BC-5511-9085-7DA5-89CFA447E814}"/>
              </a:ext>
            </a:extLst>
          </p:cNvPr>
          <p:cNvSpPr txBox="1"/>
          <p:nvPr/>
        </p:nvSpPr>
        <p:spPr>
          <a:xfrm>
            <a:off x="5489494" y="365250"/>
            <a:ext cx="16120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0" i="0" u="none" strike="noStrike" baseline="0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Tregs_CIBERSORT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5861E9C-9815-6A37-2D07-158B3F9F454E}"/>
              </a:ext>
            </a:extLst>
          </p:cNvPr>
          <p:cNvSpPr txBox="1"/>
          <p:nvPr/>
        </p:nvSpPr>
        <p:spPr>
          <a:xfrm>
            <a:off x="4065129" y="1902896"/>
            <a:ext cx="29331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0.25     0.50      0.75     1.00 0.0        0.1         0.2         0.3      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594D109-FB58-0D6F-9E6B-5A8E009D7B89}"/>
              </a:ext>
            </a:extLst>
          </p:cNvPr>
          <p:cNvSpPr txBox="1"/>
          <p:nvPr/>
        </p:nvSpPr>
        <p:spPr>
          <a:xfrm rot="10800000">
            <a:off x="3471620" y="-2196278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3C1C896-9D2D-0ADD-05AA-C54C40F801F1}"/>
              </a:ext>
            </a:extLst>
          </p:cNvPr>
          <p:cNvSpPr txBox="1"/>
          <p:nvPr/>
        </p:nvSpPr>
        <p:spPr>
          <a:xfrm>
            <a:off x="3593798" y="1558939"/>
            <a:ext cx="4378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04273D5-11E4-6797-9A5B-F3B4D7A1F00D}"/>
              </a:ext>
            </a:extLst>
          </p:cNvPr>
          <p:cNvSpPr txBox="1"/>
          <p:nvPr/>
        </p:nvSpPr>
        <p:spPr>
          <a:xfrm>
            <a:off x="3608807" y="724138"/>
            <a:ext cx="456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9DDED597-AC20-FDBB-2E99-86642E2680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b="12835"/>
          <a:stretch/>
        </p:blipFill>
        <p:spPr>
          <a:xfrm>
            <a:off x="618229" y="2443509"/>
            <a:ext cx="3001413" cy="1501868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6089D7E7-941B-EFB4-6AE6-A32FC8F3789E}"/>
              </a:ext>
            </a:extLst>
          </p:cNvPr>
          <p:cNvSpPr txBox="1"/>
          <p:nvPr/>
        </p:nvSpPr>
        <p:spPr>
          <a:xfrm>
            <a:off x="438016" y="3745352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5820457-17E8-D72D-450F-697B9F8404E6}"/>
              </a:ext>
            </a:extLst>
          </p:cNvPr>
          <p:cNvSpPr txBox="1"/>
          <p:nvPr/>
        </p:nvSpPr>
        <p:spPr>
          <a:xfrm>
            <a:off x="435901" y="2906939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BDB269B-57EE-2F2C-C022-07170D8862EA}"/>
              </a:ext>
            </a:extLst>
          </p:cNvPr>
          <p:cNvSpPr txBox="1"/>
          <p:nvPr/>
        </p:nvSpPr>
        <p:spPr>
          <a:xfrm>
            <a:off x="445300" y="2690272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D1E0C0D-3928-ADA0-EBAB-B43B6ED1C1CF}"/>
              </a:ext>
            </a:extLst>
          </p:cNvPr>
          <p:cNvSpPr txBox="1"/>
          <p:nvPr/>
        </p:nvSpPr>
        <p:spPr>
          <a:xfrm>
            <a:off x="1232118" y="2441395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0702188-524B-94D5-63A0-46F22CB03C66}"/>
              </a:ext>
            </a:extLst>
          </p:cNvPr>
          <p:cNvSpPr txBox="1"/>
          <p:nvPr/>
        </p:nvSpPr>
        <p:spPr>
          <a:xfrm>
            <a:off x="1313813" y="4092918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E42B79E0-CA64-F228-B4B7-3531C7105124}"/>
              </a:ext>
            </a:extLst>
          </p:cNvPr>
          <p:cNvSpPr txBox="1"/>
          <p:nvPr/>
        </p:nvSpPr>
        <p:spPr>
          <a:xfrm>
            <a:off x="2329576" y="4092918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54E55B9-4CC5-4ECD-CE89-FB874A45044D}"/>
              </a:ext>
            </a:extLst>
          </p:cNvPr>
          <p:cNvSpPr txBox="1"/>
          <p:nvPr/>
        </p:nvSpPr>
        <p:spPr>
          <a:xfrm rot="10800000">
            <a:off x="582465" y="2490008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GBM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429A04B-356B-D09C-F262-4A05D98474D7}"/>
              </a:ext>
            </a:extLst>
          </p:cNvPr>
          <p:cNvSpPr txBox="1"/>
          <p:nvPr/>
        </p:nvSpPr>
        <p:spPr>
          <a:xfrm rot="10800000">
            <a:off x="280677" y="-101300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0590032-651C-64A6-E591-C0E6AC30D1AE}"/>
              </a:ext>
            </a:extLst>
          </p:cNvPr>
          <p:cNvSpPr txBox="1"/>
          <p:nvPr/>
        </p:nvSpPr>
        <p:spPr>
          <a:xfrm>
            <a:off x="438016" y="3529908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65CB355-4A78-4696-3492-8B79DF53F621}"/>
              </a:ext>
            </a:extLst>
          </p:cNvPr>
          <p:cNvSpPr txBox="1"/>
          <p:nvPr/>
        </p:nvSpPr>
        <p:spPr>
          <a:xfrm>
            <a:off x="434234" y="3324922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AA64466-8A10-24D4-E176-9F8323F2B7A2}"/>
              </a:ext>
            </a:extLst>
          </p:cNvPr>
          <p:cNvSpPr txBox="1"/>
          <p:nvPr/>
        </p:nvSpPr>
        <p:spPr>
          <a:xfrm>
            <a:off x="437049" y="3109478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19D360F-E07D-0F01-93D2-E4CB9ECB7828}"/>
              </a:ext>
            </a:extLst>
          </p:cNvPr>
          <p:cNvSpPr txBox="1"/>
          <p:nvPr/>
        </p:nvSpPr>
        <p:spPr>
          <a:xfrm>
            <a:off x="2316330" y="2439055"/>
            <a:ext cx="16120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0" i="0" u="none" strike="noStrike" baseline="0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Tregs_CIBERSORT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580C13F-34B4-B650-308D-402F6A43DDFA}"/>
              </a:ext>
            </a:extLst>
          </p:cNvPr>
          <p:cNvSpPr txBox="1"/>
          <p:nvPr/>
        </p:nvSpPr>
        <p:spPr>
          <a:xfrm>
            <a:off x="842424" y="3886311"/>
            <a:ext cx="3352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0.25     0.50      0.75     1.00 0.000   0.005     0.010     0.015      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4C988A1-5AE8-AD3F-79E0-C6B5820C234E}"/>
              </a:ext>
            </a:extLst>
          </p:cNvPr>
          <p:cNvSpPr txBox="1"/>
          <p:nvPr/>
        </p:nvSpPr>
        <p:spPr>
          <a:xfrm>
            <a:off x="3662318" y="3766559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6E6088A-55D8-EF50-FDA4-6D6EE6449539}"/>
              </a:ext>
            </a:extLst>
          </p:cNvPr>
          <p:cNvSpPr txBox="1"/>
          <p:nvPr/>
        </p:nvSpPr>
        <p:spPr>
          <a:xfrm>
            <a:off x="3667926" y="2525248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7C8B787-9226-245C-ACAF-54A24401F52D}"/>
              </a:ext>
            </a:extLst>
          </p:cNvPr>
          <p:cNvSpPr txBox="1"/>
          <p:nvPr/>
        </p:nvSpPr>
        <p:spPr>
          <a:xfrm>
            <a:off x="4448057" y="2429897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A27AC85F-41AE-9C55-B1A3-34978F4D9BC4}"/>
              </a:ext>
            </a:extLst>
          </p:cNvPr>
          <p:cNvSpPr txBox="1"/>
          <p:nvPr/>
        </p:nvSpPr>
        <p:spPr>
          <a:xfrm>
            <a:off x="4529752" y="4081420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EC7F57C-40D2-BDCA-C8AB-50DF4D66A9BF}"/>
              </a:ext>
            </a:extLst>
          </p:cNvPr>
          <p:cNvSpPr txBox="1"/>
          <p:nvPr/>
        </p:nvSpPr>
        <p:spPr>
          <a:xfrm>
            <a:off x="5545515" y="4081420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7C17BAE4-1617-DFAA-5729-9C3C05D6134C}"/>
              </a:ext>
            </a:extLst>
          </p:cNvPr>
          <p:cNvSpPr txBox="1"/>
          <p:nvPr/>
        </p:nvSpPr>
        <p:spPr>
          <a:xfrm rot="10800000">
            <a:off x="3812328" y="2464994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LIHC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546AA01-0A44-2A46-8E0A-6CB8E78F1F5D}"/>
              </a:ext>
            </a:extLst>
          </p:cNvPr>
          <p:cNvSpPr txBox="1"/>
          <p:nvPr/>
        </p:nvSpPr>
        <p:spPr>
          <a:xfrm>
            <a:off x="3669183" y="3351827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BC76710E-3605-93F8-EDC7-5BFE00E029C6}"/>
              </a:ext>
            </a:extLst>
          </p:cNvPr>
          <p:cNvSpPr txBox="1"/>
          <p:nvPr/>
        </p:nvSpPr>
        <p:spPr>
          <a:xfrm>
            <a:off x="3661560" y="2938256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3A6BD44E-5CE7-AD8E-A19A-BD78FAF3F7E4}"/>
              </a:ext>
            </a:extLst>
          </p:cNvPr>
          <p:cNvSpPr txBox="1"/>
          <p:nvPr/>
        </p:nvSpPr>
        <p:spPr>
          <a:xfrm>
            <a:off x="5386215" y="2434834"/>
            <a:ext cx="16120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0" i="0" u="none" strike="noStrike" baseline="0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Tregs_CIBERSORT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0AD04A1-4F45-8B5D-6DE2-C484F2147CDA}"/>
              </a:ext>
            </a:extLst>
          </p:cNvPr>
          <p:cNvSpPr txBox="1"/>
          <p:nvPr/>
        </p:nvSpPr>
        <p:spPr>
          <a:xfrm rot="10800000">
            <a:off x="3508868" y="-185094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342396A-1638-A5A5-D8C6-85F607DFEC18}"/>
              </a:ext>
            </a:extLst>
          </p:cNvPr>
          <p:cNvSpPr txBox="1"/>
          <p:nvPr/>
        </p:nvSpPr>
        <p:spPr>
          <a:xfrm>
            <a:off x="4065129" y="3884663"/>
            <a:ext cx="3352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0.25     0.50     0.75    1.00 0.00 0.05  0.10  0.15  0.20      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727E80FA-33A4-B92A-F9B8-3E1E59E43BB9}"/>
              </a:ext>
            </a:extLst>
          </p:cNvPr>
          <p:cNvSpPr txBox="1"/>
          <p:nvPr/>
        </p:nvSpPr>
        <p:spPr>
          <a:xfrm>
            <a:off x="4448057" y="2645341"/>
            <a:ext cx="37081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−0.293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2.70e−08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75FB259-46B4-EFD3-A386-B04629776BD5}"/>
              </a:ext>
            </a:extLst>
          </p:cNvPr>
          <p:cNvSpPr txBox="1"/>
          <p:nvPr/>
        </p:nvSpPr>
        <p:spPr>
          <a:xfrm>
            <a:off x="5848279" y="2629734"/>
            <a:ext cx="40775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0.3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1.39e−08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F5BF24AA-9145-1A47-8EED-61A18364330F}"/>
              </a:ext>
            </a:extLst>
          </p:cNvPr>
          <p:cNvSpPr txBox="1"/>
          <p:nvPr/>
        </p:nvSpPr>
        <p:spPr>
          <a:xfrm>
            <a:off x="1282636" y="654175"/>
            <a:ext cx="49627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0.061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7.23e−01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919C9892-64C2-0220-CB68-D89CE38F8C8C}"/>
              </a:ext>
            </a:extLst>
          </p:cNvPr>
          <p:cNvSpPr txBox="1"/>
          <p:nvPr/>
        </p:nvSpPr>
        <p:spPr>
          <a:xfrm>
            <a:off x="2693803" y="671214"/>
            <a:ext cx="49627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0.42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1.21e−02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A85AAB9A-E5E9-D5BA-04C6-930A7AA5F509}"/>
              </a:ext>
            </a:extLst>
          </p:cNvPr>
          <p:cNvSpPr txBox="1"/>
          <p:nvPr/>
        </p:nvSpPr>
        <p:spPr>
          <a:xfrm>
            <a:off x="4556489" y="631396"/>
            <a:ext cx="49627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−0.376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1.43e−02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7E755783-B4B1-90EE-342E-A31BFDBDE0E8}"/>
              </a:ext>
            </a:extLst>
          </p:cNvPr>
          <p:cNvSpPr txBox="1"/>
          <p:nvPr/>
        </p:nvSpPr>
        <p:spPr>
          <a:xfrm>
            <a:off x="5868721" y="649709"/>
            <a:ext cx="49627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0.359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2.11e−02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439496A6-9683-9317-CAEB-E16B5D4694DC}"/>
              </a:ext>
            </a:extLst>
          </p:cNvPr>
          <p:cNvSpPr txBox="1"/>
          <p:nvPr/>
        </p:nvSpPr>
        <p:spPr>
          <a:xfrm>
            <a:off x="1268651" y="2698058"/>
            <a:ext cx="5414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−0.15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7.89e−02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1AD71BAB-4C25-45F8-1A0F-B9EA610BF314}"/>
              </a:ext>
            </a:extLst>
          </p:cNvPr>
          <p:cNvSpPr txBox="1"/>
          <p:nvPr/>
        </p:nvSpPr>
        <p:spPr>
          <a:xfrm>
            <a:off x="2569689" y="2737406"/>
            <a:ext cx="5414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0.317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1.64e−04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id="{F477A967-E90B-95D6-4F1F-CB461896F2E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b="13711"/>
          <a:stretch/>
        </p:blipFill>
        <p:spPr>
          <a:xfrm>
            <a:off x="660147" y="4592103"/>
            <a:ext cx="3001413" cy="1501868"/>
          </a:xfrm>
          <a:prstGeom prst="rect">
            <a:avLst/>
          </a:prstGeom>
        </p:spPr>
      </p:pic>
      <p:sp>
        <p:nvSpPr>
          <p:cNvPr id="91" name="文本框 90">
            <a:extLst>
              <a:ext uri="{FF2B5EF4-FFF2-40B4-BE49-F238E27FC236}">
                <a16:creationId xmlns:a16="http://schemas.microsoft.com/office/drawing/2014/main" id="{B2B563E2-58DB-5060-ED02-FAB3762275D0}"/>
              </a:ext>
            </a:extLst>
          </p:cNvPr>
          <p:cNvSpPr txBox="1"/>
          <p:nvPr/>
        </p:nvSpPr>
        <p:spPr>
          <a:xfrm>
            <a:off x="465711" y="5740515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42CD2B44-FC4C-BAF3-5852-5354E0213B1F}"/>
              </a:ext>
            </a:extLst>
          </p:cNvPr>
          <p:cNvSpPr txBox="1"/>
          <p:nvPr/>
        </p:nvSpPr>
        <p:spPr>
          <a:xfrm>
            <a:off x="472772" y="4861463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220CCC09-DCEF-100D-F1D0-DEF7ED3064CB}"/>
              </a:ext>
            </a:extLst>
          </p:cNvPr>
          <p:cNvSpPr txBox="1"/>
          <p:nvPr/>
        </p:nvSpPr>
        <p:spPr>
          <a:xfrm>
            <a:off x="1249493" y="4603008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9BCE3084-899B-D943-7871-C6F7D672BDBB}"/>
              </a:ext>
            </a:extLst>
          </p:cNvPr>
          <p:cNvSpPr txBox="1"/>
          <p:nvPr/>
        </p:nvSpPr>
        <p:spPr>
          <a:xfrm>
            <a:off x="1331188" y="6254531"/>
            <a:ext cx="659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8E8A7873-32FA-9898-FBB4-D3F842BF5E7B}"/>
              </a:ext>
            </a:extLst>
          </p:cNvPr>
          <p:cNvSpPr txBox="1"/>
          <p:nvPr/>
        </p:nvSpPr>
        <p:spPr>
          <a:xfrm>
            <a:off x="2346951" y="6254531"/>
            <a:ext cx="1259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Level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F54E8DDD-1E8F-A309-F897-AAB63B9B160F}"/>
              </a:ext>
            </a:extLst>
          </p:cNvPr>
          <p:cNvSpPr txBox="1"/>
          <p:nvPr/>
        </p:nvSpPr>
        <p:spPr>
          <a:xfrm>
            <a:off x="466644" y="5518788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3E0BA7C-CFFF-A5FD-8995-5F623DD43386}"/>
              </a:ext>
            </a:extLst>
          </p:cNvPr>
          <p:cNvSpPr txBox="1"/>
          <p:nvPr/>
        </p:nvSpPr>
        <p:spPr>
          <a:xfrm>
            <a:off x="467577" y="5313363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4F8497F6-47FF-CF82-E7BA-8E6ECECA37F7}"/>
              </a:ext>
            </a:extLst>
          </p:cNvPr>
          <p:cNvSpPr txBox="1"/>
          <p:nvPr/>
        </p:nvSpPr>
        <p:spPr>
          <a:xfrm>
            <a:off x="472772" y="5101402"/>
            <a:ext cx="219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DAA07AB1-9C3F-62B3-2961-42D8F51E93D9}"/>
              </a:ext>
            </a:extLst>
          </p:cNvPr>
          <p:cNvSpPr txBox="1"/>
          <p:nvPr/>
        </p:nvSpPr>
        <p:spPr>
          <a:xfrm rot="10800000">
            <a:off x="274964" y="2022889"/>
            <a:ext cx="292388" cy="4008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FZD7 expression level (log2 TPM)</a:t>
            </a:r>
            <a:endParaRPr lang="zh-CN" alt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CD5F3C81-A12A-C041-34C9-0DD80E3CC648}"/>
              </a:ext>
            </a:extLst>
          </p:cNvPr>
          <p:cNvSpPr txBox="1"/>
          <p:nvPr/>
        </p:nvSpPr>
        <p:spPr>
          <a:xfrm>
            <a:off x="2303440" y="4591348"/>
            <a:ext cx="161209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0" i="0" u="none" strike="noStrike" baseline="0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Tregs_CIBERSORT</a:t>
            </a:r>
            <a:r>
              <a:rPr lang="en-US" altLang="zh-CN" sz="800" b="0" i="0" u="none" strike="noStrike" baseline="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−ABS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C25DABCF-7D6F-1683-E29E-6D4941607D1E}"/>
              </a:ext>
            </a:extLst>
          </p:cNvPr>
          <p:cNvSpPr txBox="1"/>
          <p:nvPr/>
        </p:nvSpPr>
        <p:spPr>
          <a:xfrm>
            <a:off x="890243" y="6066529"/>
            <a:ext cx="3352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0.25     0.50     0.75    1.00 0.00   0.01     0.02    0.03    0.04      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3206BCFE-9788-48A6-B088-29583906C7AA}"/>
              </a:ext>
            </a:extLst>
          </p:cNvPr>
          <p:cNvSpPr txBox="1"/>
          <p:nvPr/>
        </p:nvSpPr>
        <p:spPr>
          <a:xfrm>
            <a:off x="1337098" y="4837765"/>
            <a:ext cx="5414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0.157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1.70e−01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5E282F1F-FE7C-42A3-A936-7309EC5C0998}"/>
              </a:ext>
            </a:extLst>
          </p:cNvPr>
          <p:cNvSpPr txBox="1"/>
          <p:nvPr/>
        </p:nvSpPr>
        <p:spPr>
          <a:xfrm>
            <a:off x="2782179" y="4860371"/>
            <a:ext cx="5414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Rho = 0.34</a:t>
            </a:r>
          </a:p>
          <a:p>
            <a:pPr algn="l"/>
            <a:r>
              <a:rPr lang="en-US" altLang="zh-CN" sz="8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2.49e−03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67CB150E-6C83-DBBD-C0B8-8E5F5F8B95E3}"/>
              </a:ext>
            </a:extLst>
          </p:cNvPr>
          <p:cNvSpPr txBox="1"/>
          <p:nvPr/>
        </p:nvSpPr>
        <p:spPr>
          <a:xfrm rot="10800000">
            <a:off x="619246" y="4635090"/>
            <a:ext cx="307777" cy="8771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UVM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769E52B-6D88-C4F8-C84D-8D0F1105057B}"/>
              </a:ext>
            </a:extLst>
          </p:cNvPr>
          <p:cNvSpPr txBox="1"/>
          <p:nvPr/>
        </p:nvSpPr>
        <p:spPr>
          <a:xfrm>
            <a:off x="5987770" y="3328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87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FEABE18-69E5-86A6-D8D9-55D910E827D6}"/>
              </a:ext>
            </a:extLst>
          </p:cNvPr>
          <p:cNvSpPr txBox="1"/>
          <p:nvPr/>
        </p:nvSpPr>
        <p:spPr>
          <a:xfrm>
            <a:off x="0" y="130582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" name="文本框 207">
            <a:extLst>
              <a:ext uri="{FF2B5EF4-FFF2-40B4-BE49-F238E27FC236}">
                <a16:creationId xmlns:a16="http://schemas.microsoft.com/office/drawing/2014/main" id="{859D820E-1462-3D14-36D5-7363618D176D}"/>
              </a:ext>
            </a:extLst>
          </p:cNvPr>
          <p:cNvSpPr txBox="1"/>
          <p:nvPr/>
        </p:nvSpPr>
        <p:spPr>
          <a:xfrm>
            <a:off x="0" y="3755480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8" name="组合 337">
            <a:extLst>
              <a:ext uri="{FF2B5EF4-FFF2-40B4-BE49-F238E27FC236}">
                <a16:creationId xmlns:a16="http://schemas.microsoft.com/office/drawing/2014/main" id="{A98DEA8E-12E0-D87C-7F00-4C41997197C1}"/>
              </a:ext>
            </a:extLst>
          </p:cNvPr>
          <p:cNvGrpSpPr/>
          <p:nvPr/>
        </p:nvGrpSpPr>
        <p:grpSpPr>
          <a:xfrm>
            <a:off x="219028" y="5868431"/>
            <a:ext cx="7409691" cy="4002334"/>
            <a:chOff x="219028" y="5868431"/>
            <a:chExt cx="7409691" cy="4002334"/>
          </a:xfrm>
        </p:grpSpPr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FBA8C7AE-64C9-0485-AB58-79B3A3896BAA}"/>
                </a:ext>
              </a:extLst>
            </p:cNvPr>
            <p:cNvSpPr txBox="1"/>
            <p:nvPr/>
          </p:nvSpPr>
          <p:spPr>
            <a:xfrm rot="16200000">
              <a:off x="-288325" y="6401784"/>
              <a:ext cx="1251372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Running Enrichment Score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7" name="图片 136">
              <a:extLst>
                <a:ext uri="{FF2B5EF4-FFF2-40B4-BE49-F238E27FC236}">
                  <a16:creationId xmlns:a16="http://schemas.microsoft.com/office/drawing/2014/main" id="{6FA38951-0D39-BF2C-4660-18FA28150E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2" t="4435" r="323" b="6038"/>
            <a:stretch/>
          </p:blipFill>
          <p:spPr>
            <a:xfrm>
              <a:off x="642697" y="8099850"/>
              <a:ext cx="3170821" cy="1492542"/>
            </a:xfrm>
            <a:prstGeom prst="rect">
              <a:avLst/>
            </a:prstGeom>
          </p:spPr>
        </p:pic>
        <p:pic>
          <p:nvPicPr>
            <p:cNvPr id="138" name="图片 137">
              <a:extLst>
                <a:ext uri="{FF2B5EF4-FFF2-40B4-BE49-F238E27FC236}">
                  <a16:creationId xmlns:a16="http://schemas.microsoft.com/office/drawing/2014/main" id="{1398A429-D4A3-63EE-C914-18CF856779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1" b="4925"/>
            <a:stretch/>
          </p:blipFill>
          <p:spPr>
            <a:xfrm>
              <a:off x="636256" y="6221914"/>
              <a:ext cx="3367961" cy="1553937"/>
            </a:xfrm>
            <a:prstGeom prst="rect">
              <a:avLst/>
            </a:prstGeom>
          </p:spPr>
        </p:pic>
        <p:cxnSp>
          <p:nvCxnSpPr>
            <p:cNvPr id="139" name="直接连接符 138">
              <a:extLst>
                <a:ext uri="{FF2B5EF4-FFF2-40B4-BE49-F238E27FC236}">
                  <a16:creationId xmlns:a16="http://schemas.microsoft.com/office/drawing/2014/main" id="{4AF09689-A859-73D5-7185-6646DF0850FA}"/>
                </a:ext>
              </a:extLst>
            </p:cNvPr>
            <p:cNvCxnSpPr>
              <a:cxnSpLocks/>
            </p:cNvCxnSpPr>
            <p:nvPr/>
          </p:nvCxnSpPr>
          <p:spPr>
            <a:xfrm>
              <a:off x="642698" y="6228683"/>
              <a:ext cx="0" cy="15334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81B25D9B-5071-FE70-6802-66A740079F81}"/>
                </a:ext>
              </a:extLst>
            </p:cNvPr>
            <p:cNvSpPr txBox="1"/>
            <p:nvPr/>
          </p:nvSpPr>
          <p:spPr>
            <a:xfrm rot="16200000">
              <a:off x="-186075" y="7318711"/>
              <a:ext cx="994871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Ranked list metric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文本框 142">
              <a:extLst>
                <a:ext uri="{FF2B5EF4-FFF2-40B4-BE49-F238E27FC236}">
                  <a16:creationId xmlns:a16="http://schemas.microsoft.com/office/drawing/2014/main" id="{DF611B59-1777-931F-9BC9-4057A25FCD13}"/>
                </a:ext>
              </a:extLst>
            </p:cNvPr>
            <p:cNvSpPr txBox="1"/>
            <p:nvPr/>
          </p:nvSpPr>
          <p:spPr>
            <a:xfrm>
              <a:off x="405901" y="6428267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0.4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文本框 143">
              <a:extLst>
                <a:ext uri="{FF2B5EF4-FFF2-40B4-BE49-F238E27FC236}">
                  <a16:creationId xmlns:a16="http://schemas.microsoft.com/office/drawing/2014/main" id="{D4A68C55-CCE0-8B97-6458-DA45C87CAAB7}"/>
                </a:ext>
              </a:extLst>
            </p:cNvPr>
            <p:cNvSpPr txBox="1"/>
            <p:nvPr/>
          </p:nvSpPr>
          <p:spPr>
            <a:xfrm>
              <a:off x="400003" y="6698165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0.2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文本框 146">
              <a:extLst>
                <a:ext uri="{FF2B5EF4-FFF2-40B4-BE49-F238E27FC236}">
                  <a16:creationId xmlns:a16="http://schemas.microsoft.com/office/drawing/2014/main" id="{E4B958E8-CC11-9398-FFCF-729822D62A77}"/>
                </a:ext>
              </a:extLst>
            </p:cNvPr>
            <p:cNvSpPr txBox="1"/>
            <p:nvPr/>
          </p:nvSpPr>
          <p:spPr>
            <a:xfrm>
              <a:off x="396847" y="6949031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文本框 147">
              <a:extLst>
                <a:ext uri="{FF2B5EF4-FFF2-40B4-BE49-F238E27FC236}">
                  <a16:creationId xmlns:a16="http://schemas.microsoft.com/office/drawing/2014/main" id="{DF24E8FF-0717-3AA1-0DFB-675890D57C51}"/>
                </a:ext>
              </a:extLst>
            </p:cNvPr>
            <p:cNvSpPr txBox="1"/>
            <p:nvPr/>
          </p:nvSpPr>
          <p:spPr>
            <a:xfrm>
              <a:off x="392861" y="7360660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文本框 152">
              <a:extLst>
                <a:ext uri="{FF2B5EF4-FFF2-40B4-BE49-F238E27FC236}">
                  <a16:creationId xmlns:a16="http://schemas.microsoft.com/office/drawing/2014/main" id="{6C18016E-5311-80BA-4D0E-B7952E1B9DD3}"/>
                </a:ext>
              </a:extLst>
            </p:cNvPr>
            <p:cNvSpPr txBox="1"/>
            <p:nvPr/>
          </p:nvSpPr>
          <p:spPr>
            <a:xfrm>
              <a:off x="392861" y="7476283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文本框 153">
              <a:extLst>
                <a:ext uri="{FF2B5EF4-FFF2-40B4-BE49-F238E27FC236}">
                  <a16:creationId xmlns:a16="http://schemas.microsoft.com/office/drawing/2014/main" id="{CBB919F4-61A5-0DA1-E5B1-62093B8918EC}"/>
                </a:ext>
              </a:extLst>
            </p:cNvPr>
            <p:cNvSpPr txBox="1"/>
            <p:nvPr/>
          </p:nvSpPr>
          <p:spPr>
            <a:xfrm>
              <a:off x="392861" y="7560407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文本框 154">
              <a:extLst>
                <a:ext uri="{FF2B5EF4-FFF2-40B4-BE49-F238E27FC236}">
                  <a16:creationId xmlns:a16="http://schemas.microsoft.com/office/drawing/2014/main" id="{03DF274B-2373-FAB1-5DB6-AD95CF89587D}"/>
                </a:ext>
              </a:extLst>
            </p:cNvPr>
            <p:cNvSpPr txBox="1"/>
            <p:nvPr/>
          </p:nvSpPr>
          <p:spPr>
            <a:xfrm>
              <a:off x="368665" y="7662809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-0.5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7" name="直接连接符 156">
              <a:extLst>
                <a:ext uri="{FF2B5EF4-FFF2-40B4-BE49-F238E27FC236}">
                  <a16:creationId xmlns:a16="http://schemas.microsoft.com/office/drawing/2014/main" id="{B244CADA-78E3-E89A-6BD0-3492FCC6E4C2}"/>
                </a:ext>
              </a:extLst>
            </p:cNvPr>
            <p:cNvCxnSpPr/>
            <p:nvPr/>
          </p:nvCxnSpPr>
          <p:spPr>
            <a:xfrm>
              <a:off x="642698" y="7762144"/>
              <a:ext cx="33300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文本框 157">
              <a:extLst>
                <a:ext uri="{FF2B5EF4-FFF2-40B4-BE49-F238E27FC236}">
                  <a16:creationId xmlns:a16="http://schemas.microsoft.com/office/drawing/2014/main" id="{0DE3C840-AF87-6DF7-84D8-1DF7FB95802A}"/>
                </a:ext>
              </a:extLst>
            </p:cNvPr>
            <p:cNvSpPr txBox="1"/>
            <p:nvPr/>
          </p:nvSpPr>
          <p:spPr>
            <a:xfrm>
              <a:off x="1914765" y="7798344"/>
              <a:ext cx="4768702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Rank in Ordered Dataset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文本框 159">
              <a:extLst>
                <a:ext uri="{FF2B5EF4-FFF2-40B4-BE49-F238E27FC236}">
                  <a16:creationId xmlns:a16="http://schemas.microsoft.com/office/drawing/2014/main" id="{4578F1E1-AA58-1287-9B2F-59BD845DCF29}"/>
                </a:ext>
              </a:extLst>
            </p:cNvPr>
            <p:cNvSpPr txBox="1"/>
            <p:nvPr/>
          </p:nvSpPr>
          <p:spPr>
            <a:xfrm>
              <a:off x="1430938" y="7721712"/>
              <a:ext cx="8449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10000               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文本框 163">
              <a:extLst>
                <a:ext uri="{FF2B5EF4-FFF2-40B4-BE49-F238E27FC236}">
                  <a16:creationId xmlns:a16="http://schemas.microsoft.com/office/drawing/2014/main" id="{3B511C6E-B675-A5B8-0B3C-80626B3C61CA}"/>
                </a:ext>
              </a:extLst>
            </p:cNvPr>
            <p:cNvSpPr txBox="1"/>
            <p:nvPr/>
          </p:nvSpPr>
          <p:spPr>
            <a:xfrm>
              <a:off x="2510950" y="7721663"/>
              <a:ext cx="8449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20000               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文本框 166">
              <a:extLst>
                <a:ext uri="{FF2B5EF4-FFF2-40B4-BE49-F238E27FC236}">
                  <a16:creationId xmlns:a16="http://schemas.microsoft.com/office/drawing/2014/main" id="{7B5937F3-57B6-5194-4257-A48E2C0CC95E}"/>
                </a:ext>
              </a:extLst>
            </p:cNvPr>
            <p:cNvSpPr txBox="1"/>
            <p:nvPr/>
          </p:nvSpPr>
          <p:spPr>
            <a:xfrm>
              <a:off x="3593244" y="7718933"/>
              <a:ext cx="8449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30000               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文本框 169">
              <a:extLst>
                <a:ext uri="{FF2B5EF4-FFF2-40B4-BE49-F238E27FC236}">
                  <a16:creationId xmlns:a16="http://schemas.microsoft.com/office/drawing/2014/main" id="{EFD0D5C8-233B-E4D2-32A6-D3EF570E8FB6}"/>
                </a:ext>
              </a:extLst>
            </p:cNvPr>
            <p:cNvSpPr txBox="1"/>
            <p:nvPr/>
          </p:nvSpPr>
          <p:spPr>
            <a:xfrm>
              <a:off x="2859827" y="6320882"/>
              <a:ext cx="4768702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GOBP_IMMUNE_RESPONSE_REGULATING_SIGNALING_PATHWAY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id="{AC24DF2D-54A9-BDC5-61BB-8686CCD567B4}"/>
                </a:ext>
              </a:extLst>
            </p:cNvPr>
            <p:cNvSpPr txBox="1"/>
            <p:nvPr/>
          </p:nvSpPr>
          <p:spPr>
            <a:xfrm>
              <a:off x="2859827" y="6391596"/>
              <a:ext cx="4768702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GOBP_LYMPHOCYTE_MEDIATED_IMMUNITY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2" name="文本框 171">
              <a:extLst>
                <a:ext uri="{FF2B5EF4-FFF2-40B4-BE49-F238E27FC236}">
                  <a16:creationId xmlns:a16="http://schemas.microsoft.com/office/drawing/2014/main" id="{E700A110-6170-3DF4-3F2A-8062E3AFAFD7}"/>
                </a:ext>
              </a:extLst>
            </p:cNvPr>
            <p:cNvSpPr txBox="1"/>
            <p:nvPr/>
          </p:nvSpPr>
          <p:spPr>
            <a:xfrm>
              <a:off x="2860017" y="6461714"/>
              <a:ext cx="4768702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GOCC_IMMUNOGLOBULIN_COMPLEX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3" name="文本框 172">
              <a:extLst>
                <a:ext uri="{FF2B5EF4-FFF2-40B4-BE49-F238E27FC236}">
                  <a16:creationId xmlns:a16="http://schemas.microsoft.com/office/drawing/2014/main" id="{6AED2EB6-0ED4-AC95-4D22-D27E6AC585D8}"/>
                </a:ext>
              </a:extLst>
            </p:cNvPr>
            <p:cNvSpPr txBox="1"/>
            <p:nvPr/>
          </p:nvSpPr>
          <p:spPr>
            <a:xfrm>
              <a:off x="2859637" y="6525472"/>
              <a:ext cx="4768702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GOCC_T_CELL_RECEPTOR_COMPLEX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4" name="直接连接符 173">
              <a:extLst>
                <a:ext uri="{FF2B5EF4-FFF2-40B4-BE49-F238E27FC236}">
                  <a16:creationId xmlns:a16="http://schemas.microsoft.com/office/drawing/2014/main" id="{116EC103-90C6-0B4F-F3B8-1E0BA1FAC980}"/>
                </a:ext>
              </a:extLst>
            </p:cNvPr>
            <p:cNvCxnSpPr>
              <a:cxnSpLocks/>
            </p:cNvCxnSpPr>
            <p:nvPr/>
          </p:nvCxnSpPr>
          <p:spPr>
            <a:xfrm>
              <a:off x="649140" y="8045224"/>
              <a:ext cx="0" cy="153346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文本框 175">
              <a:extLst>
                <a:ext uri="{FF2B5EF4-FFF2-40B4-BE49-F238E27FC236}">
                  <a16:creationId xmlns:a16="http://schemas.microsoft.com/office/drawing/2014/main" id="{BBC74BF0-E274-B1E6-6FA0-BDF0474ED44A}"/>
                </a:ext>
              </a:extLst>
            </p:cNvPr>
            <p:cNvSpPr txBox="1"/>
            <p:nvPr/>
          </p:nvSpPr>
          <p:spPr>
            <a:xfrm>
              <a:off x="399419" y="8345901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0.4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文本框 176">
              <a:extLst>
                <a:ext uri="{FF2B5EF4-FFF2-40B4-BE49-F238E27FC236}">
                  <a16:creationId xmlns:a16="http://schemas.microsoft.com/office/drawing/2014/main" id="{CCDFB842-FDD7-BD70-57BA-EE4F840E2C71}"/>
                </a:ext>
              </a:extLst>
            </p:cNvPr>
            <p:cNvSpPr txBox="1"/>
            <p:nvPr/>
          </p:nvSpPr>
          <p:spPr>
            <a:xfrm>
              <a:off x="402008" y="8598761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0.2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文本框 214">
              <a:extLst>
                <a:ext uri="{FF2B5EF4-FFF2-40B4-BE49-F238E27FC236}">
                  <a16:creationId xmlns:a16="http://schemas.microsoft.com/office/drawing/2014/main" id="{5CBD248B-D967-6293-886B-4DD758A92852}"/>
                </a:ext>
              </a:extLst>
            </p:cNvPr>
            <p:cNvSpPr txBox="1"/>
            <p:nvPr/>
          </p:nvSpPr>
          <p:spPr>
            <a:xfrm>
              <a:off x="399039" y="8888756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文本框 319">
              <a:extLst>
                <a:ext uri="{FF2B5EF4-FFF2-40B4-BE49-F238E27FC236}">
                  <a16:creationId xmlns:a16="http://schemas.microsoft.com/office/drawing/2014/main" id="{DD4FF0A7-B259-335E-4479-7C67B925DB0E}"/>
                </a:ext>
              </a:extLst>
            </p:cNvPr>
            <p:cNvSpPr txBox="1"/>
            <p:nvPr/>
          </p:nvSpPr>
          <p:spPr>
            <a:xfrm>
              <a:off x="399303" y="9177201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文本框 320">
              <a:extLst>
                <a:ext uri="{FF2B5EF4-FFF2-40B4-BE49-F238E27FC236}">
                  <a16:creationId xmlns:a16="http://schemas.microsoft.com/office/drawing/2014/main" id="{AAA1EF06-2F43-8408-E297-F4DC115FA7EE}"/>
                </a:ext>
              </a:extLst>
            </p:cNvPr>
            <p:cNvSpPr txBox="1"/>
            <p:nvPr/>
          </p:nvSpPr>
          <p:spPr>
            <a:xfrm>
              <a:off x="399303" y="9292824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文本框 321">
              <a:extLst>
                <a:ext uri="{FF2B5EF4-FFF2-40B4-BE49-F238E27FC236}">
                  <a16:creationId xmlns:a16="http://schemas.microsoft.com/office/drawing/2014/main" id="{21FDADE5-0CF6-5D17-3375-49ADE8C601AB}"/>
                </a:ext>
              </a:extLst>
            </p:cNvPr>
            <p:cNvSpPr txBox="1"/>
            <p:nvPr/>
          </p:nvSpPr>
          <p:spPr>
            <a:xfrm>
              <a:off x="399303" y="9376948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文本框 322">
              <a:extLst>
                <a:ext uri="{FF2B5EF4-FFF2-40B4-BE49-F238E27FC236}">
                  <a16:creationId xmlns:a16="http://schemas.microsoft.com/office/drawing/2014/main" id="{2862CBC9-C6DC-D536-6DBD-9337EE5E751C}"/>
                </a:ext>
              </a:extLst>
            </p:cNvPr>
            <p:cNvSpPr txBox="1"/>
            <p:nvPr/>
          </p:nvSpPr>
          <p:spPr>
            <a:xfrm>
              <a:off x="375107" y="9479350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-0.5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4" name="直接连接符 323">
              <a:extLst>
                <a:ext uri="{FF2B5EF4-FFF2-40B4-BE49-F238E27FC236}">
                  <a16:creationId xmlns:a16="http://schemas.microsoft.com/office/drawing/2014/main" id="{6D1184D6-C8EF-99F5-0EFB-776F96BF9DEE}"/>
                </a:ext>
              </a:extLst>
            </p:cNvPr>
            <p:cNvCxnSpPr/>
            <p:nvPr/>
          </p:nvCxnSpPr>
          <p:spPr>
            <a:xfrm>
              <a:off x="649140" y="9578685"/>
              <a:ext cx="33300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5" name="文本框 324">
              <a:extLst>
                <a:ext uri="{FF2B5EF4-FFF2-40B4-BE49-F238E27FC236}">
                  <a16:creationId xmlns:a16="http://schemas.microsoft.com/office/drawing/2014/main" id="{F5080AED-B699-1B64-80B2-C25C77FF6BF7}"/>
                </a:ext>
              </a:extLst>
            </p:cNvPr>
            <p:cNvSpPr txBox="1"/>
            <p:nvPr/>
          </p:nvSpPr>
          <p:spPr>
            <a:xfrm>
              <a:off x="1437380" y="9538253"/>
              <a:ext cx="8449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10000               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文本框 325">
              <a:extLst>
                <a:ext uri="{FF2B5EF4-FFF2-40B4-BE49-F238E27FC236}">
                  <a16:creationId xmlns:a16="http://schemas.microsoft.com/office/drawing/2014/main" id="{63B83ADE-8857-60A6-3D0B-9D18967A4B78}"/>
                </a:ext>
              </a:extLst>
            </p:cNvPr>
            <p:cNvSpPr txBox="1"/>
            <p:nvPr/>
          </p:nvSpPr>
          <p:spPr>
            <a:xfrm>
              <a:off x="2517392" y="9538204"/>
              <a:ext cx="8449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20000               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" name="文本框 326">
              <a:extLst>
                <a:ext uri="{FF2B5EF4-FFF2-40B4-BE49-F238E27FC236}">
                  <a16:creationId xmlns:a16="http://schemas.microsoft.com/office/drawing/2014/main" id="{25107B1B-A99E-2C37-F395-B1F51BAAEAE5}"/>
                </a:ext>
              </a:extLst>
            </p:cNvPr>
            <p:cNvSpPr txBox="1"/>
            <p:nvPr/>
          </p:nvSpPr>
          <p:spPr>
            <a:xfrm>
              <a:off x="3599686" y="9535474"/>
              <a:ext cx="8449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30000               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文本框 327">
              <a:extLst>
                <a:ext uri="{FF2B5EF4-FFF2-40B4-BE49-F238E27FC236}">
                  <a16:creationId xmlns:a16="http://schemas.microsoft.com/office/drawing/2014/main" id="{2A665035-2D56-5104-FF14-A7CB2861B847}"/>
                </a:ext>
              </a:extLst>
            </p:cNvPr>
            <p:cNvSpPr txBox="1"/>
            <p:nvPr/>
          </p:nvSpPr>
          <p:spPr>
            <a:xfrm rot="16200000">
              <a:off x="-214096" y="8996305"/>
              <a:ext cx="1066307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Ranked list metric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9" name="文本框 328">
              <a:extLst>
                <a:ext uri="{FF2B5EF4-FFF2-40B4-BE49-F238E27FC236}">
                  <a16:creationId xmlns:a16="http://schemas.microsoft.com/office/drawing/2014/main" id="{AE911212-6C4C-77C6-8422-AAB4CC86CD82}"/>
                </a:ext>
              </a:extLst>
            </p:cNvPr>
            <p:cNvSpPr txBox="1"/>
            <p:nvPr/>
          </p:nvSpPr>
          <p:spPr>
            <a:xfrm rot="16200000">
              <a:off x="-203501" y="8402574"/>
              <a:ext cx="1066307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Running Enrichment Score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0" name="文本框 329">
              <a:extLst>
                <a:ext uri="{FF2B5EF4-FFF2-40B4-BE49-F238E27FC236}">
                  <a16:creationId xmlns:a16="http://schemas.microsoft.com/office/drawing/2014/main" id="{53920E3C-92FE-E47D-024B-E4251C6C716D}"/>
                </a:ext>
              </a:extLst>
            </p:cNvPr>
            <p:cNvSpPr txBox="1"/>
            <p:nvPr/>
          </p:nvSpPr>
          <p:spPr>
            <a:xfrm>
              <a:off x="586692" y="6161671"/>
              <a:ext cx="476870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Enrichment plot GO terms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1" name="文本框 330">
              <a:extLst>
                <a:ext uri="{FF2B5EF4-FFF2-40B4-BE49-F238E27FC236}">
                  <a16:creationId xmlns:a16="http://schemas.microsoft.com/office/drawing/2014/main" id="{ECEE9502-F07B-28C9-E8D4-CE125A28C79F}"/>
                </a:ext>
              </a:extLst>
            </p:cNvPr>
            <p:cNvSpPr txBox="1"/>
            <p:nvPr/>
          </p:nvSpPr>
          <p:spPr>
            <a:xfrm>
              <a:off x="639948" y="7990625"/>
              <a:ext cx="476870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Enrichment plot Transcription factor targets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2" name="文本框 331">
              <a:extLst>
                <a:ext uri="{FF2B5EF4-FFF2-40B4-BE49-F238E27FC236}">
                  <a16:creationId xmlns:a16="http://schemas.microsoft.com/office/drawing/2014/main" id="{D4CEB1FB-6A56-9D1B-24B0-BD793D5898D7}"/>
                </a:ext>
              </a:extLst>
            </p:cNvPr>
            <p:cNvSpPr txBox="1"/>
            <p:nvPr/>
          </p:nvSpPr>
          <p:spPr>
            <a:xfrm>
              <a:off x="1762515" y="9686099"/>
              <a:ext cx="4768702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6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Rank in Ordered Dataset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3" name="文本框 332">
              <a:extLst>
                <a:ext uri="{FF2B5EF4-FFF2-40B4-BE49-F238E27FC236}">
                  <a16:creationId xmlns:a16="http://schemas.microsoft.com/office/drawing/2014/main" id="{7BF22C83-87B2-6280-1655-0F210FD2D66E}"/>
                </a:ext>
              </a:extLst>
            </p:cNvPr>
            <p:cNvSpPr txBox="1"/>
            <p:nvPr/>
          </p:nvSpPr>
          <p:spPr>
            <a:xfrm>
              <a:off x="2853659" y="8145888"/>
              <a:ext cx="4768702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HOXB7_TARGET_GENES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4" name="文本框 333">
              <a:extLst>
                <a:ext uri="{FF2B5EF4-FFF2-40B4-BE49-F238E27FC236}">
                  <a16:creationId xmlns:a16="http://schemas.microsoft.com/office/drawing/2014/main" id="{D30828A0-EE1F-0185-B81D-FE5A6E0906C6}"/>
                </a:ext>
              </a:extLst>
            </p:cNvPr>
            <p:cNvSpPr txBox="1"/>
            <p:nvPr/>
          </p:nvSpPr>
          <p:spPr>
            <a:xfrm>
              <a:off x="2853659" y="8218936"/>
              <a:ext cx="3429000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NFE2L3_TARGET_GENES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" name="文本框 334">
              <a:extLst>
                <a:ext uri="{FF2B5EF4-FFF2-40B4-BE49-F238E27FC236}">
                  <a16:creationId xmlns:a16="http://schemas.microsoft.com/office/drawing/2014/main" id="{CC75E1C1-E84D-33B6-55D7-5CF2E5118136}"/>
                </a:ext>
              </a:extLst>
            </p:cNvPr>
            <p:cNvSpPr txBox="1"/>
            <p:nvPr/>
          </p:nvSpPr>
          <p:spPr>
            <a:xfrm>
              <a:off x="2860017" y="8283922"/>
              <a:ext cx="4768702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NKX6_1_TARGET_GENES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6" name="文本框 335">
              <a:extLst>
                <a:ext uri="{FF2B5EF4-FFF2-40B4-BE49-F238E27FC236}">
                  <a16:creationId xmlns:a16="http://schemas.microsoft.com/office/drawing/2014/main" id="{8899F643-7488-F950-5E6A-1B2D7D9C5BAD}"/>
                </a:ext>
              </a:extLst>
            </p:cNvPr>
            <p:cNvSpPr txBox="1"/>
            <p:nvPr/>
          </p:nvSpPr>
          <p:spPr>
            <a:xfrm>
              <a:off x="2859640" y="8354339"/>
              <a:ext cx="4768702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SOX11_TARGET_GENES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7" name="文本框 336">
              <a:extLst>
                <a:ext uri="{FF2B5EF4-FFF2-40B4-BE49-F238E27FC236}">
                  <a16:creationId xmlns:a16="http://schemas.microsoft.com/office/drawing/2014/main" id="{569A3056-70D5-A92A-D03F-65A3BD8AFE59}"/>
                </a:ext>
              </a:extLst>
            </p:cNvPr>
            <p:cNvSpPr txBox="1"/>
            <p:nvPr/>
          </p:nvSpPr>
          <p:spPr>
            <a:xfrm>
              <a:off x="401941" y="8073952"/>
              <a:ext cx="8023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0.6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2" name="组合 651">
            <a:extLst>
              <a:ext uri="{FF2B5EF4-FFF2-40B4-BE49-F238E27FC236}">
                <a16:creationId xmlns:a16="http://schemas.microsoft.com/office/drawing/2014/main" id="{436865AB-66FF-1272-EAE1-60C2E5C6423E}"/>
              </a:ext>
            </a:extLst>
          </p:cNvPr>
          <p:cNvGrpSpPr/>
          <p:nvPr/>
        </p:nvGrpSpPr>
        <p:grpSpPr>
          <a:xfrm>
            <a:off x="81009" y="379617"/>
            <a:ext cx="9059858" cy="3426555"/>
            <a:chOff x="3469248" y="13217"/>
            <a:chExt cx="9059858" cy="3426555"/>
          </a:xfrm>
        </p:grpSpPr>
        <p:sp>
          <p:nvSpPr>
            <p:cNvPr id="407" name="流程图: 接点 406">
              <a:extLst>
                <a:ext uri="{FF2B5EF4-FFF2-40B4-BE49-F238E27FC236}">
                  <a16:creationId xmlns:a16="http://schemas.microsoft.com/office/drawing/2014/main" id="{E3FF0F1E-BDF2-FFF0-64A8-85B9C18CA589}"/>
                </a:ext>
              </a:extLst>
            </p:cNvPr>
            <p:cNvSpPr/>
            <p:nvPr/>
          </p:nvSpPr>
          <p:spPr>
            <a:xfrm>
              <a:off x="4772141" y="3262789"/>
              <a:ext cx="45719" cy="45719"/>
            </a:xfrm>
            <a:prstGeom prst="flowChartConnector">
              <a:avLst/>
            </a:prstGeom>
            <a:solidFill>
              <a:srgbClr val="5FC8FC"/>
            </a:solidFill>
            <a:ln>
              <a:solidFill>
                <a:srgbClr val="5FC8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0" name="组合 649">
              <a:extLst>
                <a:ext uri="{FF2B5EF4-FFF2-40B4-BE49-F238E27FC236}">
                  <a16:creationId xmlns:a16="http://schemas.microsoft.com/office/drawing/2014/main" id="{F92F012F-5EF0-72E8-DAD6-4BBA29623416}"/>
                </a:ext>
              </a:extLst>
            </p:cNvPr>
            <p:cNvGrpSpPr/>
            <p:nvPr/>
          </p:nvGrpSpPr>
          <p:grpSpPr>
            <a:xfrm>
              <a:off x="3469248" y="13217"/>
              <a:ext cx="9059858" cy="3426555"/>
              <a:chOff x="391733" y="81441"/>
              <a:chExt cx="9059858" cy="3426555"/>
            </a:xfrm>
          </p:grpSpPr>
          <p:sp>
            <p:nvSpPr>
              <p:cNvPr id="554" name="文本框 553">
                <a:extLst>
                  <a:ext uri="{FF2B5EF4-FFF2-40B4-BE49-F238E27FC236}">
                    <a16:creationId xmlns:a16="http://schemas.microsoft.com/office/drawing/2014/main" id="{F2B8AFA4-0A0F-5191-DE84-013160259920}"/>
                  </a:ext>
                </a:extLst>
              </p:cNvPr>
              <p:cNvSpPr txBox="1"/>
              <p:nvPr/>
            </p:nvSpPr>
            <p:spPr>
              <a:xfrm>
                <a:off x="5421853" y="1568392"/>
                <a:ext cx="4029738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double−stranded RNA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5" name="文本框 554">
                <a:extLst>
                  <a:ext uri="{FF2B5EF4-FFF2-40B4-BE49-F238E27FC236}">
                    <a16:creationId xmlns:a16="http://schemas.microsoft.com/office/drawing/2014/main" id="{45C64F33-9C1C-0A74-1549-B95FB54DB4B3}"/>
                  </a:ext>
                </a:extLst>
              </p:cNvPr>
              <p:cNvSpPr txBox="1"/>
              <p:nvPr/>
            </p:nvSpPr>
            <p:spPr>
              <a:xfrm>
                <a:off x="5395831" y="813774"/>
                <a:ext cx="402973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low−density lipoprotein </a:t>
                </a:r>
              </a:p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particle receptor activity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6" name="文本框 555">
                <a:extLst>
                  <a:ext uri="{FF2B5EF4-FFF2-40B4-BE49-F238E27FC236}">
                    <a16:creationId xmlns:a16="http://schemas.microsoft.com/office/drawing/2014/main" id="{64687011-5194-86B0-3B0D-7A8A6B1444C6}"/>
                  </a:ext>
                </a:extLst>
              </p:cNvPr>
              <p:cNvSpPr txBox="1"/>
              <p:nvPr/>
            </p:nvSpPr>
            <p:spPr>
              <a:xfrm>
                <a:off x="5395831" y="1062192"/>
                <a:ext cx="400847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coreceptor activity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7" name="文本框 556">
                <a:extLst>
                  <a:ext uri="{FF2B5EF4-FFF2-40B4-BE49-F238E27FC236}">
                    <a16:creationId xmlns:a16="http://schemas.microsoft.com/office/drawing/2014/main" id="{3C64EBD7-AE1B-6FDC-AB7B-6B9BD93B9F7B}"/>
                  </a:ext>
                </a:extLst>
              </p:cNvPr>
              <p:cNvSpPr txBox="1"/>
              <p:nvPr/>
            </p:nvSpPr>
            <p:spPr>
              <a:xfrm>
                <a:off x="5395831" y="1220382"/>
                <a:ext cx="400847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protein self−association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8" name="流程图: 接点 557">
                <a:extLst>
                  <a:ext uri="{FF2B5EF4-FFF2-40B4-BE49-F238E27FC236}">
                    <a16:creationId xmlns:a16="http://schemas.microsoft.com/office/drawing/2014/main" id="{B86BE3A3-6A56-7AF3-067E-F3DD78257263}"/>
                  </a:ext>
                </a:extLst>
              </p:cNvPr>
              <p:cNvSpPr/>
              <p:nvPr/>
            </p:nvSpPr>
            <p:spPr>
              <a:xfrm>
                <a:off x="3428999" y="1509822"/>
                <a:ext cx="212651" cy="212652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59" name="直接连接符 558">
                <a:extLst>
                  <a:ext uri="{FF2B5EF4-FFF2-40B4-BE49-F238E27FC236}">
                    <a16:creationId xmlns:a16="http://schemas.microsoft.com/office/drawing/2014/main" id="{68317E73-A393-63EB-59F5-80C52BAC8F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28999" y="1041991"/>
                <a:ext cx="53163" cy="475362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直接连接符 559">
                <a:extLst>
                  <a:ext uri="{FF2B5EF4-FFF2-40B4-BE49-F238E27FC236}">
                    <a16:creationId xmlns:a16="http://schemas.microsoft.com/office/drawing/2014/main" id="{5F5FF838-7AD5-CE38-54CF-921781F026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52431" y="1041991"/>
                <a:ext cx="403149" cy="497070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直接连接符 560">
                <a:extLst>
                  <a:ext uri="{FF2B5EF4-FFF2-40B4-BE49-F238E27FC236}">
                    <a16:creationId xmlns:a16="http://schemas.microsoft.com/office/drawing/2014/main" id="{55C31E5C-058D-C632-C45A-DF74D4C086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985977" y="1403941"/>
                <a:ext cx="450997" cy="172776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" name="直接连接符 561">
                <a:extLst>
                  <a:ext uri="{FF2B5EF4-FFF2-40B4-BE49-F238E27FC236}">
                    <a16:creationId xmlns:a16="http://schemas.microsoft.com/office/drawing/2014/main" id="{62124C6F-A018-17AF-469B-7601F455E234}"/>
                  </a:ext>
                </a:extLst>
              </p:cNvPr>
              <p:cNvCxnSpPr>
                <a:cxnSpLocks/>
                <a:stCxn id="558" idx="7"/>
              </p:cNvCxnSpPr>
              <p:nvPr/>
            </p:nvCxnSpPr>
            <p:spPr>
              <a:xfrm flipV="1">
                <a:off x="3610508" y="1337168"/>
                <a:ext cx="269488" cy="203796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" name="直接连接符 562">
                <a:extLst>
                  <a:ext uri="{FF2B5EF4-FFF2-40B4-BE49-F238E27FC236}">
                    <a16:creationId xmlns:a16="http://schemas.microsoft.com/office/drawing/2014/main" id="{BC764883-8F26-78D7-D9A0-FB176C11DCAA}"/>
                  </a:ext>
                </a:extLst>
              </p:cNvPr>
              <p:cNvCxnSpPr>
                <a:cxnSpLocks/>
                <a:stCxn id="558" idx="6"/>
              </p:cNvCxnSpPr>
              <p:nvPr/>
            </p:nvCxnSpPr>
            <p:spPr>
              <a:xfrm flipV="1">
                <a:off x="3641650" y="1509822"/>
                <a:ext cx="393274" cy="106326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" name="直接连接符 563">
                <a:extLst>
                  <a:ext uri="{FF2B5EF4-FFF2-40B4-BE49-F238E27FC236}">
                    <a16:creationId xmlns:a16="http://schemas.microsoft.com/office/drawing/2014/main" id="{AFD6DD22-D170-02DA-AFC5-9082A2A84EB1}"/>
                  </a:ext>
                </a:extLst>
              </p:cNvPr>
              <p:cNvCxnSpPr>
                <a:cxnSpLocks/>
                <a:stCxn id="558" idx="5"/>
              </p:cNvCxnSpPr>
              <p:nvPr/>
            </p:nvCxnSpPr>
            <p:spPr>
              <a:xfrm>
                <a:off x="3610508" y="1691332"/>
                <a:ext cx="407710" cy="30697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直接连接符 564">
                <a:extLst>
                  <a:ext uri="{FF2B5EF4-FFF2-40B4-BE49-F238E27FC236}">
                    <a16:creationId xmlns:a16="http://schemas.microsoft.com/office/drawing/2014/main" id="{A1AE6791-DBD2-E8A7-E2B2-F2849AAFCC63}"/>
                  </a:ext>
                </a:extLst>
              </p:cNvPr>
              <p:cNvCxnSpPr>
                <a:cxnSpLocks/>
                <a:stCxn id="558" idx="4"/>
              </p:cNvCxnSpPr>
              <p:nvPr/>
            </p:nvCxnSpPr>
            <p:spPr>
              <a:xfrm>
                <a:off x="3535325" y="1722474"/>
                <a:ext cx="209927" cy="235454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直接连接符 565">
                <a:extLst>
                  <a:ext uri="{FF2B5EF4-FFF2-40B4-BE49-F238E27FC236}">
                    <a16:creationId xmlns:a16="http://schemas.microsoft.com/office/drawing/2014/main" id="{F7FE706C-8833-90D5-1B8F-7C205E4CB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4910" y="1702438"/>
                <a:ext cx="63797" cy="410228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直接连接符 566">
                <a:extLst>
                  <a:ext uri="{FF2B5EF4-FFF2-40B4-BE49-F238E27FC236}">
                    <a16:creationId xmlns:a16="http://schemas.microsoft.com/office/drawing/2014/main" id="{3A14A8CF-F94B-20B8-D718-6E90A6428412}"/>
                  </a:ext>
                </a:extLst>
              </p:cNvPr>
              <p:cNvCxnSpPr>
                <a:cxnSpLocks/>
                <a:stCxn id="558" idx="3"/>
              </p:cNvCxnSpPr>
              <p:nvPr/>
            </p:nvCxnSpPr>
            <p:spPr>
              <a:xfrm flipH="1">
                <a:off x="3372162" y="1691332"/>
                <a:ext cx="87979" cy="452241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直接连接符 567">
                <a:extLst>
                  <a:ext uri="{FF2B5EF4-FFF2-40B4-BE49-F238E27FC236}">
                    <a16:creationId xmlns:a16="http://schemas.microsoft.com/office/drawing/2014/main" id="{71F13C3E-682D-4D31-CC51-551B43AD9C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97416" y="1676114"/>
                <a:ext cx="241826" cy="387417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直接连接符 568">
                <a:extLst>
                  <a:ext uri="{FF2B5EF4-FFF2-40B4-BE49-F238E27FC236}">
                    <a16:creationId xmlns:a16="http://schemas.microsoft.com/office/drawing/2014/main" id="{224F565B-52FD-8294-FA22-C7DD35CF2B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91454" y="1616148"/>
                <a:ext cx="443022" cy="203023"/>
              </a:xfrm>
              <a:prstGeom prst="line">
                <a:avLst/>
              </a:prstGeom>
              <a:ln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0" name="流程图: 接点 569">
                <a:extLst>
                  <a:ext uri="{FF2B5EF4-FFF2-40B4-BE49-F238E27FC236}">
                    <a16:creationId xmlns:a16="http://schemas.microsoft.com/office/drawing/2014/main" id="{02F6661E-7880-93BD-D1C3-779CD10B51B9}"/>
                  </a:ext>
                </a:extLst>
              </p:cNvPr>
              <p:cNvSpPr/>
              <p:nvPr/>
            </p:nvSpPr>
            <p:spPr>
              <a:xfrm>
                <a:off x="3879996" y="1280966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1" name="文本框 570">
                <a:extLst>
                  <a:ext uri="{FF2B5EF4-FFF2-40B4-BE49-F238E27FC236}">
                    <a16:creationId xmlns:a16="http://schemas.microsoft.com/office/drawing/2014/main" id="{6F9366A0-B29D-5FA3-3871-4B49A96800C8}"/>
                  </a:ext>
                </a:extLst>
              </p:cNvPr>
              <p:cNvSpPr txBox="1"/>
              <p:nvPr/>
            </p:nvSpPr>
            <p:spPr>
              <a:xfrm>
                <a:off x="3862529" y="1165041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SFRP1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2" name="流程图: 接点 571">
                <a:extLst>
                  <a:ext uri="{FF2B5EF4-FFF2-40B4-BE49-F238E27FC236}">
                    <a16:creationId xmlns:a16="http://schemas.microsoft.com/office/drawing/2014/main" id="{D5D61422-CBA9-3CD6-17CB-299C2BA3AA43}"/>
                  </a:ext>
                </a:extLst>
              </p:cNvPr>
              <p:cNvSpPr/>
              <p:nvPr/>
            </p:nvSpPr>
            <p:spPr>
              <a:xfrm>
                <a:off x="4012986" y="1697432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3" name="流程图: 接点 572">
                <a:extLst>
                  <a:ext uri="{FF2B5EF4-FFF2-40B4-BE49-F238E27FC236}">
                    <a16:creationId xmlns:a16="http://schemas.microsoft.com/office/drawing/2014/main" id="{0B1FE8C0-74C5-2B61-C5CE-C897563A6624}"/>
                  </a:ext>
                </a:extLst>
              </p:cNvPr>
              <p:cNvSpPr/>
              <p:nvPr/>
            </p:nvSpPr>
            <p:spPr>
              <a:xfrm>
                <a:off x="4028474" y="1470578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4" name="流程图: 接点 573">
                <a:extLst>
                  <a:ext uri="{FF2B5EF4-FFF2-40B4-BE49-F238E27FC236}">
                    <a16:creationId xmlns:a16="http://schemas.microsoft.com/office/drawing/2014/main" id="{CB575101-0A76-97DA-83C4-5891BF6EE11E}"/>
                  </a:ext>
                </a:extLst>
              </p:cNvPr>
              <p:cNvSpPr/>
              <p:nvPr/>
            </p:nvSpPr>
            <p:spPr>
              <a:xfrm>
                <a:off x="3395969" y="982842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5" name="流程图: 接点 574">
                <a:extLst>
                  <a:ext uri="{FF2B5EF4-FFF2-40B4-BE49-F238E27FC236}">
                    <a16:creationId xmlns:a16="http://schemas.microsoft.com/office/drawing/2014/main" id="{F2C38DBF-8612-69A6-392E-A6CA3F440246}"/>
                  </a:ext>
                </a:extLst>
              </p:cNvPr>
              <p:cNvSpPr/>
              <p:nvPr/>
            </p:nvSpPr>
            <p:spPr>
              <a:xfrm>
                <a:off x="3729024" y="1938720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6" name="流程图: 接点 575">
                <a:extLst>
                  <a:ext uri="{FF2B5EF4-FFF2-40B4-BE49-F238E27FC236}">
                    <a16:creationId xmlns:a16="http://schemas.microsoft.com/office/drawing/2014/main" id="{9E3EFB70-9C66-5B4C-E6DD-0E874E12674D}"/>
                  </a:ext>
                </a:extLst>
              </p:cNvPr>
              <p:cNvSpPr/>
              <p:nvPr/>
            </p:nvSpPr>
            <p:spPr>
              <a:xfrm>
                <a:off x="3526808" y="2107943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7" name="流程图: 接点 576">
                <a:extLst>
                  <a:ext uri="{FF2B5EF4-FFF2-40B4-BE49-F238E27FC236}">
                    <a16:creationId xmlns:a16="http://schemas.microsoft.com/office/drawing/2014/main" id="{205BC8B0-9491-3031-025F-B68CFE63A665}"/>
                  </a:ext>
                </a:extLst>
              </p:cNvPr>
              <p:cNvSpPr/>
              <p:nvPr/>
            </p:nvSpPr>
            <p:spPr>
              <a:xfrm>
                <a:off x="3014839" y="1013828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8" name="流程图: 接点 577">
                <a:extLst>
                  <a:ext uri="{FF2B5EF4-FFF2-40B4-BE49-F238E27FC236}">
                    <a16:creationId xmlns:a16="http://schemas.microsoft.com/office/drawing/2014/main" id="{B5DCCA50-2901-8237-FCDE-63C8CC77F5CD}"/>
                  </a:ext>
                </a:extLst>
              </p:cNvPr>
              <p:cNvSpPr/>
              <p:nvPr/>
            </p:nvSpPr>
            <p:spPr>
              <a:xfrm>
                <a:off x="2913075" y="1356560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9" name="流程图: 接点 578">
                <a:extLst>
                  <a:ext uri="{FF2B5EF4-FFF2-40B4-BE49-F238E27FC236}">
                    <a16:creationId xmlns:a16="http://schemas.microsoft.com/office/drawing/2014/main" id="{6A8DBE16-8CE0-F29D-B61A-21C038B6EBC8}"/>
                  </a:ext>
                </a:extLst>
              </p:cNvPr>
              <p:cNvSpPr/>
              <p:nvPr/>
            </p:nvSpPr>
            <p:spPr>
              <a:xfrm>
                <a:off x="2948170" y="1787558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0" name="流程图: 接点 579">
                <a:extLst>
                  <a:ext uri="{FF2B5EF4-FFF2-40B4-BE49-F238E27FC236}">
                    <a16:creationId xmlns:a16="http://schemas.microsoft.com/office/drawing/2014/main" id="{83C898BA-FFEB-BE6C-548D-A93157991B2B}"/>
                  </a:ext>
                </a:extLst>
              </p:cNvPr>
              <p:cNvSpPr/>
              <p:nvPr/>
            </p:nvSpPr>
            <p:spPr>
              <a:xfrm>
                <a:off x="3149570" y="2033673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1" name="流程图: 接点 580">
                <a:extLst>
                  <a:ext uri="{FF2B5EF4-FFF2-40B4-BE49-F238E27FC236}">
                    <a16:creationId xmlns:a16="http://schemas.microsoft.com/office/drawing/2014/main" id="{EADCFE74-56B8-14DD-38D7-4349B8DE36F9}"/>
                  </a:ext>
                </a:extLst>
              </p:cNvPr>
              <p:cNvSpPr/>
              <p:nvPr/>
            </p:nvSpPr>
            <p:spPr>
              <a:xfrm>
                <a:off x="3329927" y="2137182"/>
                <a:ext cx="75183" cy="78487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2" name="文本框 581">
                <a:extLst>
                  <a:ext uri="{FF2B5EF4-FFF2-40B4-BE49-F238E27FC236}">
                    <a16:creationId xmlns:a16="http://schemas.microsoft.com/office/drawing/2014/main" id="{ED18F1F2-4C1D-0B65-EF27-BFE04B1FD2E4}"/>
                  </a:ext>
                </a:extLst>
              </p:cNvPr>
              <p:cNvSpPr txBox="1"/>
              <p:nvPr/>
            </p:nvSpPr>
            <p:spPr>
              <a:xfrm>
                <a:off x="4010195" y="1402907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WNT7A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3" name="文本框 582">
                <a:extLst>
                  <a:ext uri="{FF2B5EF4-FFF2-40B4-BE49-F238E27FC236}">
                    <a16:creationId xmlns:a16="http://schemas.microsoft.com/office/drawing/2014/main" id="{F74EB68D-BF8C-2937-9E9C-EB4292F733CA}"/>
                  </a:ext>
                </a:extLst>
              </p:cNvPr>
              <p:cNvSpPr txBox="1"/>
              <p:nvPr/>
            </p:nvSpPr>
            <p:spPr>
              <a:xfrm>
                <a:off x="4010195" y="1637763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DVL1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4" name="文本框 583">
                <a:extLst>
                  <a:ext uri="{FF2B5EF4-FFF2-40B4-BE49-F238E27FC236}">
                    <a16:creationId xmlns:a16="http://schemas.microsoft.com/office/drawing/2014/main" id="{D4E272DD-BCA9-889A-131B-B630CABDC8F0}"/>
                  </a:ext>
                </a:extLst>
              </p:cNvPr>
              <p:cNvSpPr txBox="1"/>
              <p:nvPr/>
            </p:nvSpPr>
            <p:spPr>
              <a:xfrm>
                <a:off x="3715896" y="1826801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DVL3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5" name="文本框 584">
                <a:extLst>
                  <a:ext uri="{FF2B5EF4-FFF2-40B4-BE49-F238E27FC236}">
                    <a16:creationId xmlns:a16="http://schemas.microsoft.com/office/drawing/2014/main" id="{7571AFA3-D0C2-8853-AE92-B054FE724F0C}"/>
                  </a:ext>
                </a:extLst>
              </p:cNvPr>
              <p:cNvSpPr txBox="1"/>
              <p:nvPr/>
            </p:nvSpPr>
            <p:spPr>
              <a:xfrm>
                <a:off x="3525921" y="2062858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WNT11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6" name="文本框 585">
                <a:extLst>
                  <a:ext uri="{FF2B5EF4-FFF2-40B4-BE49-F238E27FC236}">
                    <a16:creationId xmlns:a16="http://schemas.microsoft.com/office/drawing/2014/main" id="{68E597FB-6FFD-D4AD-FD4A-D9C2797F1076}"/>
                  </a:ext>
                </a:extLst>
              </p:cNvPr>
              <p:cNvSpPr txBox="1"/>
              <p:nvPr/>
            </p:nvSpPr>
            <p:spPr>
              <a:xfrm>
                <a:off x="3135038" y="2151744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WNT3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7" name="文本框 586">
                <a:extLst>
                  <a:ext uri="{FF2B5EF4-FFF2-40B4-BE49-F238E27FC236}">
                    <a16:creationId xmlns:a16="http://schemas.microsoft.com/office/drawing/2014/main" id="{48C5493F-881B-C6FA-C14E-CDD51ED0ED6D}"/>
                  </a:ext>
                </a:extLst>
              </p:cNvPr>
              <p:cNvSpPr txBox="1"/>
              <p:nvPr/>
            </p:nvSpPr>
            <p:spPr>
              <a:xfrm>
                <a:off x="2848573" y="2050413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WNT5A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8" name="文本框 587">
                <a:extLst>
                  <a:ext uri="{FF2B5EF4-FFF2-40B4-BE49-F238E27FC236}">
                    <a16:creationId xmlns:a16="http://schemas.microsoft.com/office/drawing/2014/main" id="{DC8C5906-10EE-65DE-6585-0654FA4B83AD}"/>
                  </a:ext>
                </a:extLst>
              </p:cNvPr>
              <p:cNvSpPr txBox="1"/>
              <p:nvPr/>
            </p:nvSpPr>
            <p:spPr>
              <a:xfrm>
                <a:off x="2601399" y="1731195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DVL2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9" name="文本框 588">
                <a:extLst>
                  <a:ext uri="{FF2B5EF4-FFF2-40B4-BE49-F238E27FC236}">
                    <a16:creationId xmlns:a16="http://schemas.microsoft.com/office/drawing/2014/main" id="{1443128D-E8A2-7AC4-B908-34D8F330A4A1}"/>
                  </a:ext>
                </a:extLst>
              </p:cNvPr>
              <p:cNvSpPr txBox="1"/>
              <p:nvPr/>
            </p:nvSpPr>
            <p:spPr>
              <a:xfrm>
                <a:off x="2555914" y="1292031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ROR2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0" name="文本框 589">
                <a:extLst>
                  <a:ext uri="{FF2B5EF4-FFF2-40B4-BE49-F238E27FC236}">
                    <a16:creationId xmlns:a16="http://schemas.microsoft.com/office/drawing/2014/main" id="{14A37A93-B355-0164-C78C-6D16EFF76F1B}"/>
                  </a:ext>
                </a:extLst>
              </p:cNvPr>
              <p:cNvSpPr txBox="1"/>
              <p:nvPr/>
            </p:nvSpPr>
            <p:spPr>
              <a:xfrm>
                <a:off x="2707306" y="898551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RYK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1" name="文本框 590">
                <a:extLst>
                  <a:ext uri="{FF2B5EF4-FFF2-40B4-BE49-F238E27FC236}">
                    <a16:creationId xmlns:a16="http://schemas.microsoft.com/office/drawing/2014/main" id="{D4417A54-8450-103B-1811-D55E170EE8C5}"/>
                  </a:ext>
                </a:extLst>
              </p:cNvPr>
              <p:cNvSpPr txBox="1"/>
              <p:nvPr/>
            </p:nvSpPr>
            <p:spPr>
              <a:xfrm>
                <a:off x="3223100" y="834527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LRP6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2" name="流程图: 接点 591">
                <a:extLst>
                  <a:ext uri="{FF2B5EF4-FFF2-40B4-BE49-F238E27FC236}">
                    <a16:creationId xmlns:a16="http://schemas.microsoft.com/office/drawing/2014/main" id="{937C0105-E172-1CDE-DBD3-33C34FB8EE10}"/>
                  </a:ext>
                </a:extLst>
              </p:cNvPr>
              <p:cNvSpPr/>
              <p:nvPr/>
            </p:nvSpPr>
            <p:spPr>
              <a:xfrm>
                <a:off x="3291154" y="1477355"/>
                <a:ext cx="212651" cy="212652"/>
              </a:xfrm>
              <a:prstGeom prst="flowChartConnector">
                <a:avLst/>
              </a:prstGeom>
              <a:solidFill>
                <a:srgbClr val="A5E7C7"/>
              </a:solidFill>
              <a:ln>
                <a:solidFill>
                  <a:srgbClr val="A5E7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3" name="文本框 592">
                <a:extLst>
                  <a:ext uri="{FF2B5EF4-FFF2-40B4-BE49-F238E27FC236}">
                    <a16:creationId xmlns:a16="http://schemas.microsoft.com/office/drawing/2014/main" id="{BB4B2135-00D3-C3EB-21FA-ABD4D24AB78A}"/>
                  </a:ext>
                </a:extLst>
              </p:cNvPr>
              <p:cNvSpPr txBox="1"/>
              <p:nvPr/>
            </p:nvSpPr>
            <p:spPr>
              <a:xfrm>
                <a:off x="3160231" y="1365275"/>
                <a:ext cx="342900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frizzled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4" name="文本框 593">
                <a:extLst>
                  <a:ext uri="{FF2B5EF4-FFF2-40B4-BE49-F238E27FC236}">
                    <a16:creationId xmlns:a16="http://schemas.microsoft.com/office/drawing/2014/main" id="{78440970-B679-8DFF-3889-AC56885E2091}"/>
                  </a:ext>
                </a:extLst>
              </p:cNvPr>
              <p:cNvSpPr txBox="1"/>
              <p:nvPr/>
            </p:nvSpPr>
            <p:spPr>
              <a:xfrm>
                <a:off x="2753832" y="1530041"/>
                <a:ext cx="342900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 protein−coupled receptor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5" name="流程图: 接点 594">
                <a:extLst>
                  <a:ext uri="{FF2B5EF4-FFF2-40B4-BE49-F238E27FC236}">
                    <a16:creationId xmlns:a16="http://schemas.microsoft.com/office/drawing/2014/main" id="{ECC6E56D-D828-E0A5-DFAF-8A00654A295C}"/>
                  </a:ext>
                </a:extLst>
              </p:cNvPr>
              <p:cNvSpPr/>
              <p:nvPr/>
            </p:nvSpPr>
            <p:spPr>
              <a:xfrm>
                <a:off x="4322929" y="238358"/>
                <a:ext cx="159488" cy="169223"/>
              </a:xfrm>
              <a:prstGeom prst="flowChartConnector">
                <a:avLst/>
              </a:prstGeom>
              <a:solidFill>
                <a:srgbClr val="FA97DA"/>
              </a:solidFill>
              <a:ln>
                <a:solidFill>
                  <a:srgbClr val="FA97D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96" name="直接连接符 595">
                <a:extLst>
                  <a:ext uri="{FF2B5EF4-FFF2-40B4-BE49-F238E27FC236}">
                    <a16:creationId xmlns:a16="http://schemas.microsoft.com/office/drawing/2014/main" id="{C5703CDD-8652-A863-BFEC-0A159AE6E840}"/>
                  </a:ext>
                </a:extLst>
              </p:cNvPr>
              <p:cNvCxnSpPr>
                <a:cxnSpLocks/>
                <a:endCxn id="595" idx="3"/>
              </p:cNvCxnSpPr>
              <p:nvPr/>
            </p:nvCxnSpPr>
            <p:spPr>
              <a:xfrm flipV="1">
                <a:off x="3953427" y="382799"/>
                <a:ext cx="392858" cy="958362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直接连接符 596">
                <a:extLst>
                  <a:ext uri="{FF2B5EF4-FFF2-40B4-BE49-F238E27FC236}">
                    <a16:creationId xmlns:a16="http://schemas.microsoft.com/office/drawing/2014/main" id="{9D944A7E-87B9-4436-5710-3B2655B49069}"/>
                  </a:ext>
                </a:extLst>
              </p:cNvPr>
              <p:cNvCxnSpPr>
                <a:cxnSpLocks/>
                <a:endCxn id="595" idx="3"/>
              </p:cNvCxnSpPr>
              <p:nvPr/>
            </p:nvCxnSpPr>
            <p:spPr>
              <a:xfrm flipV="1">
                <a:off x="3471111" y="382799"/>
                <a:ext cx="875174" cy="645941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" name="直接连接符 597">
                <a:extLst>
                  <a:ext uri="{FF2B5EF4-FFF2-40B4-BE49-F238E27FC236}">
                    <a16:creationId xmlns:a16="http://schemas.microsoft.com/office/drawing/2014/main" id="{F49F33C7-1322-C7C4-6F1A-D681326FDDFB}"/>
                  </a:ext>
                </a:extLst>
              </p:cNvPr>
              <p:cNvCxnSpPr>
                <a:cxnSpLocks/>
                <a:endCxn id="595" idx="3"/>
              </p:cNvCxnSpPr>
              <p:nvPr/>
            </p:nvCxnSpPr>
            <p:spPr>
              <a:xfrm flipV="1">
                <a:off x="3081401" y="382799"/>
                <a:ext cx="1264884" cy="657409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9" name="文本框 598">
                <a:extLst>
                  <a:ext uri="{FF2B5EF4-FFF2-40B4-BE49-F238E27FC236}">
                    <a16:creationId xmlns:a16="http://schemas.microsoft.com/office/drawing/2014/main" id="{37CA4A48-B35D-3395-F637-8C6FCF3F3A8F}"/>
                  </a:ext>
                </a:extLst>
              </p:cNvPr>
              <p:cNvSpPr txBox="1"/>
              <p:nvPr/>
            </p:nvSpPr>
            <p:spPr>
              <a:xfrm>
                <a:off x="3908698" y="81441"/>
                <a:ext cx="342900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Wnt</a:t>
                </a:r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−protein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0" name="流程图: 接点 599">
                <a:extLst>
                  <a:ext uri="{FF2B5EF4-FFF2-40B4-BE49-F238E27FC236}">
                    <a16:creationId xmlns:a16="http://schemas.microsoft.com/office/drawing/2014/main" id="{1A789F8B-0CF9-9EBC-4389-365670792277}"/>
                  </a:ext>
                </a:extLst>
              </p:cNvPr>
              <p:cNvSpPr/>
              <p:nvPr/>
            </p:nvSpPr>
            <p:spPr>
              <a:xfrm>
                <a:off x="4755764" y="2503960"/>
                <a:ext cx="118967" cy="124293"/>
              </a:xfrm>
              <a:prstGeom prst="flowChartConnector">
                <a:avLst/>
              </a:prstGeom>
              <a:solidFill>
                <a:srgbClr val="F89891"/>
              </a:solidFill>
              <a:ln>
                <a:solidFill>
                  <a:srgbClr val="F8989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01" name="直接连接符 600">
                <a:extLst>
                  <a:ext uri="{FF2B5EF4-FFF2-40B4-BE49-F238E27FC236}">
                    <a16:creationId xmlns:a16="http://schemas.microsoft.com/office/drawing/2014/main" id="{CCB95180-D2B0-B0C0-5B2D-CE537D7301AE}"/>
                  </a:ext>
                </a:extLst>
              </p:cNvPr>
              <p:cNvCxnSpPr>
                <a:cxnSpLocks/>
                <a:endCxn id="595" idx="3"/>
              </p:cNvCxnSpPr>
              <p:nvPr/>
            </p:nvCxnSpPr>
            <p:spPr>
              <a:xfrm flipV="1">
                <a:off x="2956689" y="382799"/>
                <a:ext cx="1389596" cy="983962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2" name="文本框 601">
                <a:extLst>
                  <a:ext uri="{FF2B5EF4-FFF2-40B4-BE49-F238E27FC236}">
                    <a16:creationId xmlns:a16="http://schemas.microsoft.com/office/drawing/2014/main" id="{350EC8D6-E812-9BDE-1AB3-C65378E32BD8}"/>
                  </a:ext>
                </a:extLst>
              </p:cNvPr>
              <p:cNvSpPr txBox="1"/>
              <p:nvPr/>
            </p:nvSpPr>
            <p:spPr>
              <a:xfrm>
                <a:off x="5415199" y="1408033"/>
                <a:ext cx="366823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beta−catenin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03" name="直接连接符 602">
                <a:extLst>
                  <a:ext uri="{FF2B5EF4-FFF2-40B4-BE49-F238E27FC236}">
                    <a16:creationId xmlns:a16="http://schemas.microsoft.com/office/drawing/2014/main" id="{B60A2675-0831-869E-1707-5E05D71568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14512" y="2566106"/>
                <a:ext cx="200735" cy="543917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4" name="流程图: 接点 603">
                <a:extLst>
                  <a:ext uri="{FF2B5EF4-FFF2-40B4-BE49-F238E27FC236}">
                    <a16:creationId xmlns:a16="http://schemas.microsoft.com/office/drawing/2014/main" id="{BDBF1D3F-4197-67F2-A2DA-0F4E76BA7904}"/>
                  </a:ext>
                </a:extLst>
              </p:cNvPr>
              <p:cNvSpPr/>
              <p:nvPr/>
            </p:nvSpPr>
            <p:spPr>
              <a:xfrm>
                <a:off x="4591634" y="3087163"/>
                <a:ext cx="45719" cy="45719"/>
              </a:xfrm>
              <a:prstGeom prst="flowChartConnector">
                <a:avLst/>
              </a:prstGeom>
              <a:solidFill>
                <a:srgbClr val="F89891"/>
              </a:solidFill>
              <a:ln>
                <a:solidFill>
                  <a:srgbClr val="F8989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5" name="文本框 604">
                <a:extLst>
                  <a:ext uri="{FF2B5EF4-FFF2-40B4-BE49-F238E27FC236}">
                    <a16:creationId xmlns:a16="http://schemas.microsoft.com/office/drawing/2014/main" id="{6CF7C834-B78A-1E4D-68BD-9D06D61AA212}"/>
                  </a:ext>
                </a:extLst>
              </p:cNvPr>
              <p:cNvSpPr txBox="1"/>
              <p:nvPr/>
            </p:nvSpPr>
            <p:spPr>
              <a:xfrm>
                <a:off x="4354192" y="3064447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TCF7L1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06" name="直接连接符 605">
                <a:extLst>
                  <a:ext uri="{FF2B5EF4-FFF2-40B4-BE49-F238E27FC236}">
                    <a16:creationId xmlns:a16="http://schemas.microsoft.com/office/drawing/2014/main" id="{841ABC31-0D6B-810C-8E7A-9153C2E208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5247" y="2603783"/>
                <a:ext cx="114099" cy="447314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7" name="流程图: 接点 606">
                <a:extLst>
                  <a:ext uri="{FF2B5EF4-FFF2-40B4-BE49-F238E27FC236}">
                    <a16:creationId xmlns:a16="http://schemas.microsoft.com/office/drawing/2014/main" id="{E4383AAE-8C38-530B-D050-7FC400EEAA11}"/>
                  </a:ext>
                </a:extLst>
              </p:cNvPr>
              <p:cNvSpPr/>
              <p:nvPr/>
            </p:nvSpPr>
            <p:spPr>
              <a:xfrm>
                <a:off x="4924855" y="3051097"/>
                <a:ext cx="45719" cy="45719"/>
              </a:xfrm>
              <a:prstGeom prst="flowChartConnector">
                <a:avLst/>
              </a:prstGeom>
              <a:solidFill>
                <a:srgbClr val="F89891"/>
              </a:solidFill>
              <a:ln>
                <a:solidFill>
                  <a:srgbClr val="F8989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08" name="直接连接符 607">
                <a:extLst>
                  <a:ext uri="{FF2B5EF4-FFF2-40B4-BE49-F238E27FC236}">
                    <a16:creationId xmlns:a16="http://schemas.microsoft.com/office/drawing/2014/main" id="{D3769DDA-B8A5-4292-EED8-1F7F5CF4D1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35530" y="2125831"/>
                <a:ext cx="396479" cy="388995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9" name="流程图: 接点 608">
                <a:extLst>
                  <a:ext uri="{FF2B5EF4-FFF2-40B4-BE49-F238E27FC236}">
                    <a16:creationId xmlns:a16="http://schemas.microsoft.com/office/drawing/2014/main" id="{7857C562-7849-D2D3-9223-84178A9E00BB}"/>
                  </a:ext>
                </a:extLst>
              </p:cNvPr>
              <p:cNvSpPr/>
              <p:nvPr/>
            </p:nvSpPr>
            <p:spPr>
              <a:xfrm>
                <a:off x="5226413" y="2102971"/>
                <a:ext cx="45719" cy="45719"/>
              </a:xfrm>
              <a:prstGeom prst="flowChartConnector">
                <a:avLst/>
              </a:prstGeom>
              <a:solidFill>
                <a:srgbClr val="F89891"/>
              </a:solidFill>
              <a:ln>
                <a:solidFill>
                  <a:srgbClr val="F8989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0" name="文本框 609">
                <a:extLst>
                  <a:ext uri="{FF2B5EF4-FFF2-40B4-BE49-F238E27FC236}">
                    <a16:creationId xmlns:a16="http://schemas.microsoft.com/office/drawing/2014/main" id="{79C1787C-5C8E-AE77-8C49-9ECF1D443DCF}"/>
                  </a:ext>
                </a:extLst>
              </p:cNvPr>
              <p:cNvSpPr txBox="1"/>
              <p:nvPr/>
            </p:nvSpPr>
            <p:spPr>
              <a:xfrm>
                <a:off x="4824999" y="3044543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VCL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1" name="文本框 610">
                <a:extLst>
                  <a:ext uri="{FF2B5EF4-FFF2-40B4-BE49-F238E27FC236}">
                    <a16:creationId xmlns:a16="http://schemas.microsoft.com/office/drawing/2014/main" id="{CC83B225-BE2E-B33F-F45D-5F900B134504}"/>
                  </a:ext>
                </a:extLst>
              </p:cNvPr>
              <p:cNvSpPr txBox="1"/>
              <p:nvPr/>
            </p:nvSpPr>
            <p:spPr>
              <a:xfrm>
                <a:off x="5146316" y="1954375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AMER1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12" name="直接连接符 611">
                <a:extLst>
                  <a:ext uri="{FF2B5EF4-FFF2-40B4-BE49-F238E27FC236}">
                    <a16:creationId xmlns:a16="http://schemas.microsoft.com/office/drawing/2014/main" id="{500BDFB1-904D-FF96-2D58-8CDE5AD66E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057969" y="1750966"/>
                <a:ext cx="727634" cy="763860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" name="直接连接符 612">
                <a:extLst>
                  <a:ext uri="{FF2B5EF4-FFF2-40B4-BE49-F238E27FC236}">
                    <a16:creationId xmlns:a16="http://schemas.microsoft.com/office/drawing/2014/main" id="{578B6414-3A91-B66F-5ED3-CC88F003C2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786147" y="1997902"/>
                <a:ext cx="987872" cy="540511"/>
              </a:xfrm>
              <a:prstGeom prst="line">
                <a:avLst/>
              </a:prstGeom>
              <a:ln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4" name="流程图: 接点 613">
                <a:extLst>
                  <a:ext uri="{FF2B5EF4-FFF2-40B4-BE49-F238E27FC236}">
                    <a16:creationId xmlns:a16="http://schemas.microsoft.com/office/drawing/2014/main" id="{34474738-B6FA-B7B8-BC8A-51D19B686F74}"/>
                  </a:ext>
                </a:extLst>
              </p:cNvPr>
              <p:cNvSpPr/>
              <p:nvPr/>
            </p:nvSpPr>
            <p:spPr>
              <a:xfrm>
                <a:off x="1584251" y="701749"/>
                <a:ext cx="74428" cy="74428"/>
              </a:xfrm>
              <a:prstGeom prst="flowChartConnector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15" name="直接连接符 614">
                <a:extLst>
                  <a:ext uri="{FF2B5EF4-FFF2-40B4-BE49-F238E27FC236}">
                    <a16:creationId xmlns:a16="http://schemas.microsoft.com/office/drawing/2014/main" id="{1A14E3DC-D4D3-5A2C-D86D-9E9E0E544E86}"/>
                  </a:ext>
                </a:extLst>
              </p:cNvPr>
              <p:cNvCxnSpPr>
                <a:cxnSpLocks/>
                <a:endCxn id="614" idx="6"/>
              </p:cNvCxnSpPr>
              <p:nvPr/>
            </p:nvCxnSpPr>
            <p:spPr>
              <a:xfrm flipH="1" flipV="1">
                <a:off x="1658679" y="738963"/>
                <a:ext cx="1737290" cy="28404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" name="直接连接符 615">
                <a:extLst>
                  <a:ext uri="{FF2B5EF4-FFF2-40B4-BE49-F238E27FC236}">
                    <a16:creationId xmlns:a16="http://schemas.microsoft.com/office/drawing/2014/main" id="{375EC3BF-AD7E-88D3-7366-FC08B1815881}"/>
                  </a:ext>
                </a:extLst>
              </p:cNvPr>
              <p:cNvCxnSpPr>
                <a:cxnSpLocks/>
                <a:endCxn id="614" idx="6"/>
              </p:cNvCxnSpPr>
              <p:nvPr/>
            </p:nvCxnSpPr>
            <p:spPr>
              <a:xfrm flipH="1" flipV="1">
                <a:off x="1658679" y="738963"/>
                <a:ext cx="1353800" cy="29926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直接连接符 616">
                <a:extLst>
                  <a:ext uri="{FF2B5EF4-FFF2-40B4-BE49-F238E27FC236}">
                    <a16:creationId xmlns:a16="http://schemas.microsoft.com/office/drawing/2014/main" id="{434F3C29-1476-2D59-DB07-3F0C9BA39462}"/>
                  </a:ext>
                </a:extLst>
              </p:cNvPr>
              <p:cNvCxnSpPr>
                <a:cxnSpLocks/>
                <a:endCxn id="614" idx="6"/>
              </p:cNvCxnSpPr>
              <p:nvPr/>
            </p:nvCxnSpPr>
            <p:spPr>
              <a:xfrm flipH="1" flipV="1">
                <a:off x="1658679" y="738963"/>
                <a:ext cx="1259238" cy="639916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8" name="文本框 617">
                <a:extLst>
                  <a:ext uri="{FF2B5EF4-FFF2-40B4-BE49-F238E27FC236}">
                    <a16:creationId xmlns:a16="http://schemas.microsoft.com/office/drawing/2014/main" id="{C3000929-80B5-40DD-11D9-1E19AA61BECE}"/>
                  </a:ext>
                </a:extLst>
              </p:cNvPr>
              <p:cNvSpPr txBox="1"/>
              <p:nvPr/>
            </p:nvSpPr>
            <p:spPr>
              <a:xfrm>
                <a:off x="1114408" y="552277"/>
                <a:ext cx="400847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coreceptor activity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19" name="直接连接符 618">
                <a:extLst>
                  <a:ext uri="{FF2B5EF4-FFF2-40B4-BE49-F238E27FC236}">
                    <a16:creationId xmlns:a16="http://schemas.microsoft.com/office/drawing/2014/main" id="{C2621EE6-15D9-8CD7-82B6-6BC503CFE536}"/>
                  </a:ext>
                </a:extLst>
              </p:cNvPr>
              <p:cNvCxnSpPr>
                <a:cxnSpLocks/>
                <a:stCxn id="620" idx="1"/>
              </p:cNvCxnSpPr>
              <p:nvPr/>
            </p:nvCxnSpPr>
            <p:spPr>
              <a:xfrm flipH="1" flipV="1">
                <a:off x="1635885" y="748535"/>
                <a:ext cx="357949" cy="974232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0" name="流程图: 接点 619">
                <a:extLst>
                  <a:ext uri="{FF2B5EF4-FFF2-40B4-BE49-F238E27FC236}">
                    <a16:creationId xmlns:a16="http://schemas.microsoft.com/office/drawing/2014/main" id="{5931F82D-9461-3C40-5378-9B9AC2581E37}"/>
                  </a:ext>
                </a:extLst>
              </p:cNvPr>
              <p:cNvSpPr/>
              <p:nvPr/>
            </p:nvSpPr>
            <p:spPr>
              <a:xfrm>
                <a:off x="1985889" y="1716072"/>
                <a:ext cx="54252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1" name="文本框 620">
                <a:extLst>
                  <a:ext uri="{FF2B5EF4-FFF2-40B4-BE49-F238E27FC236}">
                    <a16:creationId xmlns:a16="http://schemas.microsoft.com/office/drawing/2014/main" id="{76E7F34C-0274-879F-0082-1057AECE6E17}"/>
                  </a:ext>
                </a:extLst>
              </p:cNvPr>
              <p:cNvSpPr txBox="1"/>
              <p:nvPr/>
            </p:nvSpPr>
            <p:spPr>
              <a:xfrm>
                <a:off x="1977174" y="1602730"/>
                <a:ext cx="85855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ACVR2A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2" name="流程图: 接点 621">
                <a:extLst>
                  <a:ext uri="{FF2B5EF4-FFF2-40B4-BE49-F238E27FC236}">
                    <a16:creationId xmlns:a16="http://schemas.microsoft.com/office/drawing/2014/main" id="{7C2C4BD5-1570-5AC2-421F-19EAC63D03BF}"/>
                  </a:ext>
                </a:extLst>
              </p:cNvPr>
              <p:cNvSpPr/>
              <p:nvPr/>
            </p:nvSpPr>
            <p:spPr>
              <a:xfrm flipV="1">
                <a:off x="1730076" y="2803897"/>
                <a:ext cx="101009" cy="114539"/>
              </a:xfrm>
              <a:prstGeom prst="flowChartConnector">
                <a:avLst/>
              </a:prstGeom>
              <a:solidFill>
                <a:srgbClr val="5FC8FC"/>
              </a:solidFill>
              <a:ln>
                <a:solidFill>
                  <a:srgbClr val="5FC8F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23" name="直接连接符 622">
                <a:extLst>
                  <a:ext uri="{FF2B5EF4-FFF2-40B4-BE49-F238E27FC236}">
                    <a16:creationId xmlns:a16="http://schemas.microsoft.com/office/drawing/2014/main" id="{CF21B993-4550-3F8E-E618-3D8991492DEB}"/>
                  </a:ext>
                </a:extLst>
              </p:cNvPr>
              <p:cNvCxnSpPr>
                <a:cxnSpLocks/>
                <a:stCxn id="622" idx="4"/>
              </p:cNvCxnSpPr>
              <p:nvPr/>
            </p:nvCxnSpPr>
            <p:spPr>
              <a:xfrm flipV="1">
                <a:off x="1780581" y="1745485"/>
                <a:ext cx="232324" cy="1058412"/>
              </a:xfrm>
              <a:prstGeom prst="line">
                <a:avLst/>
              </a:prstGeom>
              <a:ln>
                <a:solidFill>
                  <a:srgbClr val="5FC8F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" name="直接连接符 623">
                <a:extLst>
                  <a:ext uri="{FF2B5EF4-FFF2-40B4-BE49-F238E27FC236}">
                    <a16:creationId xmlns:a16="http://schemas.microsoft.com/office/drawing/2014/main" id="{84B46A34-C6C6-7760-2C7C-B409EC819FC5}"/>
                  </a:ext>
                </a:extLst>
              </p:cNvPr>
              <p:cNvCxnSpPr>
                <a:cxnSpLocks/>
                <a:stCxn id="622" idx="5"/>
              </p:cNvCxnSpPr>
              <p:nvPr/>
            </p:nvCxnSpPr>
            <p:spPr>
              <a:xfrm flipV="1">
                <a:off x="1816293" y="1853207"/>
                <a:ext cx="1134721" cy="967464"/>
              </a:xfrm>
              <a:prstGeom prst="line">
                <a:avLst/>
              </a:prstGeom>
              <a:ln>
                <a:solidFill>
                  <a:srgbClr val="5FC8F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" name="直接连接符 624">
                <a:extLst>
                  <a:ext uri="{FF2B5EF4-FFF2-40B4-BE49-F238E27FC236}">
                    <a16:creationId xmlns:a16="http://schemas.microsoft.com/office/drawing/2014/main" id="{10443D69-484F-68BC-5A7B-F44E36C0CA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502" y="2781628"/>
                <a:ext cx="862366" cy="80116"/>
              </a:xfrm>
              <a:prstGeom prst="line">
                <a:avLst/>
              </a:prstGeom>
              <a:ln>
                <a:solidFill>
                  <a:srgbClr val="5FC8F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6" name="流程图: 接点 625">
                <a:extLst>
                  <a:ext uri="{FF2B5EF4-FFF2-40B4-BE49-F238E27FC236}">
                    <a16:creationId xmlns:a16="http://schemas.microsoft.com/office/drawing/2014/main" id="{766636E8-2603-1049-E73A-ECE73185E42A}"/>
                  </a:ext>
                </a:extLst>
              </p:cNvPr>
              <p:cNvSpPr/>
              <p:nvPr/>
            </p:nvSpPr>
            <p:spPr>
              <a:xfrm>
                <a:off x="843665" y="2754455"/>
                <a:ext cx="45719" cy="45719"/>
              </a:xfrm>
              <a:prstGeom prst="flowChartConnector">
                <a:avLst/>
              </a:prstGeom>
              <a:solidFill>
                <a:srgbClr val="5FC8FC"/>
              </a:solidFill>
              <a:ln>
                <a:solidFill>
                  <a:srgbClr val="5FC8F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7" name="文本框 626">
                <a:extLst>
                  <a:ext uri="{FF2B5EF4-FFF2-40B4-BE49-F238E27FC236}">
                    <a16:creationId xmlns:a16="http://schemas.microsoft.com/office/drawing/2014/main" id="{9C855D5F-65E9-BDBE-B601-BD1E14BF57E7}"/>
                  </a:ext>
                </a:extLst>
              </p:cNvPr>
              <p:cNvSpPr txBox="1"/>
              <p:nvPr/>
            </p:nvSpPr>
            <p:spPr>
              <a:xfrm>
                <a:off x="391733" y="2669592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TRIM32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8" name="直接连接符 627">
                <a:extLst>
                  <a:ext uri="{FF2B5EF4-FFF2-40B4-BE49-F238E27FC236}">
                    <a16:creationId xmlns:a16="http://schemas.microsoft.com/office/drawing/2014/main" id="{8E3A9B92-2DAD-EAB8-5142-E03343C670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30076" y="2896877"/>
                <a:ext cx="25514" cy="450404"/>
              </a:xfrm>
              <a:prstGeom prst="line">
                <a:avLst/>
              </a:prstGeom>
              <a:ln>
                <a:solidFill>
                  <a:srgbClr val="5FC8F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9" name="文本框 628">
                <a:extLst>
                  <a:ext uri="{FF2B5EF4-FFF2-40B4-BE49-F238E27FC236}">
                    <a16:creationId xmlns:a16="http://schemas.microsoft.com/office/drawing/2014/main" id="{AE68D4B1-411A-957D-CC2B-C14612AA3D1A}"/>
                  </a:ext>
                </a:extLst>
              </p:cNvPr>
              <p:cNvSpPr txBox="1"/>
              <p:nvPr/>
            </p:nvSpPr>
            <p:spPr>
              <a:xfrm>
                <a:off x="1472761" y="3292552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ZNF639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0" name="文本框 629">
                <a:extLst>
                  <a:ext uri="{FF2B5EF4-FFF2-40B4-BE49-F238E27FC236}">
                    <a16:creationId xmlns:a16="http://schemas.microsoft.com/office/drawing/2014/main" id="{3F35FD30-480D-A958-09DE-5B679402E18B}"/>
                  </a:ext>
                </a:extLst>
              </p:cNvPr>
              <p:cNvSpPr txBox="1"/>
              <p:nvPr/>
            </p:nvSpPr>
            <p:spPr>
              <a:xfrm>
                <a:off x="1709606" y="2821686"/>
                <a:ext cx="400847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protein self−association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1" name="流程图: 接点 630">
                <a:extLst>
                  <a:ext uri="{FF2B5EF4-FFF2-40B4-BE49-F238E27FC236}">
                    <a16:creationId xmlns:a16="http://schemas.microsoft.com/office/drawing/2014/main" id="{C4D88C8D-B65F-F32D-F92D-468926424D44}"/>
                  </a:ext>
                </a:extLst>
              </p:cNvPr>
              <p:cNvSpPr/>
              <p:nvPr/>
            </p:nvSpPr>
            <p:spPr>
              <a:xfrm>
                <a:off x="2601399" y="296885"/>
                <a:ext cx="105907" cy="98190"/>
              </a:xfrm>
              <a:prstGeom prst="flowChartConnector">
                <a:avLst/>
              </a:prstGeom>
              <a:solidFill>
                <a:srgbClr val="D9A7F9"/>
              </a:solidFill>
              <a:ln>
                <a:solidFill>
                  <a:srgbClr val="D9A7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32" name="直接连接符 631">
                <a:extLst>
                  <a:ext uri="{FF2B5EF4-FFF2-40B4-BE49-F238E27FC236}">
                    <a16:creationId xmlns:a16="http://schemas.microsoft.com/office/drawing/2014/main" id="{86BE5335-73D8-01DE-8134-B6B4063F04C9}"/>
                  </a:ext>
                </a:extLst>
              </p:cNvPr>
              <p:cNvCxnSpPr>
                <a:cxnSpLocks/>
                <a:endCxn id="631" idx="5"/>
              </p:cNvCxnSpPr>
              <p:nvPr/>
            </p:nvCxnSpPr>
            <p:spPr>
              <a:xfrm flipH="1" flipV="1">
                <a:off x="2691796" y="380695"/>
                <a:ext cx="726967" cy="612667"/>
              </a:xfrm>
              <a:prstGeom prst="line">
                <a:avLst/>
              </a:prstGeom>
              <a:ln>
                <a:solidFill>
                  <a:srgbClr val="D9A7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" name="直接连接符 632">
                <a:extLst>
                  <a:ext uri="{FF2B5EF4-FFF2-40B4-BE49-F238E27FC236}">
                    <a16:creationId xmlns:a16="http://schemas.microsoft.com/office/drawing/2014/main" id="{1173B80C-4984-AE6D-B3D9-D438988FEB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67944" y="375166"/>
                <a:ext cx="689069" cy="197424"/>
              </a:xfrm>
              <a:prstGeom prst="line">
                <a:avLst/>
              </a:prstGeom>
              <a:ln>
                <a:solidFill>
                  <a:srgbClr val="D9A7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4" name="流程图: 接点 633">
                <a:extLst>
                  <a:ext uri="{FF2B5EF4-FFF2-40B4-BE49-F238E27FC236}">
                    <a16:creationId xmlns:a16="http://schemas.microsoft.com/office/drawing/2014/main" id="{C6EAC3B3-4598-4785-53EA-61FE5E4B6927}"/>
                  </a:ext>
                </a:extLst>
              </p:cNvPr>
              <p:cNvSpPr/>
              <p:nvPr/>
            </p:nvSpPr>
            <p:spPr>
              <a:xfrm>
                <a:off x="3341586" y="559500"/>
                <a:ext cx="45719" cy="45719"/>
              </a:xfrm>
              <a:prstGeom prst="flowChartConnector">
                <a:avLst/>
              </a:prstGeom>
              <a:solidFill>
                <a:srgbClr val="D9A7F9"/>
              </a:solidFill>
              <a:ln>
                <a:solidFill>
                  <a:srgbClr val="D9A7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5" name="文本框 634">
                <a:extLst>
                  <a:ext uri="{FF2B5EF4-FFF2-40B4-BE49-F238E27FC236}">
                    <a16:creationId xmlns:a16="http://schemas.microsoft.com/office/drawing/2014/main" id="{9585A1C5-FDC3-D604-6D56-26D0B1298009}"/>
                  </a:ext>
                </a:extLst>
              </p:cNvPr>
              <p:cNvSpPr txBox="1"/>
              <p:nvPr/>
            </p:nvSpPr>
            <p:spPr>
              <a:xfrm>
                <a:off x="3149570" y="537858"/>
                <a:ext cx="5401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LRP12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6" name="文本框 635">
                <a:extLst>
                  <a:ext uri="{FF2B5EF4-FFF2-40B4-BE49-F238E27FC236}">
                    <a16:creationId xmlns:a16="http://schemas.microsoft.com/office/drawing/2014/main" id="{959B2872-B344-35A6-0DC9-42C5290D3DD2}"/>
                  </a:ext>
                </a:extLst>
              </p:cNvPr>
              <p:cNvSpPr txBox="1"/>
              <p:nvPr/>
            </p:nvSpPr>
            <p:spPr>
              <a:xfrm>
                <a:off x="1456242" y="145672"/>
                <a:ext cx="4029738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low−density lipoprotein particle receptor activity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7" name="文本框 636">
                <a:extLst>
                  <a:ext uri="{FF2B5EF4-FFF2-40B4-BE49-F238E27FC236}">
                    <a16:creationId xmlns:a16="http://schemas.microsoft.com/office/drawing/2014/main" id="{16724FB5-ABD2-DEBF-E1D1-90712B0E0B29}"/>
                  </a:ext>
                </a:extLst>
              </p:cNvPr>
              <p:cNvSpPr txBox="1"/>
              <p:nvPr/>
            </p:nvSpPr>
            <p:spPr>
              <a:xfrm>
                <a:off x="5069043" y="286193"/>
                <a:ext cx="400847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category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38" name="直接连接符 637">
                <a:extLst>
                  <a:ext uri="{FF2B5EF4-FFF2-40B4-BE49-F238E27FC236}">
                    <a16:creationId xmlns:a16="http://schemas.microsoft.com/office/drawing/2014/main" id="{F20CC7D5-D87F-2FFD-0EB2-9E008FAD9F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63918" y="509264"/>
                <a:ext cx="451281" cy="0"/>
              </a:xfrm>
              <a:prstGeom prst="line">
                <a:avLst/>
              </a:prstGeom>
              <a:ln w="12700"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9" name="文本框 638">
                <a:extLst>
                  <a:ext uri="{FF2B5EF4-FFF2-40B4-BE49-F238E27FC236}">
                    <a16:creationId xmlns:a16="http://schemas.microsoft.com/office/drawing/2014/main" id="{716C67A3-CC81-ED6B-6B58-EAC20D0F1F12}"/>
                  </a:ext>
                </a:extLst>
              </p:cNvPr>
              <p:cNvSpPr txBox="1"/>
              <p:nvPr/>
            </p:nvSpPr>
            <p:spPr>
              <a:xfrm>
                <a:off x="5386583" y="400813"/>
                <a:ext cx="342900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frizzled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40" name="直接连接符 639">
                <a:extLst>
                  <a:ext uri="{FF2B5EF4-FFF2-40B4-BE49-F238E27FC236}">
                    <a16:creationId xmlns:a16="http://schemas.microsoft.com/office/drawing/2014/main" id="{AA4DBE8F-74BA-91BD-2C49-B83C598B60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0574" y="645580"/>
                <a:ext cx="451281" cy="0"/>
              </a:xfrm>
              <a:prstGeom prst="line">
                <a:avLst/>
              </a:prstGeom>
              <a:ln w="12700">
                <a:solidFill>
                  <a:srgbClr val="A5E7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1" name="文本框 640">
                <a:extLst>
                  <a:ext uri="{FF2B5EF4-FFF2-40B4-BE49-F238E27FC236}">
                    <a16:creationId xmlns:a16="http://schemas.microsoft.com/office/drawing/2014/main" id="{112E8B6D-88E6-BCBC-7DC9-EBC067FBCA2F}"/>
                  </a:ext>
                </a:extLst>
              </p:cNvPr>
              <p:cNvSpPr txBox="1"/>
              <p:nvPr/>
            </p:nvSpPr>
            <p:spPr>
              <a:xfrm>
                <a:off x="5272132" y="526903"/>
                <a:ext cx="342900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 protein−coupled receptor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42" name="直接连接符 641">
                <a:extLst>
                  <a:ext uri="{FF2B5EF4-FFF2-40B4-BE49-F238E27FC236}">
                    <a16:creationId xmlns:a16="http://schemas.microsoft.com/office/drawing/2014/main" id="{3061779D-3708-71A8-D98F-73677EF7FB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0682" y="776715"/>
                <a:ext cx="451281" cy="0"/>
              </a:xfrm>
              <a:prstGeom prst="line">
                <a:avLst/>
              </a:prstGeom>
              <a:ln w="12700">
                <a:solidFill>
                  <a:srgbClr val="FA97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3" name="文本框 642">
                <a:extLst>
                  <a:ext uri="{FF2B5EF4-FFF2-40B4-BE49-F238E27FC236}">
                    <a16:creationId xmlns:a16="http://schemas.microsoft.com/office/drawing/2014/main" id="{B2B66EF3-7D5D-AB60-86B9-6EB32D365341}"/>
                  </a:ext>
                </a:extLst>
              </p:cNvPr>
              <p:cNvSpPr txBox="1"/>
              <p:nvPr/>
            </p:nvSpPr>
            <p:spPr>
              <a:xfrm>
                <a:off x="5384572" y="659336"/>
                <a:ext cx="342900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Wnt</a:t>
                </a:r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−protein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44" name="直接连接符 643">
                <a:extLst>
                  <a:ext uri="{FF2B5EF4-FFF2-40B4-BE49-F238E27FC236}">
                    <a16:creationId xmlns:a16="http://schemas.microsoft.com/office/drawing/2014/main" id="{B8A19B52-3BD9-D7D5-F3AC-78E97C274E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0573" y="925066"/>
                <a:ext cx="451281" cy="0"/>
              </a:xfrm>
              <a:prstGeom prst="line">
                <a:avLst/>
              </a:prstGeom>
              <a:ln w="12700">
                <a:solidFill>
                  <a:srgbClr val="D9A7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" name="直接连接符 644">
                <a:extLst>
                  <a:ext uri="{FF2B5EF4-FFF2-40B4-BE49-F238E27FC236}">
                    <a16:creationId xmlns:a16="http://schemas.microsoft.com/office/drawing/2014/main" id="{6CFC9D14-CDDD-CD91-9041-AD361C7E63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2684" y="1173935"/>
                <a:ext cx="451281" cy="0"/>
              </a:xfrm>
              <a:prstGeom prst="line">
                <a:avLst/>
              </a:prstGeom>
              <a:ln w="12700">
                <a:solidFill>
                  <a:srgbClr val="2F55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" name="直接连接符 645">
                <a:extLst>
                  <a:ext uri="{FF2B5EF4-FFF2-40B4-BE49-F238E27FC236}">
                    <a16:creationId xmlns:a16="http://schemas.microsoft.com/office/drawing/2014/main" id="{4627AEFF-D947-4CED-0F74-4464D7B8BB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0573" y="1337168"/>
                <a:ext cx="451281" cy="0"/>
              </a:xfrm>
              <a:prstGeom prst="line">
                <a:avLst/>
              </a:prstGeom>
              <a:ln w="12700">
                <a:solidFill>
                  <a:srgbClr val="5FC8F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直接连接符 646">
                <a:extLst>
                  <a:ext uri="{FF2B5EF4-FFF2-40B4-BE49-F238E27FC236}">
                    <a16:creationId xmlns:a16="http://schemas.microsoft.com/office/drawing/2014/main" id="{DFC11129-AF53-27A2-B436-274FC77D9C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0572" y="1524122"/>
                <a:ext cx="451281" cy="0"/>
              </a:xfrm>
              <a:prstGeom prst="line">
                <a:avLst/>
              </a:prstGeom>
              <a:ln w="12700">
                <a:solidFill>
                  <a:srgbClr val="F8989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8" name="文本框 647">
                <a:extLst>
                  <a:ext uri="{FF2B5EF4-FFF2-40B4-BE49-F238E27FC236}">
                    <a16:creationId xmlns:a16="http://schemas.microsoft.com/office/drawing/2014/main" id="{CA76F80E-9494-9CB8-BFC6-817B4FA82E30}"/>
                  </a:ext>
                </a:extLst>
              </p:cNvPr>
              <p:cNvSpPr txBox="1"/>
              <p:nvPr/>
            </p:nvSpPr>
            <p:spPr>
              <a:xfrm>
                <a:off x="4485794" y="2579493"/>
                <a:ext cx="366823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8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beta−catenin binding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49" name="直接连接符 648">
                <a:extLst>
                  <a:ext uri="{FF2B5EF4-FFF2-40B4-BE49-F238E27FC236}">
                    <a16:creationId xmlns:a16="http://schemas.microsoft.com/office/drawing/2014/main" id="{6111FC85-977F-0C02-5999-E56FAA72B2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85259" y="1690007"/>
                <a:ext cx="451281" cy="0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1" name="组合 720">
            <a:extLst>
              <a:ext uri="{FF2B5EF4-FFF2-40B4-BE49-F238E27FC236}">
                <a16:creationId xmlns:a16="http://schemas.microsoft.com/office/drawing/2014/main" id="{1E72873F-3E48-5CF6-4837-882F45BCC9F7}"/>
              </a:ext>
            </a:extLst>
          </p:cNvPr>
          <p:cNvGrpSpPr/>
          <p:nvPr/>
        </p:nvGrpSpPr>
        <p:grpSpPr>
          <a:xfrm>
            <a:off x="0" y="3011672"/>
            <a:ext cx="8372630" cy="3279366"/>
            <a:chOff x="0" y="3011672"/>
            <a:chExt cx="8372630" cy="3279366"/>
          </a:xfrm>
        </p:grpSpPr>
        <p:sp>
          <p:nvSpPr>
            <p:cNvPr id="653" name="文本框 652">
              <a:extLst>
                <a:ext uri="{FF2B5EF4-FFF2-40B4-BE49-F238E27FC236}">
                  <a16:creationId xmlns:a16="http://schemas.microsoft.com/office/drawing/2014/main" id="{85F02586-0941-BEEB-7F3A-740CAA8E5CEC}"/>
                </a:ext>
              </a:extLst>
            </p:cNvPr>
            <p:cNvSpPr txBox="1"/>
            <p:nvPr/>
          </p:nvSpPr>
          <p:spPr>
            <a:xfrm>
              <a:off x="0" y="6014039"/>
              <a:ext cx="9491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4" name="文本框 653">
              <a:extLst>
                <a:ext uri="{FF2B5EF4-FFF2-40B4-BE49-F238E27FC236}">
                  <a16:creationId xmlns:a16="http://schemas.microsoft.com/office/drawing/2014/main" id="{40CCBAD9-2BCC-CC7B-4315-689C0BB5C2D5}"/>
                </a:ext>
              </a:extLst>
            </p:cNvPr>
            <p:cNvSpPr txBox="1"/>
            <p:nvPr/>
          </p:nvSpPr>
          <p:spPr>
            <a:xfrm rot="18119478">
              <a:off x="477935" y="3671332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Angiogenesis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5" name="文本框 654">
              <a:extLst>
                <a:ext uri="{FF2B5EF4-FFF2-40B4-BE49-F238E27FC236}">
                  <a16:creationId xmlns:a16="http://schemas.microsoft.com/office/drawing/2014/main" id="{FBB0EA18-9EA1-5BAE-72E9-AE5424C8969C}"/>
                </a:ext>
              </a:extLst>
            </p:cNvPr>
            <p:cNvSpPr txBox="1"/>
            <p:nvPr/>
          </p:nvSpPr>
          <p:spPr>
            <a:xfrm rot="18119478">
              <a:off x="666979" y="3675010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Apoptosis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6" name="文本框 655">
              <a:extLst>
                <a:ext uri="{FF2B5EF4-FFF2-40B4-BE49-F238E27FC236}">
                  <a16:creationId xmlns:a16="http://schemas.microsoft.com/office/drawing/2014/main" id="{9310CCB2-DB4F-F3FA-B968-00CA1B4799E6}"/>
                </a:ext>
              </a:extLst>
            </p:cNvPr>
            <p:cNvSpPr txBox="1"/>
            <p:nvPr/>
          </p:nvSpPr>
          <p:spPr>
            <a:xfrm rot="18119478">
              <a:off x="873931" y="3678689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 Cycle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7" name="文本框 656">
              <a:extLst>
                <a:ext uri="{FF2B5EF4-FFF2-40B4-BE49-F238E27FC236}">
                  <a16:creationId xmlns:a16="http://schemas.microsoft.com/office/drawing/2014/main" id="{29C606DD-ED69-F995-9243-2CBE2E016CDA}"/>
                </a:ext>
              </a:extLst>
            </p:cNvPr>
            <p:cNvSpPr txBox="1"/>
            <p:nvPr/>
          </p:nvSpPr>
          <p:spPr>
            <a:xfrm rot="18119478">
              <a:off x="1048187" y="3671332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Differentiation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8" name="文本框 657">
              <a:extLst>
                <a:ext uri="{FF2B5EF4-FFF2-40B4-BE49-F238E27FC236}">
                  <a16:creationId xmlns:a16="http://schemas.microsoft.com/office/drawing/2014/main" id="{68F6B652-2D91-B563-5DF5-712361CA2268}"/>
                </a:ext>
              </a:extLst>
            </p:cNvPr>
            <p:cNvSpPr txBox="1"/>
            <p:nvPr/>
          </p:nvSpPr>
          <p:spPr>
            <a:xfrm rot="18119478">
              <a:off x="1227645" y="3668996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 damage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9" name="文本框 658">
              <a:extLst>
                <a:ext uri="{FF2B5EF4-FFF2-40B4-BE49-F238E27FC236}">
                  <a16:creationId xmlns:a16="http://schemas.microsoft.com/office/drawing/2014/main" id="{BBCAAB98-00B8-90D0-43E5-7D91731BDEB6}"/>
                </a:ext>
              </a:extLst>
            </p:cNvPr>
            <p:cNvSpPr txBox="1"/>
            <p:nvPr/>
          </p:nvSpPr>
          <p:spPr>
            <a:xfrm rot="18119478">
              <a:off x="1422045" y="3669245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 repair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0" name="文本框 659">
              <a:extLst>
                <a:ext uri="{FF2B5EF4-FFF2-40B4-BE49-F238E27FC236}">
                  <a16:creationId xmlns:a16="http://schemas.microsoft.com/office/drawing/2014/main" id="{03C92BD7-A599-819B-F55C-E4B858FFB8A7}"/>
                </a:ext>
              </a:extLst>
            </p:cNvPr>
            <p:cNvSpPr txBox="1"/>
            <p:nvPr/>
          </p:nvSpPr>
          <p:spPr>
            <a:xfrm rot="18119478">
              <a:off x="1612973" y="3674316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EMT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1" name="文本框 660">
              <a:extLst>
                <a:ext uri="{FF2B5EF4-FFF2-40B4-BE49-F238E27FC236}">
                  <a16:creationId xmlns:a16="http://schemas.microsoft.com/office/drawing/2014/main" id="{BD2B01BA-5E53-4149-D7F8-47B55CA62A6C}"/>
                </a:ext>
              </a:extLst>
            </p:cNvPr>
            <p:cNvSpPr txBox="1"/>
            <p:nvPr/>
          </p:nvSpPr>
          <p:spPr>
            <a:xfrm rot="18119478">
              <a:off x="1802596" y="3672773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Hypoxia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2" name="文本框 661">
              <a:extLst>
                <a:ext uri="{FF2B5EF4-FFF2-40B4-BE49-F238E27FC236}">
                  <a16:creationId xmlns:a16="http://schemas.microsoft.com/office/drawing/2014/main" id="{7E1ECAEC-4092-2578-925B-D3BA220C5C87}"/>
                </a:ext>
              </a:extLst>
            </p:cNvPr>
            <p:cNvSpPr txBox="1"/>
            <p:nvPr/>
          </p:nvSpPr>
          <p:spPr>
            <a:xfrm rot="18119478">
              <a:off x="1998302" y="3670126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Inflammation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3" name="文本框 662">
              <a:extLst>
                <a:ext uri="{FF2B5EF4-FFF2-40B4-BE49-F238E27FC236}">
                  <a16:creationId xmlns:a16="http://schemas.microsoft.com/office/drawing/2014/main" id="{43295394-A41C-2408-2E42-E6A69A9B2A95}"/>
                </a:ext>
              </a:extLst>
            </p:cNvPr>
            <p:cNvSpPr txBox="1"/>
            <p:nvPr/>
          </p:nvSpPr>
          <p:spPr>
            <a:xfrm rot="18119478">
              <a:off x="2193447" y="3674479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Invasion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4" name="文本框 663">
              <a:extLst>
                <a:ext uri="{FF2B5EF4-FFF2-40B4-BE49-F238E27FC236}">
                  <a16:creationId xmlns:a16="http://schemas.microsoft.com/office/drawing/2014/main" id="{03921DC1-ED98-8EE9-70E1-C4C7EEC0B844}"/>
                </a:ext>
              </a:extLst>
            </p:cNvPr>
            <p:cNvSpPr txBox="1"/>
            <p:nvPr/>
          </p:nvSpPr>
          <p:spPr>
            <a:xfrm rot="18119478">
              <a:off x="2367499" y="3676502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Metastasis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5" name="文本框 664">
              <a:extLst>
                <a:ext uri="{FF2B5EF4-FFF2-40B4-BE49-F238E27FC236}">
                  <a16:creationId xmlns:a16="http://schemas.microsoft.com/office/drawing/2014/main" id="{0D47AFB1-656C-AD02-C3EF-1A50FDA8245B}"/>
                </a:ext>
              </a:extLst>
            </p:cNvPr>
            <p:cNvSpPr txBox="1"/>
            <p:nvPr/>
          </p:nvSpPr>
          <p:spPr>
            <a:xfrm rot="18119478">
              <a:off x="2578650" y="3668997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Proliferation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6" name="文本框 665">
              <a:extLst>
                <a:ext uri="{FF2B5EF4-FFF2-40B4-BE49-F238E27FC236}">
                  <a16:creationId xmlns:a16="http://schemas.microsoft.com/office/drawing/2014/main" id="{33F06481-674A-275E-DFCA-3D77A70AACF1}"/>
                </a:ext>
              </a:extLst>
            </p:cNvPr>
            <p:cNvSpPr txBox="1"/>
            <p:nvPr/>
          </p:nvSpPr>
          <p:spPr>
            <a:xfrm rot="18119478">
              <a:off x="2758010" y="3682910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Quiescence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7" name="文本框 666">
              <a:extLst>
                <a:ext uri="{FF2B5EF4-FFF2-40B4-BE49-F238E27FC236}">
                  <a16:creationId xmlns:a16="http://schemas.microsoft.com/office/drawing/2014/main" id="{1D9C2451-C949-0F50-96B4-28CCC8E88561}"/>
                </a:ext>
              </a:extLst>
            </p:cNvPr>
            <p:cNvSpPr txBox="1"/>
            <p:nvPr/>
          </p:nvSpPr>
          <p:spPr>
            <a:xfrm rot="18119478">
              <a:off x="2947855" y="3670093"/>
              <a:ext cx="15454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Stemness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8" name="流程图: 接点 667">
              <a:extLst>
                <a:ext uri="{FF2B5EF4-FFF2-40B4-BE49-F238E27FC236}">
                  <a16:creationId xmlns:a16="http://schemas.microsoft.com/office/drawing/2014/main" id="{1669F668-F120-A41E-79C7-FD28C18C5355}"/>
                </a:ext>
              </a:extLst>
            </p:cNvPr>
            <p:cNvSpPr/>
            <p:nvPr/>
          </p:nvSpPr>
          <p:spPr>
            <a:xfrm>
              <a:off x="4874418" y="4372639"/>
              <a:ext cx="77526" cy="82403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69" name="直接连接符 668">
              <a:extLst>
                <a:ext uri="{FF2B5EF4-FFF2-40B4-BE49-F238E27FC236}">
                  <a16:creationId xmlns:a16="http://schemas.microsoft.com/office/drawing/2014/main" id="{4F7034D4-03E3-8718-2E15-AC2AF913B5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17148" y="4427314"/>
              <a:ext cx="357270" cy="46317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0" name="直接连接符 669">
              <a:extLst>
                <a:ext uri="{FF2B5EF4-FFF2-40B4-BE49-F238E27FC236}">
                  <a16:creationId xmlns:a16="http://schemas.microsoft.com/office/drawing/2014/main" id="{610B9BC8-E2B8-B91D-AF25-EDCDF61EE3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41514" y="4413840"/>
              <a:ext cx="486529" cy="38077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1" name="直接连接符 670">
              <a:extLst>
                <a:ext uri="{FF2B5EF4-FFF2-40B4-BE49-F238E27FC236}">
                  <a16:creationId xmlns:a16="http://schemas.microsoft.com/office/drawing/2014/main" id="{00D50C1D-5ABB-EA5E-316F-1947887D61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54282" y="4009620"/>
              <a:ext cx="321924" cy="36744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直接连接符 671">
              <a:extLst>
                <a:ext uri="{FF2B5EF4-FFF2-40B4-BE49-F238E27FC236}">
                  <a16:creationId xmlns:a16="http://schemas.microsoft.com/office/drawing/2014/main" id="{B955BBCF-5F6D-BD74-9837-8443591C54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35620" y="3924077"/>
              <a:ext cx="357270" cy="463173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3" name="流程图: 接点 672">
              <a:extLst>
                <a:ext uri="{FF2B5EF4-FFF2-40B4-BE49-F238E27FC236}">
                  <a16:creationId xmlns:a16="http://schemas.microsoft.com/office/drawing/2014/main" id="{2FD85F35-94DD-2E6B-C279-0DFABB1E647E}"/>
                </a:ext>
              </a:extLst>
            </p:cNvPr>
            <p:cNvSpPr/>
            <p:nvPr/>
          </p:nvSpPr>
          <p:spPr>
            <a:xfrm>
              <a:off x="4530015" y="3986760"/>
              <a:ext cx="45719" cy="45719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流程图: 接点 673">
              <a:extLst>
                <a:ext uri="{FF2B5EF4-FFF2-40B4-BE49-F238E27FC236}">
                  <a16:creationId xmlns:a16="http://schemas.microsoft.com/office/drawing/2014/main" id="{E28AD79D-3076-5014-FB64-9DA9ADDECA2D}"/>
                </a:ext>
              </a:extLst>
            </p:cNvPr>
            <p:cNvSpPr/>
            <p:nvPr/>
          </p:nvSpPr>
          <p:spPr>
            <a:xfrm>
              <a:off x="5286461" y="3895230"/>
              <a:ext cx="45719" cy="45719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流程图: 接点 674">
              <a:extLst>
                <a:ext uri="{FF2B5EF4-FFF2-40B4-BE49-F238E27FC236}">
                  <a16:creationId xmlns:a16="http://schemas.microsoft.com/office/drawing/2014/main" id="{A73BFE97-085A-19C0-5D05-223E74BFB09B}"/>
                </a:ext>
              </a:extLst>
            </p:cNvPr>
            <p:cNvSpPr/>
            <p:nvPr/>
          </p:nvSpPr>
          <p:spPr>
            <a:xfrm>
              <a:off x="4494288" y="4890487"/>
              <a:ext cx="45719" cy="45719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流程图: 接点 675">
              <a:extLst>
                <a:ext uri="{FF2B5EF4-FFF2-40B4-BE49-F238E27FC236}">
                  <a16:creationId xmlns:a16="http://schemas.microsoft.com/office/drawing/2014/main" id="{8A5E0F74-1BCA-C5E6-4BDB-715BB6F67289}"/>
                </a:ext>
              </a:extLst>
            </p:cNvPr>
            <p:cNvSpPr/>
            <p:nvPr/>
          </p:nvSpPr>
          <p:spPr>
            <a:xfrm>
              <a:off x="5428043" y="4790622"/>
              <a:ext cx="45719" cy="45719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文本框 676">
              <a:extLst>
                <a:ext uri="{FF2B5EF4-FFF2-40B4-BE49-F238E27FC236}">
                  <a16:creationId xmlns:a16="http://schemas.microsoft.com/office/drawing/2014/main" id="{40BB50D8-13A8-48A9-B952-7ED3A2BF686F}"/>
                </a:ext>
              </a:extLst>
            </p:cNvPr>
            <p:cNvSpPr txBox="1"/>
            <p:nvPr/>
          </p:nvSpPr>
          <p:spPr>
            <a:xfrm>
              <a:off x="4269934" y="3838438"/>
              <a:ext cx="6820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ELAVL1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8" name="文本框 677">
              <a:extLst>
                <a:ext uri="{FF2B5EF4-FFF2-40B4-BE49-F238E27FC236}">
                  <a16:creationId xmlns:a16="http://schemas.microsoft.com/office/drawing/2014/main" id="{1AF04E13-F806-02B2-8521-F9046F538BB4}"/>
                </a:ext>
              </a:extLst>
            </p:cNvPr>
            <p:cNvSpPr txBox="1"/>
            <p:nvPr/>
          </p:nvSpPr>
          <p:spPr>
            <a:xfrm>
              <a:off x="5131401" y="3762857"/>
              <a:ext cx="6820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PRKRA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9" name="文本框 678">
              <a:extLst>
                <a:ext uri="{FF2B5EF4-FFF2-40B4-BE49-F238E27FC236}">
                  <a16:creationId xmlns:a16="http://schemas.microsoft.com/office/drawing/2014/main" id="{C2F818A6-A065-F584-9F0E-8BDCBAA7CB9F}"/>
                </a:ext>
              </a:extLst>
            </p:cNvPr>
            <p:cNvSpPr txBox="1"/>
            <p:nvPr/>
          </p:nvSpPr>
          <p:spPr>
            <a:xfrm>
              <a:off x="5347889" y="4762350"/>
              <a:ext cx="6820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LSM14A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0" name="文本框 679">
              <a:extLst>
                <a:ext uri="{FF2B5EF4-FFF2-40B4-BE49-F238E27FC236}">
                  <a16:creationId xmlns:a16="http://schemas.microsoft.com/office/drawing/2014/main" id="{613E894E-081C-0B77-3AD8-B03590EA40CD}"/>
                </a:ext>
              </a:extLst>
            </p:cNvPr>
            <p:cNvSpPr txBox="1"/>
            <p:nvPr/>
          </p:nvSpPr>
          <p:spPr>
            <a:xfrm>
              <a:off x="4203678" y="4856370"/>
              <a:ext cx="68200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FXR1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1" name="文本框 680">
              <a:extLst>
                <a:ext uri="{FF2B5EF4-FFF2-40B4-BE49-F238E27FC236}">
                  <a16:creationId xmlns:a16="http://schemas.microsoft.com/office/drawing/2014/main" id="{23F0B626-9F0D-31F9-BB34-A0635C2A9E58}"/>
                </a:ext>
              </a:extLst>
            </p:cNvPr>
            <p:cNvSpPr txBox="1"/>
            <p:nvPr/>
          </p:nvSpPr>
          <p:spPr>
            <a:xfrm>
              <a:off x="4342892" y="4452794"/>
              <a:ext cx="402973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double−stranded RNA binding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82" name="图片 681">
              <a:extLst>
                <a:ext uri="{FF2B5EF4-FFF2-40B4-BE49-F238E27FC236}">
                  <a16:creationId xmlns:a16="http://schemas.microsoft.com/office/drawing/2014/main" id="{E7CD7DF8-12A4-EFA9-226C-9A76B7727D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1" t="16455" r="14062"/>
            <a:stretch/>
          </p:blipFill>
          <p:spPr>
            <a:xfrm>
              <a:off x="847608" y="4367108"/>
              <a:ext cx="2695731" cy="1675378"/>
            </a:xfrm>
            <a:prstGeom prst="rect">
              <a:avLst/>
            </a:prstGeom>
          </p:spPr>
        </p:pic>
        <p:sp>
          <p:nvSpPr>
            <p:cNvPr id="683" name="文本框 682">
              <a:extLst>
                <a:ext uri="{FF2B5EF4-FFF2-40B4-BE49-F238E27FC236}">
                  <a16:creationId xmlns:a16="http://schemas.microsoft.com/office/drawing/2014/main" id="{D617E01A-64B3-E51C-DCCC-E3EB422AD934}"/>
                </a:ext>
              </a:extLst>
            </p:cNvPr>
            <p:cNvSpPr txBox="1"/>
            <p:nvPr/>
          </p:nvSpPr>
          <p:spPr>
            <a:xfrm rot="10800000">
              <a:off x="203616" y="3940949"/>
              <a:ext cx="430887" cy="7945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No.significant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datasets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4" name="文本框 683">
              <a:extLst>
                <a:ext uri="{FF2B5EF4-FFF2-40B4-BE49-F238E27FC236}">
                  <a16:creationId xmlns:a16="http://schemas.microsoft.com/office/drawing/2014/main" id="{6DBE7497-78D3-1308-F31C-9CF3B0F4080D}"/>
                </a:ext>
              </a:extLst>
            </p:cNvPr>
            <p:cNvSpPr txBox="1"/>
            <p:nvPr/>
          </p:nvSpPr>
          <p:spPr>
            <a:xfrm>
              <a:off x="586048" y="4278405"/>
              <a:ext cx="2851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5" name="文本框 684">
              <a:extLst>
                <a:ext uri="{FF2B5EF4-FFF2-40B4-BE49-F238E27FC236}">
                  <a16:creationId xmlns:a16="http://schemas.microsoft.com/office/drawing/2014/main" id="{5CAC0F8A-95FC-FC6A-BB04-521DA7BDF01C}"/>
                </a:ext>
              </a:extLst>
            </p:cNvPr>
            <p:cNvSpPr txBox="1"/>
            <p:nvPr/>
          </p:nvSpPr>
          <p:spPr>
            <a:xfrm>
              <a:off x="540818" y="4427314"/>
              <a:ext cx="3695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" name="文本框 685">
              <a:extLst>
                <a:ext uri="{FF2B5EF4-FFF2-40B4-BE49-F238E27FC236}">
                  <a16:creationId xmlns:a16="http://schemas.microsoft.com/office/drawing/2014/main" id="{7F09A126-FF0E-8EF8-7596-471D4F2819E4}"/>
                </a:ext>
              </a:extLst>
            </p:cNvPr>
            <p:cNvSpPr txBox="1"/>
            <p:nvPr/>
          </p:nvSpPr>
          <p:spPr>
            <a:xfrm>
              <a:off x="586048" y="4547561"/>
              <a:ext cx="3695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7" name="矩形 686">
              <a:extLst>
                <a:ext uri="{FF2B5EF4-FFF2-40B4-BE49-F238E27FC236}">
                  <a16:creationId xmlns:a16="http://schemas.microsoft.com/office/drawing/2014/main" id="{BD157665-E033-1A95-A3EA-85105AC7B75F}"/>
                </a:ext>
              </a:extLst>
            </p:cNvPr>
            <p:cNvSpPr/>
            <p:nvPr/>
          </p:nvSpPr>
          <p:spPr>
            <a:xfrm>
              <a:off x="3642175" y="4413840"/>
              <a:ext cx="72438" cy="45719"/>
            </a:xfrm>
            <a:prstGeom prst="rect">
              <a:avLst/>
            </a:prstGeom>
            <a:solidFill>
              <a:srgbClr val="DC170F"/>
            </a:solidFill>
            <a:ln>
              <a:solidFill>
                <a:srgbClr val="DC17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8" name="文本框 687">
              <a:extLst>
                <a:ext uri="{FF2B5EF4-FFF2-40B4-BE49-F238E27FC236}">
                  <a16:creationId xmlns:a16="http://schemas.microsoft.com/office/drawing/2014/main" id="{98DA7370-61CD-90EF-396C-AE2F617DB361}"/>
                </a:ext>
              </a:extLst>
            </p:cNvPr>
            <p:cNvSpPr txBox="1"/>
            <p:nvPr/>
          </p:nvSpPr>
          <p:spPr>
            <a:xfrm>
              <a:off x="3672885" y="4332183"/>
              <a:ext cx="13692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Positive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9" name="矩形 688">
              <a:extLst>
                <a:ext uri="{FF2B5EF4-FFF2-40B4-BE49-F238E27FC236}">
                  <a16:creationId xmlns:a16="http://schemas.microsoft.com/office/drawing/2014/main" id="{47D5D5C1-077F-B3F9-DC90-653D849AE0B7}"/>
                </a:ext>
              </a:extLst>
            </p:cNvPr>
            <p:cNvSpPr/>
            <p:nvPr/>
          </p:nvSpPr>
          <p:spPr>
            <a:xfrm>
              <a:off x="3644388" y="4546773"/>
              <a:ext cx="72438" cy="45719"/>
            </a:xfrm>
            <a:prstGeom prst="rect">
              <a:avLst/>
            </a:prstGeom>
            <a:solidFill>
              <a:srgbClr val="194280"/>
            </a:solidFill>
            <a:ln>
              <a:solidFill>
                <a:srgbClr val="1942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0" name="文本框 689">
              <a:extLst>
                <a:ext uri="{FF2B5EF4-FFF2-40B4-BE49-F238E27FC236}">
                  <a16:creationId xmlns:a16="http://schemas.microsoft.com/office/drawing/2014/main" id="{58DD117D-CFDF-DC97-B08E-2475334D6E34}"/>
                </a:ext>
              </a:extLst>
            </p:cNvPr>
            <p:cNvSpPr txBox="1"/>
            <p:nvPr/>
          </p:nvSpPr>
          <p:spPr>
            <a:xfrm>
              <a:off x="3670403" y="4457829"/>
              <a:ext cx="13692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Negative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1" name="文本框 690">
              <a:extLst>
                <a:ext uri="{FF2B5EF4-FFF2-40B4-BE49-F238E27FC236}">
                  <a16:creationId xmlns:a16="http://schemas.microsoft.com/office/drawing/2014/main" id="{C80002BA-9BBF-D623-83FB-4944954CE775}"/>
                </a:ext>
              </a:extLst>
            </p:cNvPr>
            <p:cNvSpPr txBox="1"/>
            <p:nvPr/>
          </p:nvSpPr>
          <p:spPr>
            <a:xfrm>
              <a:off x="187219" y="4696831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CNS/brain  GBM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2" name="文本框 691">
              <a:extLst>
                <a:ext uri="{FF2B5EF4-FFF2-40B4-BE49-F238E27FC236}">
                  <a16:creationId xmlns:a16="http://schemas.microsoft.com/office/drawing/2014/main" id="{28BF53A3-2363-F6C6-1ED0-4ECE3E20B7E1}"/>
                </a:ext>
              </a:extLst>
            </p:cNvPr>
            <p:cNvSpPr txBox="1"/>
            <p:nvPr/>
          </p:nvSpPr>
          <p:spPr>
            <a:xfrm>
              <a:off x="323975" y="4856869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Lung LUAD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3" name="文本框 692">
              <a:extLst>
                <a:ext uri="{FF2B5EF4-FFF2-40B4-BE49-F238E27FC236}">
                  <a16:creationId xmlns:a16="http://schemas.microsoft.com/office/drawing/2014/main" id="{F444B0B2-F938-F884-72C8-B35BC3755A93}"/>
                </a:ext>
              </a:extLst>
            </p:cNvPr>
            <p:cNvSpPr txBox="1"/>
            <p:nvPr/>
          </p:nvSpPr>
          <p:spPr>
            <a:xfrm>
              <a:off x="394422" y="5027105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Skin MEL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4" name="文本框 693">
              <a:extLst>
                <a:ext uri="{FF2B5EF4-FFF2-40B4-BE49-F238E27FC236}">
                  <a16:creationId xmlns:a16="http://schemas.microsoft.com/office/drawing/2014/main" id="{B84505F1-F9AD-7F71-55DB-8DD9FA066FE4}"/>
                </a:ext>
              </a:extLst>
            </p:cNvPr>
            <p:cNvSpPr txBox="1"/>
            <p:nvPr/>
          </p:nvSpPr>
          <p:spPr>
            <a:xfrm>
              <a:off x="316473" y="5190605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Kidney RCC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5" name="文本框 694">
              <a:extLst>
                <a:ext uri="{FF2B5EF4-FFF2-40B4-BE49-F238E27FC236}">
                  <a16:creationId xmlns:a16="http://schemas.microsoft.com/office/drawing/2014/main" id="{59B56838-336E-8CA3-B445-53CDC2C0372A}"/>
                </a:ext>
              </a:extLst>
            </p:cNvPr>
            <p:cNvSpPr txBox="1"/>
            <p:nvPr/>
          </p:nvSpPr>
          <p:spPr>
            <a:xfrm>
              <a:off x="273809" y="5364381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Breast  BRCA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6" name="文本框 695">
              <a:extLst>
                <a:ext uri="{FF2B5EF4-FFF2-40B4-BE49-F238E27FC236}">
                  <a16:creationId xmlns:a16="http://schemas.microsoft.com/office/drawing/2014/main" id="{41FD5093-6828-C524-23F7-F5DFD7AD2342}"/>
                </a:ext>
              </a:extLst>
            </p:cNvPr>
            <p:cNvSpPr txBox="1"/>
            <p:nvPr/>
          </p:nvSpPr>
          <p:spPr>
            <a:xfrm>
              <a:off x="150722" y="5538157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Head neck HNSCC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7" name="文本框 696">
              <a:extLst>
                <a:ext uri="{FF2B5EF4-FFF2-40B4-BE49-F238E27FC236}">
                  <a16:creationId xmlns:a16="http://schemas.microsoft.com/office/drawing/2014/main" id="{50E44747-3879-BF7A-C7F3-AFA4223CB387}"/>
                </a:ext>
              </a:extLst>
            </p:cNvPr>
            <p:cNvSpPr txBox="1"/>
            <p:nvPr/>
          </p:nvSpPr>
          <p:spPr>
            <a:xfrm>
              <a:off x="250674" y="5776098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Eye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8" name="文本框 697">
              <a:extLst>
                <a:ext uri="{FF2B5EF4-FFF2-40B4-BE49-F238E27FC236}">
                  <a16:creationId xmlns:a16="http://schemas.microsoft.com/office/drawing/2014/main" id="{A5D33C72-ADA2-5598-0522-EAE9A292C44A}"/>
                </a:ext>
              </a:extLst>
            </p:cNvPr>
            <p:cNvSpPr txBox="1"/>
            <p:nvPr/>
          </p:nvSpPr>
          <p:spPr>
            <a:xfrm>
              <a:off x="616367" y="5684379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RB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9" name="文本框 698">
              <a:extLst>
                <a:ext uri="{FF2B5EF4-FFF2-40B4-BE49-F238E27FC236}">
                  <a16:creationId xmlns:a16="http://schemas.microsoft.com/office/drawing/2014/main" id="{0B1ED286-B23C-D98A-C154-2A1D068DE77F}"/>
                </a:ext>
              </a:extLst>
            </p:cNvPr>
            <p:cNvSpPr txBox="1"/>
            <p:nvPr/>
          </p:nvSpPr>
          <p:spPr>
            <a:xfrm>
              <a:off x="597444" y="5829987"/>
              <a:ext cx="13635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UM</a:t>
              </a:r>
              <a:endParaRPr lang="zh-CN" altLang="en-US" sz="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0" name="流程图: 接点 699">
              <a:extLst>
                <a:ext uri="{FF2B5EF4-FFF2-40B4-BE49-F238E27FC236}">
                  <a16:creationId xmlns:a16="http://schemas.microsoft.com/office/drawing/2014/main" id="{8C3B58E6-4265-C523-CDA1-FCD0DAE27E82}"/>
                </a:ext>
              </a:extLst>
            </p:cNvPr>
            <p:cNvSpPr/>
            <p:nvPr/>
          </p:nvSpPr>
          <p:spPr>
            <a:xfrm>
              <a:off x="3588487" y="4711261"/>
              <a:ext cx="119689" cy="134063"/>
            </a:xfrm>
            <a:prstGeom prst="flowChartConnector">
              <a:avLst/>
            </a:prstGeom>
            <a:solidFill>
              <a:srgbClr val="DC170F"/>
            </a:solidFill>
            <a:ln>
              <a:solidFill>
                <a:srgbClr val="DC17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1" name="流程图: 接点 700">
              <a:extLst>
                <a:ext uri="{FF2B5EF4-FFF2-40B4-BE49-F238E27FC236}">
                  <a16:creationId xmlns:a16="http://schemas.microsoft.com/office/drawing/2014/main" id="{1AEB9AAD-CCE0-DF1F-D87B-38ABC90C0EB6}"/>
                </a:ext>
              </a:extLst>
            </p:cNvPr>
            <p:cNvSpPr/>
            <p:nvPr/>
          </p:nvSpPr>
          <p:spPr>
            <a:xfrm>
              <a:off x="3593113" y="4928440"/>
              <a:ext cx="92154" cy="88771"/>
            </a:xfrm>
            <a:prstGeom prst="flowChartConnector">
              <a:avLst/>
            </a:prstGeom>
            <a:solidFill>
              <a:srgbClr val="DC170F"/>
            </a:solidFill>
            <a:ln>
              <a:solidFill>
                <a:srgbClr val="DC17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2" name="流程图: 接点 701">
              <a:extLst>
                <a:ext uri="{FF2B5EF4-FFF2-40B4-BE49-F238E27FC236}">
                  <a16:creationId xmlns:a16="http://schemas.microsoft.com/office/drawing/2014/main" id="{72089575-109B-B93B-3548-88FAFE2B8923}"/>
                </a:ext>
              </a:extLst>
            </p:cNvPr>
            <p:cNvSpPr/>
            <p:nvPr/>
          </p:nvSpPr>
          <p:spPr>
            <a:xfrm>
              <a:off x="3609227" y="5132740"/>
              <a:ext cx="56837" cy="55955"/>
            </a:xfrm>
            <a:prstGeom prst="flowChartConnector">
              <a:avLst/>
            </a:prstGeom>
            <a:solidFill>
              <a:srgbClr val="DC170F"/>
            </a:solidFill>
            <a:ln>
              <a:solidFill>
                <a:srgbClr val="DC17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3" name="流程图: 接点 702">
              <a:extLst>
                <a:ext uri="{FF2B5EF4-FFF2-40B4-BE49-F238E27FC236}">
                  <a16:creationId xmlns:a16="http://schemas.microsoft.com/office/drawing/2014/main" id="{A8A41824-49D2-EFB3-EF5C-76FAC3619E45}"/>
                </a:ext>
              </a:extLst>
            </p:cNvPr>
            <p:cNvSpPr/>
            <p:nvPr/>
          </p:nvSpPr>
          <p:spPr>
            <a:xfrm>
              <a:off x="3607497" y="5244923"/>
              <a:ext cx="45719" cy="54678"/>
            </a:xfrm>
            <a:prstGeom prst="flowChartConnector">
              <a:avLst/>
            </a:prstGeom>
            <a:solidFill>
              <a:srgbClr val="DC170F"/>
            </a:solidFill>
            <a:ln>
              <a:solidFill>
                <a:srgbClr val="DC17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4" name="流程图: 接点 703">
              <a:extLst>
                <a:ext uri="{FF2B5EF4-FFF2-40B4-BE49-F238E27FC236}">
                  <a16:creationId xmlns:a16="http://schemas.microsoft.com/office/drawing/2014/main" id="{916F6127-FC85-7EB3-9CEE-3E5B40F6D334}"/>
                </a:ext>
              </a:extLst>
            </p:cNvPr>
            <p:cNvSpPr/>
            <p:nvPr/>
          </p:nvSpPr>
          <p:spPr>
            <a:xfrm>
              <a:off x="3624026" y="5407407"/>
              <a:ext cx="18000" cy="18000"/>
            </a:xfrm>
            <a:prstGeom prst="flowChartConnector">
              <a:avLst/>
            </a:prstGeom>
            <a:solidFill>
              <a:srgbClr val="DC170F"/>
            </a:solidFill>
            <a:ln>
              <a:solidFill>
                <a:srgbClr val="DC17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5" name="流程图: 接点 704">
              <a:extLst>
                <a:ext uri="{FF2B5EF4-FFF2-40B4-BE49-F238E27FC236}">
                  <a16:creationId xmlns:a16="http://schemas.microsoft.com/office/drawing/2014/main" id="{B23599BB-55C0-43F2-D7ED-915D34D069CB}"/>
                </a:ext>
              </a:extLst>
            </p:cNvPr>
            <p:cNvSpPr/>
            <p:nvPr/>
          </p:nvSpPr>
          <p:spPr>
            <a:xfrm>
              <a:off x="3937606" y="4704641"/>
              <a:ext cx="119689" cy="134063"/>
            </a:xfrm>
            <a:prstGeom prst="flowChartConnector">
              <a:avLst/>
            </a:prstGeom>
            <a:solidFill>
              <a:srgbClr val="194280"/>
            </a:solidFill>
            <a:ln>
              <a:solidFill>
                <a:srgbClr val="1942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6" name="流程图: 接点 705">
              <a:extLst>
                <a:ext uri="{FF2B5EF4-FFF2-40B4-BE49-F238E27FC236}">
                  <a16:creationId xmlns:a16="http://schemas.microsoft.com/office/drawing/2014/main" id="{9B3700CF-E1E9-8E15-B2B0-64972FBBE365}"/>
                </a:ext>
              </a:extLst>
            </p:cNvPr>
            <p:cNvSpPr/>
            <p:nvPr/>
          </p:nvSpPr>
          <p:spPr>
            <a:xfrm>
              <a:off x="3951917" y="4928439"/>
              <a:ext cx="92154" cy="88771"/>
            </a:xfrm>
            <a:prstGeom prst="flowChartConnector">
              <a:avLst/>
            </a:prstGeom>
            <a:solidFill>
              <a:srgbClr val="194280"/>
            </a:solidFill>
            <a:ln>
              <a:solidFill>
                <a:srgbClr val="1942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7" name="流程图: 接点 706">
              <a:extLst>
                <a:ext uri="{FF2B5EF4-FFF2-40B4-BE49-F238E27FC236}">
                  <a16:creationId xmlns:a16="http://schemas.microsoft.com/office/drawing/2014/main" id="{57C71F41-DFF3-D519-7F50-28303E17CDEB}"/>
                </a:ext>
              </a:extLst>
            </p:cNvPr>
            <p:cNvSpPr/>
            <p:nvPr/>
          </p:nvSpPr>
          <p:spPr>
            <a:xfrm>
              <a:off x="3968106" y="5124472"/>
              <a:ext cx="56837" cy="55955"/>
            </a:xfrm>
            <a:prstGeom prst="flowChartConnector">
              <a:avLst/>
            </a:prstGeom>
            <a:solidFill>
              <a:srgbClr val="194280"/>
            </a:solidFill>
            <a:ln>
              <a:solidFill>
                <a:srgbClr val="1942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8" name="流程图: 接点 707">
              <a:extLst>
                <a:ext uri="{FF2B5EF4-FFF2-40B4-BE49-F238E27FC236}">
                  <a16:creationId xmlns:a16="http://schemas.microsoft.com/office/drawing/2014/main" id="{BC959306-C007-4387-DCBE-3527F219E2D7}"/>
                </a:ext>
              </a:extLst>
            </p:cNvPr>
            <p:cNvSpPr/>
            <p:nvPr/>
          </p:nvSpPr>
          <p:spPr>
            <a:xfrm>
              <a:off x="3972787" y="5244923"/>
              <a:ext cx="52156" cy="54678"/>
            </a:xfrm>
            <a:prstGeom prst="flowChartConnector">
              <a:avLst/>
            </a:prstGeom>
            <a:solidFill>
              <a:srgbClr val="194280"/>
            </a:solidFill>
            <a:ln>
              <a:solidFill>
                <a:srgbClr val="1942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9" name="流程图: 接点 708">
              <a:extLst>
                <a:ext uri="{FF2B5EF4-FFF2-40B4-BE49-F238E27FC236}">
                  <a16:creationId xmlns:a16="http://schemas.microsoft.com/office/drawing/2014/main" id="{E7DF1545-CB52-EA6D-1FA1-A958EBD6142B}"/>
                </a:ext>
              </a:extLst>
            </p:cNvPr>
            <p:cNvSpPr/>
            <p:nvPr/>
          </p:nvSpPr>
          <p:spPr>
            <a:xfrm>
              <a:off x="3982928" y="5407407"/>
              <a:ext cx="18000" cy="18000"/>
            </a:xfrm>
            <a:prstGeom prst="flowChartConnector">
              <a:avLst/>
            </a:prstGeom>
            <a:solidFill>
              <a:srgbClr val="194280"/>
            </a:solidFill>
            <a:ln>
              <a:solidFill>
                <a:srgbClr val="1942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0" name="文本框 709">
              <a:extLst>
                <a:ext uri="{FF2B5EF4-FFF2-40B4-BE49-F238E27FC236}">
                  <a16:creationId xmlns:a16="http://schemas.microsoft.com/office/drawing/2014/main" id="{269D2DAA-5767-74F6-3520-524F900746C1}"/>
                </a:ext>
              </a:extLst>
            </p:cNvPr>
            <p:cNvSpPr txBox="1"/>
            <p:nvPr/>
          </p:nvSpPr>
          <p:spPr>
            <a:xfrm>
              <a:off x="3639281" y="4670570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-1.0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1" name="文本框 710">
              <a:extLst>
                <a:ext uri="{FF2B5EF4-FFF2-40B4-BE49-F238E27FC236}">
                  <a16:creationId xmlns:a16="http://schemas.microsoft.com/office/drawing/2014/main" id="{D9B7FD88-8CD0-390F-F232-B14F33DDAC10}"/>
                </a:ext>
              </a:extLst>
            </p:cNvPr>
            <p:cNvSpPr txBox="1"/>
            <p:nvPr/>
          </p:nvSpPr>
          <p:spPr>
            <a:xfrm>
              <a:off x="3983714" y="4662599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-1.0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2" name="文本框 711">
              <a:extLst>
                <a:ext uri="{FF2B5EF4-FFF2-40B4-BE49-F238E27FC236}">
                  <a16:creationId xmlns:a16="http://schemas.microsoft.com/office/drawing/2014/main" id="{A3DF4E25-E9BB-73F2-DA41-C06C1960310C}"/>
                </a:ext>
              </a:extLst>
            </p:cNvPr>
            <p:cNvSpPr txBox="1"/>
            <p:nvPr/>
          </p:nvSpPr>
          <p:spPr>
            <a:xfrm>
              <a:off x="3638343" y="4854680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-0.8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3" name="文本框 712">
              <a:extLst>
                <a:ext uri="{FF2B5EF4-FFF2-40B4-BE49-F238E27FC236}">
                  <a16:creationId xmlns:a16="http://schemas.microsoft.com/office/drawing/2014/main" id="{336A80F0-25DF-C885-3474-50DB893340D2}"/>
                </a:ext>
              </a:extLst>
            </p:cNvPr>
            <p:cNvSpPr txBox="1"/>
            <p:nvPr/>
          </p:nvSpPr>
          <p:spPr>
            <a:xfrm>
              <a:off x="3987205" y="4857721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-0.8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4" name="文本框 713">
              <a:extLst>
                <a:ext uri="{FF2B5EF4-FFF2-40B4-BE49-F238E27FC236}">
                  <a16:creationId xmlns:a16="http://schemas.microsoft.com/office/drawing/2014/main" id="{8AEF823E-E556-B638-3794-7954170DA593}"/>
                </a:ext>
              </a:extLst>
            </p:cNvPr>
            <p:cNvSpPr txBox="1"/>
            <p:nvPr/>
          </p:nvSpPr>
          <p:spPr>
            <a:xfrm>
              <a:off x="3634542" y="5047328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-0.5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5" name="文本框 714">
              <a:extLst>
                <a:ext uri="{FF2B5EF4-FFF2-40B4-BE49-F238E27FC236}">
                  <a16:creationId xmlns:a16="http://schemas.microsoft.com/office/drawing/2014/main" id="{ABA301C1-A839-C6F2-480C-3B3B2AA982EA}"/>
                </a:ext>
              </a:extLst>
            </p:cNvPr>
            <p:cNvSpPr txBox="1"/>
            <p:nvPr/>
          </p:nvSpPr>
          <p:spPr>
            <a:xfrm>
              <a:off x="3983714" y="5029479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-0.5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6" name="文本框 715">
              <a:extLst>
                <a:ext uri="{FF2B5EF4-FFF2-40B4-BE49-F238E27FC236}">
                  <a16:creationId xmlns:a16="http://schemas.microsoft.com/office/drawing/2014/main" id="{EEB5F81B-CBF8-25D2-31BD-853B4C43A03A}"/>
                </a:ext>
              </a:extLst>
            </p:cNvPr>
            <p:cNvSpPr txBox="1"/>
            <p:nvPr/>
          </p:nvSpPr>
          <p:spPr>
            <a:xfrm>
              <a:off x="3637645" y="5160239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-0.3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7" name="文本框 716">
              <a:extLst>
                <a:ext uri="{FF2B5EF4-FFF2-40B4-BE49-F238E27FC236}">
                  <a16:creationId xmlns:a16="http://schemas.microsoft.com/office/drawing/2014/main" id="{E81B0701-62BF-A037-84B5-79F2C29DACBD}"/>
                </a:ext>
              </a:extLst>
            </p:cNvPr>
            <p:cNvSpPr txBox="1"/>
            <p:nvPr/>
          </p:nvSpPr>
          <p:spPr>
            <a:xfrm>
              <a:off x="3980223" y="5158888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-0.3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" name="文本框 717">
              <a:extLst>
                <a:ext uri="{FF2B5EF4-FFF2-40B4-BE49-F238E27FC236}">
                  <a16:creationId xmlns:a16="http://schemas.microsoft.com/office/drawing/2014/main" id="{F693D5DD-A3EC-4112-91A3-84352203EC62}"/>
                </a:ext>
              </a:extLst>
            </p:cNvPr>
            <p:cNvSpPr txBox="1"/>
            <p:nvPr/>
          </p:nvSpPr>
          <p:spPr>
            <a:xfrm>
              <a:off x="3642044" y="5301026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9" name="文本框 718">
              <a:extLst>
                <a:ext uri="{FF2B5EF4-FFF2-40B4-BE49-F238E27FC236}">
                  <a16:creationId xmlns:a16="http://schemas.microsoft.com/office/drawing/2014/main" id="{0F715D89-9487-4308-096B-E06FBFB91B37}"/>
                </a:ext>
              </a:extLst>
            </p:cNvPr>
            <p:cNvSpPr txBox="1"/>
            <p:nvPr/>
          </p:nvSpPr>
          <p:spPr>
            <a:xfrm>
              <a:off x="3987205" y="5308685"/>
              <a:ext cx="864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0" name="文本框 719">
              <a:extLst>
                <a:ext uri="{FF2B5EF4-FFF2-40B4-BE49-F238E27FC236}">
                  <a16:creationId xmlns:a16="http://schemas.microsoft.com/office/drawing/2014/main" id="{F596F1A0-67E8-2EC4-22FE-2462974D91E5}"/>
                </a:ext>
              </a:extLst>
            </p:cNvPr>
            <p:cNvSpPr txBox="1"/>
            <p:nvPr/>
          </p:nvSpPr>
          <p:spPr>
            <a:xfrm>
              <a:off x="3642242" y="5447431"/>
              <a:ext cx="16001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Correlation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22" name="文本框 721">
            <a:extLst>
              <a:ext uri="{FF2B5EF4-FFF2-40B4-BE49-F238E27FC236}">
                <a16:creationId xmlns:a16="http://schemas.microsoft.com/office/drawing/2014/main" id="{B76E8890-E187-EC56-9B5C-25A1347E76EE}"/>
              </a:ext>
            </a:extLst>
          </p:cNvPr>
          <p:cNvSpPr txBox="1"/>
          <p:nvPr/>
        </p:nvSpPr>
        <p:spPr>
          <a:xfrm>
            <a:off x="5987770" y="3328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S4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965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024FF66-EB60-88DE-51CA-A32214FECF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30"/>
          <a:stretch/>
        </p:blipFill>
        <p:spPr bwMode="auto">
          <a:xfrm>
            <a:off x="733366" y="263819"/>
            <a:ext cx="1595164" cy="17244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AD59ABD-C7EE-4470-53AC-6D9A49DCBE80}"/>
              </a:ext>
            </a:extLst>
          </p:cNvPr>
          <p:cNvSpPr txBox="1"/>
          <p:nvPr/>
        </p:nvSpPr>
        <p:spPr>
          <a:xfrm>
            <a:off x="246926" y="194969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1BA4108-BB93-2E69-BB49-74A3DA9D50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7" r="21656"/>
          <a:stretch/>
        </p:blipFill>
        <p:spPr bwMode="auto">
          <a:xfrm>
            <a:off x="2444789" y="471968"/>
            <a:ext cx="186769" cy="10708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18EC147-E261-1F22-785B-2CA4AF9A5DD6}"/>
              </a:ext>
            </a:extLst>
          </p:cNvPr>
          <p:cNvSpPr txBox="1"/>
          <p:nvPr/>
        </p:nvSpPr>
        <p:spPr>
          <a:xfrm>
            <a:off x="2241179" y="519177"/>
            <a:ext cx="10898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DE4F3F6-E788-ED47-C048-EF0F4D7AA999}"/>
              </a:ext>
            </a:extLst>
          </p:cNvPr>
          <p:cNvSpPr txBox="1"/>
          <p:nvPr/>
        </p:nvSpPr>
        <p:spPr>
          <a:xfrm>
            <a:off x="2538173" y="626899"/>
            <a:ext cx="404354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ct val="8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  <a:p>
            <a:pPr>
              <a:lnSpc>
                <a:spcPct val="8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  <a:p>
            <a:pPr>
              <a:lnSpc>
                <a:spcPct val="8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  <a:p>
            <a:pPr>
              <a:lnSpc>
                <a:spcPct val="8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  <a:p>
            <a:pPr>
              <a:lnSpc>
                <a:spcPct val="8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  <a:p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A0DE9CD-8D5D-9FB8-8034-C2A16D8E38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10" t="22053" r="10903" b="68650"/>
          <a:stretch/>
        </p:blipFill>
        <p:spPr bwMode="auto">
          <a:xfrm>
            <a:off x="2841201" y="664535"/>
            <a:ext cx="132196" cy="2154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D4B0AE4-9A16-BC48-AB6D-575A440F78EE}"/>
              </a:ext>
            </a:extLst>
          </p:cNvPr>
          <p:cNvSpPr txBox="1"/>
          <p:nvPr/>
        </p:nvSpPr>
        <p:spPr>
          <a:xfrm>
            <a:off x="2907299" y="597164"/>
            <a:ext cx="680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</a:t>
            </a:r>
          </a:p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B6DD8AC-4016-67EE-FC7B-C88C9F7384BC}"/>
              </a:ext>
            </a:extLst>
          </p:cNvPr>
          <p:cNvSpPr txBox="1"/>
          <p:nvPr/>
        </p:nvSpPr>
        <p:spPr>
          <a:xfrm>
            <a:off x="3740004" y="194968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1406552-7D2D-9DBC-216C-8ABA154E9E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5" t="3007" r="5016" b="23508"/>
          <a:stretch/>
        </p:blipFill>
        <p:spPr>
          <a:xfrm>
            <a:off x="4319829" y="597164"/>
            <a:ext cx="1804805" cy="1307723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5954124-0CBB-294D-F752-C4C717E9D7D6}"/>
              </a:ext>
            </a:extLst>
          </p:cNvPr>
          <p:cNvCxnSpPr/>
          <p:nvPr/>
        </p:nvCxnSpPr>
        <p:spPr>
          <a:xfrm>
            <a:off x="4319829" y="597164"/>
            <a:ext cx="0" cy="12475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CA7E319-7167-45D3-BBE6-5D820A906213}"/>
              </a:ext>
            </a:extLst>
          </p:cNvPr>
          <p:cNvCxnSpPr/>
          <p:nvPr/>
        </p:nvCxnSpPr>
        <p:spPr>
          <a:xfrm>
            <a:off x="4319829" y="1844749"/>
            <a:ext cx="185538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D902CA1-0174-4F45-C93E-65682D698352}"/>
              </a:ext>
            </a:extLst>
          </p:cNvPr>
          <p:cNvSpPr txBox="1"/>
          <p:nvPr/>
        </p:nvSpPr>
        <p:spPr>
          <a:xfrm rot="16200000">
            <a:off x="2799846" y="411455"/>
            <a:ext cx="2325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probability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F3AA67A-CEFF-A08B-693B-3AC75EF27A19}"/>
              </a:ext>
            </a:extLst>
          </p:cNvPr>
          <p:cNvSpPr txBox="1"/>
          <p:nvPr/>
        </p:nvSpPr>
        <p:spPr>
          <a:xfrm>
            <a:off x="3962904" y="364010"/>
            <a:ext cx="682790" cy="1577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1.00</a:t>
            </a:r>
          </a:p>
          <a:p>
            <a:pPr>
              <a:lnSpc>
                <a:spcPct val="2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0.75</a:t>
            </a:r>
          </a:p>
          <a:p>
            <a:pPr>
              <a:lnSpc>
                <a:spcPct val="2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0.50</a:t>
            </a:r>
          </a:p>
          <a:p>
            <a:pPr>
              <a:lnSpc>
                <a:spcPct val="2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</a:p>
          <a:p>
            <a:pPr>
              <a:lnSpc>
                <a:spcPct val="2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0.00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E947798-B1A6-9248-7D03-D91A06544DE4}"/>
              </a:ext>
            </a:extLst>
          </p:cNvPr>
          <p:cNvSpPr txBox="1"/>
          <p:nvPr/>
        </p:nvSpPr>
        <p:spPr>
          <a:xfrm>
            <a:off x="5811499" y="536162"/>
            <a:ext cx="682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</a:t>
            </a:r>
          </a:p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CAD0099C-4E89-B402-88DF-2A38715F5C2A}"/>
              </a:ext>
            </a:extLst>
          </p:cNvPr>
          <p:cNvCxnSpPr>
            <a:stCxn id="20" idx="2"/>
          </p:cNvCxnSpPr>
          <p:nvPr/>
        </p:nvCxnSpPr>
        <p:spPr>
          <a:xfrm>
            <a:off x="4304299" y="1941621"/>
            <a:ext cx="18485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7F62AF9-0064-F6BF-6FED-5B01396D1A1A}"/>
              </a:ext>
            </a:extLst>
          </p:cNvPr>
          <p:cNvCxnSpPr/>
          <p:nvPr/>
        </p:nvCxnSpPr>
        <p:spPr>
          <a:xfrm>
            <a:off x="4304299" y="2179081"/>
            <a:ext cx="18485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3B02BBEE-6791-15B9-D6FE-F0A2432BFB61}"/>
              </a:ext>
            </a:extLst>
          </p:cNvPr>
          <p:cNvSpPr txBox="1"/>
          <p:nvPr/>
        </p:nvSpPr>
        <p:spPr>
          <a:xfrm>
            <a:off x="4226443" y="1892650"/>
            <a:ext cx="22195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195         56           23            5             0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88C7CD4-7205-C12E-E0DD-E9FE2F98BD7D}"/>
              </a:ext>
            </a:extLst>
          </p:cNvPr>
          <p:cNvSpPr txBox="1"/>
          <p:nvPr/>
        </p:nvSpPr>
        <p:spPr>
          <a:xfrm>
            <a:off x="4226442" y="2000372"/>
            <a:ext cx="22195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175         52           17            3             0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65DAA32-A18E-F147-808F-B6DC1BDEB754}"/>
              </a:ext>
            </a:extLst>
          </p:cNvPr>
          <p:cNvSpPr txBox="1"/>
          <p:nvPr/>
        </p:nvSpPr>
        <p:spPr>
          <a:xfrm>
            <a:off x="4275616" y="2131720"/>
            <a:ext cx="21211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0           2.5           5            7.5          10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B7053D5-83DE-A559-BAFD-90463417A007}"/>
              </a:ext>
            </a:extLst>
          </p:cNvPr>
          <p:cNvSpPr txBox="1"/>
          <p:nvPr/>
        </p:nvSpPr>
        <p:spPr>
          <a:xfrm>
            <a:off x="4892655" y="2262478"/>
            <a:ext cx="13680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(years)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188077F-9795-63D7-85CA-D1BDD4F9D0CF}"/>
              </a:ext>
            </a:extLst>
          </p:cNvPr>
          <p:cNvSpPr/>
          <p:nvPr/>
        </p:nvSpPr>
        <p:spPr>
          <a:xfrm>
            <a:off x="3979189" y="1966217"/>
            <a:ext cx="107582" cy="46666"/>
          </a:xfrm>
          <a:prstGeom prst="rect">
            <a:avLst/>
          </a:prstGeom>
          <a:solidFill>
            <a:srgbClr val="CA6154"/>
          </a:solidFill>
          <a:ln>
            <a:solidFill>
              <a:srgbClr val="CA6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B304D2D-F43A-2726-A0DB-BF4272849E09}"/>
              </a:ext>
            </a:extLst>
          </p:cNvPr>
          <p:cNvSpPr/>
          <p:nvPr/>
        </p:nvSpPr>
        <p:spPr>
          <a:xfrm>
            <a:off x="3979189" y="2108094"/>
            <a:ext cx="107582" cy="46666"/>
          </a:xfrm>
          <a:prstGeom prst="rect">
            <a:avLst/>
          </a:prstGeom>
          <a:solidFill>
            <a:srgbClr val="0271C3"/>
          </a:solidFill>
          <a:ln>
            <a:solidFill>
              <a:srgbClr val="0271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9416975-8B20-4187-DAC2-17FB2285BEDB}"/>
              </a:ext>
            </a:extLst>
          </p:cNvPr>
          <p:cNvSpPr txBox="1"/>
          <p:nvPr/>
        </p:nvSpPr>
        <p:spPr>
          <a:xfrm>
            <a:off x="4060382" y="1891411"/>
            <a:ext cx="850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</a:t>
            </a:r>
          </a:p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2AB87F6-1397-5153-8405-6D51687F70E2}"/>
              </a:ext>
            </a:extLst>
          </p:cNvPr>
          <p:cNvSpPr txBox="1"/>
          <p:nvPr/>
        </p:nvSpPr>
        <p:spPr>
          <a:xfrm>
            <a:off x="4456059" y="1525494"/>
            <a:ext cx="15323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0.0448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D43DBF62-7381-BAAF-E69E-56A0286007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20" b="2335"/>
          <a:stretch/>
        </p:blipFill>
        <p:spPr>
          <a:xfrm>
            <a:off x="100860" y="2254103"/>
            <a:ext cx="3093052" cy="4005342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B93346CE-1FDF-B58E-F4A1-B5FC4456C92A}"/>
              </a:ext>
            </a:extLst>
          </p:cNvPr>
          <p:cNvSpPr txBox="1"/>
          <p:nvPr/>
        </p:nvSpPr>
        <p:spPr>
          <a:xfrm>
            <a:off x="3120657" y="2146701"/>
            <a:ext cx="1238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F3566ED-C03B-77ED-88A9-079DAED90557}"/>
              </a:ext>
            </a:extLst>
          </p:cNvPr>
          <p:cNvSpPr/>
          <p:nvPr/>
        </p:nvSpPr>
        <p:spPr>
          <a:xfrm>
            <a:off x="4712883" y="2866699"/>
            <a:ext cx="136196" cy="63464"/>
          </a:xfrm>
          <a:prstGeom prst="rect">
            <a:avLst/>
          </a:prstGeom>
          <a:solidFill>
            <a:srgbClr val="13DDE2"/>
          </a:solidFill>
          <a:ln>
            <a:solidFill>
              <a:srgbClr val="13DD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C149687-0880-9871-CD39-8C3A7616DFD4}"/>
              </a:ext>
            </a:extLst>
          </p:cNvPr>
          <p:cNvSpPr/>
          <p:nvPr/>
        </p:nvSpPr>
        <p:spPr>
          <a:xfrm>
            <a:off x="4712883" y="2988523"/>
            <a:ext cx="136196" cy="63464"/>
          </a:xfrm>
          <a:prstGeom prst="rect">
            <a:avLst/>
          </a:prstGeom>
          <a:solidFill>
            <a:srgbClr val="FE968C"/>
          </a:solidFill>
          <a:ln>
            <a:solidFill>
              <a:srgbClr val="FE96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8C9EFF7-C7B4-86A7-1A6D-0975029FD326}"/>
              </a:ext>
            </a:extLst>
          </p:cNvPr>
          <p:cNvSpPr txBox="1"/>
          <p:nvPr/>
        </p:nvSpPr>
        <p:spPr>
          <a:xfrm>
            <a:off x="246925" y="2032026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B012FE-D8EF-A0D6-5841-CABC9CCB5CED}"/>
              </a:ext>
            </a:extLst>
          </p:cNvPr>
          <p:cNvSpPr txBox="1"/>
          <p:nvPr/>
        </p:nvSpPr>
        <p:spPr>
          <a:xfrm>
            <a:off x="4822168" y="2798589"/>
            <a:ext cx="928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</a:t>
            </a:r>
          </a:p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内容占位符 4">
            <a:extLst>
              <a:ext uri="{FF2B5EF4-FFF2-40B4-BE49-F238E27FC236}">
                <a16:creationId xmlns:a16="http://schemas.microsoft.com/office/drawing/2014/main" id="{CFEE4078-C02C-7B45-AE41-A1B131CA64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62" r="12177" b="79971"/>
          <a:stretch/>
        </p:blipFill>
        <p:spPr>
          <a:xfrm>
            <a:off x="5247519" y="2758872"/>
            <a:ext cx="111925" cy="80409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3FF3ABF-D9D7-1BC7-A16E-080D0BC0C556}"/>
              </a:ext>
            </a:extLst>
          </p:cNvPr>
          <p:cNvSpPr txBox="1"/>
          <p:nvPr/>
        </p:nvSpPr>
        <p:spPr>
          <a:xfrm>
            <a:off x="5319912" y="2710971"/>
            <a:ext cx="81908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>
              <a:lnSpc>
                <a:spcPct val="9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</a:p>
          <a:p>
            <a:pPr>
              <a:lnSpc>
                <a:spcPct val="9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ct val="9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  <a:p>
            <a:pPr>
              <a:lnSpc>
                <a:spcPct val="9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-0.5</a:t>
            </a:r>
          </a:p>
          <a:p>
            <a:pPr>
              <a:lnSpc>
                <a:spcPct val="9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</a:p>
          <a:p>
            <a:pPr>
              <a:lnSpc>
                <a:spcPct val="9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-1.5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D6133DD-C4D3-C3E4-0718-0C00F1FA6B56}"/>
              </a:ext>
            </a:extLst>
          </p:cNvPr>
          <p:cNvSpPr txBox="1"/>
          <p:nvPr/>
        </p:nvSpPr>
        <p:spPr>
          <a:xfrm>
            <a:off x="3120657" y="2377181"/>
            <a:ext cx="2876080" cy="406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CD4+ effector memory 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Myeloid dendritic cell activated 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Myeloid dendritic cell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Microenvironment score*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 M1**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 M2***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Granulocyte-monocyte progenitor***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Hematopoietic stem cell***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Endothelial cell***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Stroma score***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CD4+ central memory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cell plasma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regulatory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 cell***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myeloid progenitor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Neutrophil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Eosinophil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CD4+(non-regulatory)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NK cell 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CD8+ naïve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CD4+ Th2***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Class-switched memory B cell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cell naïve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cell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cell memory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CD4+ memory***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gamma delta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Plasmacytoid dendritic cell 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Monocyte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CD8+ effector memory**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CD4+ naïve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Immune score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CD8+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CD8+ central memory,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lymphoid progenitor***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NK*</a:t>
            </a:r>
          </a:p>
          <a:p>
            <a:pPr>
              <a:lnSpc>
                <a:spcPct val="83000"/>
              </a:lnSpc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 CD4+ Th1*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BBF6D77-FB69-3A55-5398-5DFBE4FB3203}"/>
              </a:ext>
            </a:extLst>
          </p:cNvPr>
          <p:cNvSpPr txBox="1"/>
          <p:nvPr/>
        </p:nvSpPr>
        <p:spPr>
          <a:xfrm>
            <a:off x="5987770" y="3328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112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文本框 205">
            <a:extLst>
              <a:ext uri="{FF2B5EF4-FFF2-40B4-BE49-F238E27FC236}">
                <a16:creationId xmlns:a16="http://schemas.microsoft.com/office/drawing/2014/main" id="{A1BAD35B-BE03-0EB0-B2A6-FA25F5EE5F8E}"/>
              </a:ext>
            </a:extLst>
          </p:cNvPr>
          <p:cNvSpPr txBox="1"/>
          <p:nvPr/>
        </p:nvSpPr>
        <p:spPr>
          <a:xfrm rot="16200000">
            <a:off x="-177006" y="496785"/>
            <a:ext cx="1456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Riskscore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" name="文本框 207">
            <a:extLst>
              <a:ext uri="{FF2B5EF4-FFF2-40B4-BE49-F238E27FC236}">
                <a16:creationId xmlns:a16="http://schemas.microsoft.com/office/drawing/2014/main" id="{92216569-DE44-BD36-B76C-ECC531DD1947}"/>
              </a:ext>
            </a:extLst>
          </p:cNvPr>
          <p:cNvSpPr txBox="1"/>
          <p:nvPr/>
        </p:nvSpPr>
        <p:spPr>
          <a:xfrm>
            <a:off x="246249" y="278278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9" name="文本框 208">
            <a:extLst>
              <a:ext uri="{FF2B5EF4-FFF2-40B4-BE49-F238E27FC236}">
                <a16:creationId xmlns:a16="http://schemas.microsoft.com/office/drawing/2014/main" id="{9CBA27B7-ECC5-1698-33B1-25B7617A58FE}"/>
              </a:ext>
            </a:extLst>
          </p:cNvPr>
          <p:cNvSpPr txBox="1"/>
          <p:nvPr/>
        </p:nvSpPr>
        <p:spPr>
          <a:xfrm>
            <a:off x="553871" y="341405"/>
            <a:ext cx="654564" cy="1109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</a:p>
          <a:p>
            <a:pPr>
              <a:lnSpc>
                <a:spcPct val="17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2.0</a:t>
            </a:r>
          </a:p>
          <a:p>
            <a:pPr>
              <a:lnSpc>
                <a:spcPct val="17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</a:p>
          <a:p>
            <a:pPr>
              <a:lnSpc>
                <a:spcPct val="17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</a:p>
          <a:p>
            <a:pPr>
              <a:lnSpc>
                <a:spcPct val="17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文本框 209">
            <a:extLst>
              <a:ext uri="{FF2B5EF4-FFF2-40B4-BE49-F238E27FC236}">
                <a16:creationId xmlns:a16="http://schemas.microsoft.com/office/drawing/2014/main" id="{9C5B0679-0415-EDF1-2C1E-E27A13E5A78C}"/>
              </a:ext>
            </a:extLst>
          </p:cNvPr>
          <p:cNvSpPr txBox="1"/>
          <p:nvPr/>
        </p:nvSpPr>
        <p:spPr>
          <a:xfrm rot="16200000">
            <a:off x="-192468" y="1465534"/>
            <a:ext cx="1456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1" name="文本框 210">
            <a:extLst>
              <a:ext uri="{FF2B5EF4-FFF2-40B4-BE49-F238E27FC236}">
                <a16:creationId xmlns:a16="http://schemas.microsoft.com/office/drawing/2014/main" id="{AB9147E8-A395-E804-1092-816FBF29932F}"/>
              </a:ext>
            </a:extLst>
          </p:cNvPr>
          <p:cNvSpPr txBox="1"/>
          <p:nvPr/>
        </p:nvSpPr>
        <p:spPr>
          <a:xfrm>
            <a:off x="356407" y="1440206"/>
            <a:ext cx="505242" cy="1285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10.0</a:t>
            </a:r>
          </a:p>
          <a:p>
            <a:pPr algn="r">
              <a:lnSpc>
                <a:spcPct val="20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7.5</a:t>
            </a:r>
          </a:p>
          <a:p>
            <a:pPr algn="r">
              <a:lnSpc>
                <a:spcPct val="20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5.0</a:t>
            </a:r>
          </a:p>
          <a:p>
            <a:pPr algn="r">
              <a:lnSpc>
                <a:spcPct val="20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</a:p>
          <a:p>
            <a:pPr algn="r">
              <a:lnSpc>
                <a:spcPct val="20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2" name="图片 211">
            <a:extLst>
              <a:ext uri="{FF2B5EF4-FFF2-40B4-BE49-F238E27FC236}">
                <a16:creationId xmlns:a16="http://schemas.microsoft.com/office/drawing/2014/main" id="{159D0086-68FB-7B85-B1D9-3A8280F53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" t="66521" r="49971" b="8744"/>
          <a:stretch/>
        </p:blipFill>
        <p:spPr>
          <a:xfrm>
            <a:off x="794538" y="2693675"/>
            <a:ext cx="1905778" cy="1103095"/>
          </a:xfrm>
          <a:prstGeom prst="rect">
            <a:avLst/>
          </a:prstGeom>
        </p:spPr>
      </p:pic>
      <p:sp>
        <p:nvSpPr>
          <p:cNvPr id="213" name="文本框 212">
            <a:extLst>
              <a:ext uri="{FF2B5EF4-FFF2-40B4-BE49-F238E27FC236}">
                <a16:creationId xmlns:a16="http://schemas.microsoft.com/office/drawing/2014/main" id="{28280D5B-5E4D-741D-2A65-983EBD815A85}"/>
              </a:ext>
            </a:extLst>
          </p:cNvPr>
          <p:cNvSpPr txBox="1"/>
          <p:nvPr/>
        </p:nvSpPr>
        <p:spPr>
          <a:xfrm>
            <a:off x="237701" y="2668246"/>
            <a:ext cx="5887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PON1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CDC20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S100A9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NT5DC2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PTK7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G6PD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MACIR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LPCAT1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4" name="图片 213">
            <a:extLst>
              <a:ext uri="{FF2B5EF4-FFF2-40B4-BE49-F238E27FC236}">
                <a16:creationId xmlns:a16="http://schemas.microsoft.com/office/drawing/2014/main" id="{3FCAFB13-04DE-A304-A3E2-4133E291BE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3" t="91682" r="60614" b="4148"/>
          <a:stretch/>
        </p:blipFill>
        <p:spPr>
          <a:xfrm>
            <a:off x="1707845" y="3761350"/>
            <a:ext cx="876897" cy="203032"/>
          </a:xfrm>
          <a:prstGeom prst="rect">
            <a:avLst/>
          </a:prstGeom>
        </p:spPr>
      </p:pic>
      <p:sp>
        <p:nvSpPr>
          <p:cNvPr id="215" name="文本框 214">
            <a:extLst>
              <a:ext uri="{FF2B5EF4-FFF2-40B4-BE49-F238E27FC236}">
                <a16:creationId xmlns:a16="http://schemas.microsoft.com/office/drawing/2014/main" id="{BC53635C-AF90-6584-8948-D33BE43EA7D4}"/>
              </a:ext>
            </a:extLst>
          </p:cNvPr>
          <p:cNvSpPr txBox="1"/>
          <p:nvPr/>
        </p:nvSpPr>
        <p:spPr>
          <a:xfrm>
            <a:off x="762641" y="3744779"/>
            <a:ext cx="2456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z-score of expression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6" name="文本框 215">
            <a:extLst>
              <a:ext uri="{FF2B5EF4-FFF2-40B4-BE49-F238E27FC236}">
                <a16:creationId xmlns:a16="http://schemas.microsoft.com/office/drawing/2014/main" id="{BB478292-1516-FC2E-C10F-0CD2C50CF168}"/>
              </a:ext>
            </a:extLst>
          </p:cNvPr>
          <p:cNvSpPr txBox="1"/>
          <p:nvPr/>
        </p:nvSpPr>
        <p:spPr>
          <a:xfrm>
            <a:off x="1727464" y="3924487"/>
            <a:ext cx="19683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-2    -1   0     1    2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7" name="图片 216">
            <a:extLst>
              <a:ext uri="{FF2B5EF4-FFF2-40B4-BE49-F238E27FC236}">
                <a16:creationId xmlns:a16="http://schemas.microsoft.com/office/drawing/2014/main" id="{72A50530-CF22-8FEA-462B-A43EC8A28B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7" r="50450" b="66927"/>
          <a:stretch/>
        </p:blipFill>
        <p:spPr>
          <a:xfrm>
            <a:off x="783239" y="448669"/>
            <a:ext cx="1801504" cy="1065520"/>
          </a:xfrm>
          <a:prstGeom prst="rect">
            <a:avLst/>
          </a:prstGeom>
        </p:spPr>
      </p:pic>
      <p:sp>
        <p:nvSpPr>
          <p:cNvPr id="218" name="文本框 217">
            <a:extLst>
              <a:ext uri="{FF2B5EF4-FFF2-40B4-BE49-F238E27FC236}">
                <a16:creationId xmlns:a16="http://schemas.microsoft.com/office/drawing/2014/main" id="{D1A667CA-3177-3FED-D6CF-E6279E622A39}"/>
              </a:ext>
            </a:extLst>
          </p:cNvPr>
          <p:cNvSpPr txBox="1"/>
          <p:nvPr/>
        </p:nvSpPr>
        <p:spPr>
          <a:xfrm>
            <a:off x="783133" y="411538"/>
            <a:ext cx="8506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RiskType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9" name="文本框 218">
            <a:extLst>
              <a:ext uri="{FF2B5EF4-FFF2-40B4-BE49-F238E27FC236}">
                <a16:creationId xmlns:a16="http://schemas.microsoft.com/office/drawing/2014/main" id="{24452A84-CCC9-A307-4D3C-9A3268B9FC19}"/>
              </a:ext>
            </a:extLst>
          </p:cNvPr>
          <p:cNvSpPr txBox="1"/>
          <p:nvPr/>
        </p:nvSpPr>
        <p:spPr>
          <a:xfrm>
            <a:off x="853018" y="534184"/>
            <a:ext cx="1346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</a:t>
            </a:r>
          </a:p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0" name="图片 219">
            <a:extLst>
              <a:ext uri="{FF2B5EF4-FFF2-40B4-BE49-F238E27FC236}">
                <a16:creationId xmlns:a16="http://schemas.microsoft.com/office/drawing/2014/main" id="{34D41C86-EE81-9E41-9A77-1700C234A4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1" t="33541" r="51466" b="33386"/>
          <a:stretch/>
        </p:blipFill>
        <p:spPr>
          <a:xfrm>
            <a:off x="794538" y="1577214"/>
            <a:ext cx="1801505" cy="1102022"/>
          </a:xfrm>
          <a:prstGeom prst="rect">
            <a:avLst/>
          </a:prstGeom>
        </p:spPr>
      </p:pic>
      <p:sp>
        <p:nvSpPr>
          <p:cNvPr id="221" name="文本框 220">
            <a:extLst>
              <a:ext uri="{FF2B5EF4-FFF2-40B4-BE49-F238E27FC236}">
                <a16:creationId xmlns:a16="http://schemas.microsoft.com/office/drawing/2014/main" id="{3EBF8291-2C5C-9AAF-5C91-A10C95968DA2}"/>
              </a:ext>
            </a:extLst>
          </p:cNvPr>
          <p:cNvSpPr txBox="1"/>
          <p:nvPr/>
        </p:nvSpPr>
        <p:spPr>
          <a:xfrm>
            <a:off x="2093900" y="1500691"/>
            <a:ext cx="8187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Status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2" name="文本框 221">
            <a:extLst>
              <a:ext uri="{FF2B5EF4-FFF2-40B4-BE49-F238E27FC236}">
                <a16:creationId xmlns:a16="http://schemas.microsoft.com/office/drawing/2014/main" id="{C06A0D9B-7C19-B8F2-82B1-11FF2267EEF3}"/>
              </a:ext>
            </a:extLst>
          </p:cNvPr>
          <p:cNvSpPr txBox="1"/>
          <p:nvPr/>
        </p:nvSpPr>
        <p:spPr>
          <a:xfrm>
            <a:off x="2370222" y="1604762"/>
            <a:ext cx="818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Alive</a:t>
            </a:r>
          </a:p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3" name="图片 222">
            <a:extLst>
              <a:ext uri="{FF2B5EF4-FFF2-40B4-BE49-F238E27FC236}">
                <a16:creationId xmlns:a16="http://schemas.microsoft.com/office/drawing/2014/main" id="{018FAA07-DA36-83A8-A85C-317EA51873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85" b="58880"/>
          <a:stretch/>
        </p:blipFill>
        <p:spPr>
          <a:xfrm>
            <a:off x="3961258" y="301972"/>
            <a:ext cx="2243152" cy="1453355"/>
          </a:xfrm>
          <a:prstGeom prst="rect">
            <a:avLst/>
          </a:prstGeom>
        </p:spPr>
      </p:pic>
      <p:cxnSp>
        <p:nvCxnSpPr>
          <p:cNvPr id="224" name="直接连接符 223">
            <a:extLst>
              <a:ext uri="{FF2B5EF4-FFF2-40B4-BE49-F238E27FC236}">
                <a16:creationId xmlns:a16="http://schemas.microsoft.com/office/drawing/2014/main" id="{DF35AC7A-4F2B-C6BB-D8B0-3C7343F9CBC8}"/>
              </a:ext>
            </a:extLst>
          </p:cNvPr>
          <p:cNvCxnSpPr>
            <a:cxnSpLocks/>
          </p:cNvCxnSpPr>
          <p:nvPr/>
        </p:nvCxnSpPr>
        <p:spPr>
          <a:xfrm>
            <a:off x="3976758" y="1843882"/>
            <a:ext cx="212874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>
            <a:extLst>
              <a:ext uri="{FF2B5EF4-FFF2-40B4-BE49-F238E27FC236}">
                <a16:creationId xmlns:a16="http://schemas.microsoft.com/office/drawing/2014/main" id="{7768C784-53EE-4D40-B489-D93348B08E91}"/>
              </a:ext>
            </a:extLst>
          </p:cNvPr>
          <p:cNvCxnSpPr>
            <a:cxnSpLocks/>
          </p:cNvCxnSpPr>
          <p:nvPr/>
        </p:nvCxnSpPr>
        <p:spPr>
          <a:xfrm>
            <a:off x="3976758" y="2107924"/>
            <a:ext cx="212874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文本框 225">
            <a:extLst>
              <a:ext uri="{FF2B5EF4-FFF2-40B4-BE49-F238E27FC236}">
                <a16:creationId xmlns:a16="http://schemas.microsoft.com/office/drawing/2014/main" id="{DA117D49-B22B-16C8-B480-99D519F92E2F}"/>
              </a:ext>
            </a:extLst>
          </p:cNvPr>
          <p:cNvSpPr txBox="1"/>
          <p:nvPr/>
        </p:nvSpPr>
        <p:spPr>
          <a:xfrm>
            <a:off x="3976758" y="1647604"/>
            <a:ext cx="20714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7" name="文本框 226">
            <a:extLst>
              <a:ext uri="{FF2B5EF4-FFF2-40B4-BE49-F238E27FC236}">
                <a16:creationId xmlns:a16="http://schemas.microsoft.com/office/drawing/2014/main" id="{E6D5C9CC-D848-39FB-007B-9079E6C26F27}"/>
              </a:ext>
            </a:extLst>
          </p:cNvPr>
          <p:cNvSpPr txBox="1"/>
          <p:nvPr/>
        </p:nvSpPr>
        <p:spPr>
          <a:xfrm>
            <a:off x="3931567" y="2107924"/>
            <a:ext cx="24776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0              2.5           5.0            7.5            10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矩形 228">
            <a:extLst>
              <a:ext uri="{FF2B5EF4-FFF2-40B4-BE49-F238E27FC236}">
                <a16:creationId xmlns:a16="http://schemas.microsoft.com/office/drawing/2014/main" id="{C8FA8CE7-A84B-B7F1-2330-88D7A76A06A1}"/>
              </a:ext>
            </a:extLst>
          </p:cNvPr>
          <p:cNvSpPr/>
          <p:nvPr/>
        </p:nvSpPr>
        <p:spPr>
          <a:xfrm>
            <a:off x="3765024" y="1889887"/>
            <a:ext cx="138316" cy="45719"/>
          </a:xfrm>
          <a:prstGeom prst="rect">
            <a:avLst/>
          </a:prstGeom>
          <a:solidFill>
            <a:srgbClr val="C00000"/>
          </a:solidFill>
          <a:ln>
            <a:solidFill>
              <a:srgbClr val="BC34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矩形 229">
            <a:extLst>
              <a:ext uri="{FF2B5EF4-FFF2-40B4-BE49-F238E27FC236}">
                <a16:creationId xmlns:a16="http://schemas.microsoft.com/office/drawing/2014/main" id="{2C959E29-DA02-2AF8-9410-6E26D45E7E25}"/>
              </a:ext>
            </a:extLst>
          </p:cNvPr>
          <p:cNvSpPr/>
          <p:nvPr/>
        </p:nvSpPr>
        <p:spPr>
          <a:xfrm>
            <a:off x="3765024" y="2036575"/>
            <a:ext cx="135726" cy="45719"/>
          </a:xfrm>
          <a:prstGeom prst="rect">
            <a:avLst/>
          </a:prstGeom>
          <a:solidFill>
            <a:srgbClr val="006CB3"/>
          </a:solidFill>
          <a:ln>
            <a:solidFill>
              <a:srgbClr val="006C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1" name="文本框 230">
            <a:extLst>
              <a:ext uri="{FF2B5EF4-FFF2-40B4-BE49-F238E27FC236}">
                <a16:creationId xmlns:a16="http://schemas.microsoft.com/office/drawing/2014/main" id="{6FB8B3FB-BE58-2DF3-E241-34323480E780}"/>
              </a:ext>
            </a:extLst>
          </p:cNvPr>
          <p:cNvSpPr txBox="1"/>
          <p:nvPr/>
        </p:nvSpPr>
        <p:spPr>
          <a:xfrm>
            <a:off x="3083657" y="1811228"/>
            <a:ext cx="742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2" name="文本框 231">
            <a:extLst>
              <a:ext uri="{FF2B5EF4-FFF2-40B4-BE49-F238E27FC236}">
                <a16:creationId xmlns:a16="http://schemas.microsoft.com/office/drawing/2014/main" id="{64349C14-A66C-69ED-FA13-B459C1B0D1B9}"/>
              </a:ext>
            </a:extLst>
          </p:cNvPr>
          <p:cNvSpPr txBox="1"/>
          <p:nvPr/>
        </p:nvSpPr>
        <p:spPr>
          <a:xfrm>
            <a:off x="5213793" y="421775"/>
            <a:ext cx="742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文本框 232">
            <a:extLst>
              <a:ext uri="{FF2B5EF4-FFF2-40B4-BE49-F238E27FC236}">
                <a16:creationId xmlns:a16="http://schemas.microsoft.com/office/drawing/2014/main" id="{EC6B37B9-B034-3B04-15E0-D3EF189C966A}"/>
              </a:ext>
            </a:extLst>
          </p:cNvPr>
          <p:cNvSpPr txBox="1"/>
          <p:nvPr/>
        </p:nvSpPr>
        <p:spPr>
          <a:xfrm>
            <a:off x="4115168" y="1266122"/>
            <a:ext cx="930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3.44e-07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4" name="直接连接符 233">
            <a:extLst>
              <a:ext uri="{FF2B5EF4-FFF2-40B4-BE49-F238E27FC236}">
                <a16:creationId xmlns:a16="http://schemas.microsoft.com/office/drawing/2014/main" id="{061EB265-EB8C-161E-D653-6B4CA4D1FE10}"/>
              </a:ext>
            </a:extLst>
          </p:cNvPr>
          <p:cNvCxnSpPr/>
          <p:nvPr/>
        </p:nvCxnSpPr>
        <p:spPr>
          <a:xfrm>
            <a:off x="3976758" y="1639782"/>
            <a:ext cx="212874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连接符 234">
            <a:extLst>
              <a:ext uri="{FF2B5EF4-FFF2-40B4-BE49-F238E27FC236}">
                <a16:creationId xmlns:a16="http://schemas.microsoft.com/office/drawing/2014/main" id="{47BF7E8C-EC68-44E4-06C8-A4B0D229BD79}"/>
              </a:ext>
            </a:extLst>
          </p:cNvPr>
          <p:cNvCxnSpPr/>
          <p:nvPr/>
        </p:nvCxnSpPr>
        <p:spPr>
          <a:xfrm>
            <a:off x="3976758" y="384703"/>
            <a:ext cx="0" cy="12550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直接连接符 235">
            <a:extLst>
              <a:ext uri="{FF2B5EF4-FFF2-40B4-BE49-F238E27FC236}">
                <a16:creationId xmlns:a16="http://schemas.microsoft.com/office/drawing/2014/main" id="{90BF0596-EE30-E1E0-919B-CDCD096CF684}"/>
              </a:ext>
            </a:extLst>
          </p:cNvPr>
          <p:cNvCxnSpPr/>
          <p:nvPr/>
        </p:nvCxnSpPr>
        <p:spPr>
          <a:xfrm>
            <a:off x="3976758" y="384703"/>
            <a:ext cx="212874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连接符 236">
            <a:extLst>
              <a:ext uri="{FF2B5EF4-FFF2-40B4-BE49-F238E27FC236}">
                <a16:creationId xmlns:a16="http://schemas.microsoft.com/office/drawing/2014/main" id="{9D15AB7E-0B04-B181-58E2-1051A082B821}"/>
              </a:ext>
            </a:extLst>
          </p:cNvPr>
          <p:cNvCxnSpPr/>
          <p:nvPr/>
        </p:nvCxnSpPr>
        <p:spPr>
          <a:xfrm>
            <a:off x="6105502" y="384703"/>
            <a:ext cx="0" cy="12550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文本框 237">
            <a:extLst>
              <a:ext uri="{FF2B5EF4-FFF2-40B4-BE49-F238E27FC236}">
                <a16:creationId xmlns:a16="http://schemas.microsoft.com/office/drawing/2014/main" id="{9502B8FD-4CD8-9A53-6C22-F67902154B1A}"/>
              </a:ext>
            </a:extLst>
          </p:cNvPr>
          <p:cNvSpPr txBox="1"/>
          <p:nvPr/>
        </p:nvSpPr>
        <p:spPr>
          <a:xfrm>
            <a:off x="3627728" y="210596"/>
            <a:ext cx="474484" cy="1577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4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1.00</a:t>
            </a:r>
          </a:p>
          <a:p>
            <a:pPr>
              <a:lnSpc>
                <a:spcPct val="24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0.75</a:t>
            </a:r>
          </a:p>
          <a:p>
            <a:pPr>
              <a:lnSpc>
                <a:spcPct val="24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0.50</a:t>
            </a:r>
          </a:p>
          <a:p>
            <a:pPr>
              <a:lnSpc>
                <a:spcPct val="24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</a:p>
          <a:p>
            <a:pPr>
              <a:lnSpc>
                <a:spcPct val="24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0.00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文本框 238">
            <a:extLst>
              <a:ext uri="{FF2B5EF4-FFF2-40B4-BE49-F238E27FC236}">
                <a16:creationId xmlns:a16="http://schemas.microsoft.com/office/drawing/2014/main" id="{9AF16649-EEE3-D599-FF6E-559DC524FF7C}"/>
              </a:ext>
            </a:extLst>
          </p:cNvPr>
          <p:cNvSpPr txBox="1"/>
          <p:nvPr/>
        </p:nvSpPr>
        <p:spPr>
          <a:xfrm>
            <a:off x="3892498" y="1799688"/>
            <a:ext cx="27133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185            40             13              3               1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文本框 239">
            <a:extLst>
              <a:ext uri="{FF2B5EF4-FFF2-40B4-BE49-F238E27FC236}">
                <a16:creationId xmlns:a16="http://schemas.microsoft.com/office/drawing/2014/main" id="{8476BB3E-3CA0-9FBE-D00F-D38995C1317D}"/>
              </a:ext>
            </a:extLst>
          </p:cNvPr>
          <p:cNvSpPr txBox="1"/>
          <p:nvPr/>
        </p:nvSpPr>
        <p:spPr>
          <a:xfrm>
            <a:off x="3892498" y="1937494"/>
            <a:ext cx="27133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185            68             27              5               0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文本框 240">
            <a:extLst>
              <a:ext uri="{FF2B5EF4-FFF2-40B4-BE49-F238E27FC236}">
                <a16:creationId xmlns:a16="http://schemas.microsoft.com/office/drawing/2014/main" id="{5A2A4ED3-728B-18CE-3DCF-4AFBDE1CC405}"/>
              </a:ext>
            </a:extLst>
          </p:cNvPr>
          <p:cNvSpPr txBox="1"/>
          <p:nvPr/>
        </p:nvSpPr>
        <p:spPr>
          <a:xfrm>
            <a:off x="3056227" y="303445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文本框 250">
            <a:extLst>
              <a:ext uri="{FF2B5EF4-FFF2-40B4-BE49-F238E27FC236}">
                <a16:creationId xmlns:a16="http://schemas.microsoft.com/office/drawing/2014/main" id="{84684C0C-C53D-7DAD-6A5E-27289AEB111F}"/>
              </a:ext>
            </a:extLst>
          </p:cNvPr>
          <p:cNvSpPr txBox="1"/>
          <p:nvPr/>
        </p:nvSpPr>
        <p:spPr>
          <a:xfrm>
            <a:off x="3087438" y="2206087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2" name="文本框 251">
            <a:extLst>
              <a:ext uri="{FF2B5EF4-FFF2-40B4-BE49-F238E27FC236}">
                <a16:creationId xmlns:a16="http://schemas.microsoft.com/office/drawing/2014/main" id="{3AC561D7-0BE1-53ED-0D1C-53386B2833C9}"/>
              </a:ext>
            </a:extLst>
          </p:cNvPr>
          <p:cNvSpPr txBox="1"/>
          <p:nvPr/>
        </p:nvSpPr>
        <p:spPr>
          <a:xfrm>
            <a:off x="1151915" y="235119"/>
            <a:ext cx="1645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TCGA LIHC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3" name="文本框 252">
            <a:extLst>
              <a:ext uri="{FF2B5EF4-FFF2-40B4-BE49-F238E27FC236}">
                <a16:creationId xmlns:a16="http://schemas.microsoft.com/office/drawing/2014/main" id="{CD58EA06-0BE0-721B-080B-0D85E8EE23F7}"/>
              </a:ext>
            </a:extLst>
          </p:cNvPr>
          <p:cNvSpPr txBox="1"/>
          <p:nvPr/>
        </p:nvSpPr>
        <p:spPr>
          <a:xfrm>
            <a:off x="4691372" y="149237"/>
            <a:ext cx="1645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TCGA LIHC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7" name="组合 276">
            <a:extLst>
              <a:ext uri="{FF2B5EF4-FFF2-40B4-BE49-F238E27FC236}">
                <a16:creationId xmlns:a16="http://schemas.microsoft.com/office/drawing/2014/main" id="{F0345569-9525-88B5-7F81-83612428BC81}"/>
              </a:ext>
            </a:extLst>
          </p:cNvPr>
          <p:cNvGrpSpPr/>
          <p:nvPr/>
        </p:nvGrpSpPr>
        <p:grpSpPr>
          <a:xfrm>
            <a:off x="3438555" y="607071"/>
            <a:ext cx="4877911" cy="3431868"/>
            <a:chOff x="3438555" y="607071"/>
            <a:chExt cx="4877911" cy="3431868"/>
          </a:xfrm>
        </p:grpSpPr>
        <p:sp>
          <p:nvSpPr>
            <p:cNvPr id="265" name="文本框 264">
              <a:extLst>
                <a:ext uri="{FF2B5EF4-FFF2-40B4-BE49-F238E27FC236}">
                  <a16:creationId xmlns:a16="http://schemas.microsoft.com/office/drawing/2014/main" id="{276A3BBB-7C1E-9102-2D65-2ADD387E1DDB}"/>
                </a:ext>
              </a:extLst>
            </p:cNvPr>
            <p:cNvSpPr txBox="1"/>
            <p:nvPr/>
          </p:nvSpPr>
          <p:spPr>
            <a:xfrm rot="16200000">
              <a:off x="2101681" y="2049127"/>
              <a:ext cx="30995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Overall survival probability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66" name="图片 265">
              <a:extLst>
                <a:ext uri="{FF2B5EF4-FFF2-40B4-BE49-F238E27FC236}">
                  <a16:creationId xmlns:a16="http://schemas.microsoft.com/office/drawing/2014/main" id="{C69337CF-3086-3271-9A85-18D45A57C7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6" t="8539" r="2456" b="15056"/>
            <a:stretch/>
          </p:blipFill>
          <p:spPr>
            <a:xfrm>
              <a:off x="3993903" y="2491398"/>
              <a:ext cx="2054304" cy="1212021"/>
            </a:xfrm>
            <a:prstGeom prst="rect">
              <a:avLst/>
            </a:prstGeom>
          </p:spPr>
        </p:pic>
        <p:sp>
          <p:nvSpPr>
            <p:cNvPr id="267" name="文本框 266">
              <a:extLst>
                <a:ext uri="{FF2B5EF4-FFF2-40B4-BE49-F238E27FC236}">
                  <a16:creationId xmlns:a16="http://schemas.microsoft.com/office/drawing/2014/main" id="{7FF3CE3B-27A3-B0EA-4F20-0D2A3D61EDE2}"/>
                </a:ext>
              </a:extLst>
            </p:cNvPr>
            <p:cNvSpPr txBox="1"/>
            <p:nvPr/>
          </p:nvSpPr>
          <p:spPr>
            <a:xfrm>
              <a:off x="4496289" y="2248561"/>
              <a:ext cx="14974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 years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8" name="文本框 267">
              <a:extLst>
                <a:ext uri="{FF2B5EF4-FFF2-40B4-BE49-F238E27FC236}">
                  <a16:creationId xmlns:a16="http://schemas.microsoft.com/office/drawing/2014/main" id="{EF572F91-D5EF-117E-7FC4-C8CE5791A94A}"/>
                </a:ext>
              </a:extLst>
            </p:cNvPr>
            <p:cNvSpPr txBox="1"/>
            <p:nvPr/>
          </p:nvSpPr>
          <p:spPr>
            <a:xfrm rot="16200000">
              <a:off x="2307463" y="2276174"/>
              <a:ext cx="2477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True positive fraction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9" name="文本框 268">
              <a:extLst>
                <a:ext uri="{FF2B5EF4-FFF2-40B4-BE49-F238E27FC236}">
                  <a16:creationId xmlns:a16="http://schemas.microsoft.com/office/drawing/2014/main" id="{9AC77DB9-B466-7D4C-D48C-25685B92E4C1}"/>
                </a:ext>
              </a:extLst>
            </p:cNvPr>
            <p:cNvSpPr txBox="1"/>
            <p:nvPr/>
          </p:nvSpPr>
          <p:spPr>
            <a:xfrm>
              <a:off x="4583666" y="3823495"/>
              <a:ext cx="2477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False positive fraction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0" name="直接连接符 269">
              <a:extLst>
                <a:ext uri="{FF2B5EF4-FFF2-40B4-BE49-F238E27FC236}">
                  <a16:creationId xmlns:a16="http://schemas.microsoft.com/office/drawing/2014/main" id="{37E6E3A6-414C-9079-47AE-412B92B7DF57}"/>
                </a:ext>
              </a:extLst>
            </p:cNvPr>
            <p:cNvCxnSpPr>
              <a:cxnSpLocks/>
            </p:cNvCxnSpPr>
            <p:nvPr/>
          </p:nvCxnSpPr>
          <p:spPr>
            <a:xfrm>
              <a:off x="4009008" y="3703419"/>
              <a:ext cx="209445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接连接符 270">
              <a:extLst>
                <a:ext uri="{FF2B5EF4-FFF2-40B4-BE49-F238E27FC236}">
                  <a16:creationId xmlns:a16="http://schemas.microsoft.com/office/drawing/2014/main" id="{6DDB0F66-2BBB-730C-79CA-0E325BC25E6B}"/>
                </a:ext>
              </a:extLst>
            </p:cNvPr>
            <p:cNvCxnSpPr/>
            <p:nvPr/>
          </p:nvCxnSpPr>
          <p:spPr>
            <a:xfrm>
              <a:off x="4009008" y="2479393"/>
              <a:ext cx="0" cy="122402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接连接符 271">
              <a:extLst>
                <a:ext uri="{FF2B5EF4-FFF2-40B4-BE49-F238E27FC236}">
                  <a16:creationId xmlns:a16="http://schemas.microsoft.com/office/drawing/2014/main" id="{DD617419-19DE-A5BD-294C-B4D0DB0C363E}"/>
                </a:ext>
              </a:extLst>
            </p:cNvPr>
            <p:cNvCxnSpPr/>
            <p:nvPr/>
          </p:nvCxnSpPr>
          <p:spPr>
            <a:xfrm>
              <a:off x="4009008" y="2479393"/>
              <a:ext cx="209445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接连接符 272">
              <a:extLst>
                <a:ext uri="{FF2B5EF4-FFF2-40B4-BE49-F238E27FC236}">
                  <a16:creationId xmlns:a16="http://schemas.microsoft.com/office/drawing/2014/main" id="{91B29C20-003F-93DE-3A73-29352D6025F7}"/>
                </a:ext>
              </a:extLst>
            </p:cNvPr>
            <p:cNvCxnSpPr/>
            <p:nvPr/>
          </p:nvCxnSpPr>
          <p:spPr>
            <a:xfrm>
              <a:off x="6103460" y="2479393"/>
              <a:ext cx="0" cy="122402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文本框 273">
              <a:extLst>
                <a:ext uri="{FF2B5EF4-FFF2-40B4-BE49-F238E27FC236}">
                  <a16:creationId xmlns:a16="http://schemas.microsoft.com/office/drawing/2014/main" id="{9F21A9F1-73F2-EB75-2FD6-C8DAB2EE3D6C}"/>
                </a:ext>
              </a:extLst>
            </p:cNvPr>
            <p:cNvSpPr txBox="1"/>
            <p:nvPr/>
          </p:nvSpPr>
          <p:spPr>
            <a:xfrm>
              <a:off x="3656697" y="2342181"/>
              <a:ext cx="609121" cy="1431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25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1.00</a:t>
              </a:r>
            </a:p>
            <a:p>
              <a:pPr>
                <a:lnSpc>
                  <a:spcPct val="225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0.75</a:t>
              </a:r>
            </a:p>
            <a:p>
              <a:pPr>
                <a:lnSpc>
                  <a:spcPct val="225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0.50</a:t>
              </a:r>
            </a:p>
            <a:p>
              <a:pPr>
                <a:lnSpc>
                  <a:spcPct val="225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0.25</a:t>
              </a:r>
            </a:p>
            <a:p>
              <a:pPr>
                <a:lnSpc>
                  <a:spcPct val="225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0.00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文本框 274">
              <a:extLst>
                <a:ext uri="{FF2B5EF4-FFF2-40B4-BE49-F238E27FC236}">
                  <a16:creationId xmlns:a16="http://schemas.microsoft.com/office/drawing/2014/main" id="{40266FB7-A68E-2CEB-4728-643890CF08C3}"/>
                </a:ext>
              </a:extLst>
            </p:cNvPr>
            <p:cNvSpPr txBox="1"/>
            <p:nvPr/>
          </p:nvSpPr>
          <p:spPr>
            <a:xfrm>
              <a:off x="3931567" y="3689048"/>
              <a:ext cx="2477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0.00          0.25          0.50          0.75        1.00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文本框 275">
              <a:extLst>
                <a:ext uri="{FF2B5EF4-FFF2-40B4-BE49-F238E27FC236}">
                  <a16:creationId xmlns:a16="http://schemas.microsoft.com/office/drawing/2014/main" id="{AF82A9A9-E3E4-5408-FBC0-F63EA4F313BA}"/>
                </a:ext>
              </a:extLst>
            </p:cNvPr>
            <p:cNvSpPr txBox="1"/>
            <p:nvPr/>
          </p:nvSpPr>
          <p:spPr>
            <a:xfrm>
              <a:off x="5057121" y="3368474"/>
              <a:ext cx="3259345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1-years, AUC=0.766</a:t>
              </a:r>
            </a:p>
            <a:p>
              <a:pPr>
                <a:lnSpc>
                  <a:spcPct val="80000"/>
                </a:lnSpc>
              </a:pP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3-years, AUC=0.705</a:t>
              </a:r>
            </a:p>
            <a:p>
              <a:pPr>
                <a:lnSpc>
                  <a:spcPct val="80000"/>
                </a:lnSpc>
              </a:pP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5-years, AUC=0.702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8" name="文本框 277">
            <a:extLst>
              <a:ext uri="{FF2B5EF4-FFF2-40B4-BE49-F238E27FC236}">
                <a16:creationId xmlns:a16="http://schemas.microsoft.com/office/drawing/2014/main" id="{211295C4-4F40-35CA-826B-8CCA7B832E05}"/>
              </a:ext>
            </a:extLst>
          </p:cNvPr>
          <p:cNvSpPr txBox="1"/>
          <p:nvPr/>
        </p:nvSpPr>
        <p:spPr>
          <a:xfrm rot="16200000">
            <a:off x="2402397" y="4631950"/>
            <a:ext cx="27173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probability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0" name="文本框 279">
            <a:extLst>
              <a:ext uri="{FF2B5EF4-FFF2-40B4-BE49-F238E27FC236}">
                <a16:creationId xmlns:a16="http://schemas.microsoft.com/office/drawing/2014/main" id="{22BB31B8-0AC4-6560-D2A6-56C4B1ED74FD}"/>
              </a:ext>
            </a:extLst>
          </p:cNvPr>
          <p:cNvSpPr txBox="1"/>
          <p:nvPr/>
        </p:nvSpPr>
        <p:spPr>
          <a:xfrm>
            <a:off x="246249" y="4431759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1" name="图片 280">
            <a:extLst>
              <a:ext uri="{FF2B5EF4-FFF2-40B4-BE49-F238E27FC236}">
                <a16:creationId xmlns:a16="http://schemas.microsoft.com/office/drawing/2014/main" id="{DF07E945-2E98-5D0D-D153-2E648BB03E2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2" t="4604" r="2607" b="22818"/>
          <a:stretch/>
        </p:blipFill>
        <p:spPr>
          <a:xfrm>
            <a:off x="736434" y="5036126"/>
            <a:ext cx="1848298" cy="1050664"/>
          </a:xfrm>
          <a:prstGeom prst="rect">
            <a:avLst/>
          </a:prstGeom>
        </p:spPr>
      </p:pic>
      <p:sp>
        <p:nvSpPr>
          <p:cNvPr id="282" name="文本框 281">
            <a:extLst>
              <a:ext uri="{FF2B5EF4-FFF2-40B4-BE49-F238E27FC236}">
                <a16:creationId xmlns:a16="http://schemas.microsoft.com/office/drawing/2014/main" id="{75166825-FBBF-94D7-6948-9293188C7C83}"/>
              </a:ext>
            </a:extLst>
          </p:cNvPr>
          <p:cNvSpPr txBox="1"/>
          <p:nvPr/>
        </p:nvSpPr>
        <p:spPr>
          <a:xfrm rot="16200000">
            <a:off x="-215822" y="4996406"/>
            <a:ext cx="1344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score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3" name="文本框 282">
            <a:extLst>
              <a:ext uri="{FF2B5EF4-FFF2-40B4-BE49-F238E27FC236}">
                <a16:creationId xmlns:a16="http://schemas.microsoft.com/office/drawing/2014/main" id="{185522A5-342A-F412-0A9E-1661D05B37B0}"/>
              </a:ext>
            </a:extLst>
          </p:cNvPr>
          <p:cNvSpPr txBox="1"/>
          <p:nvPr/>
        </p:nvSpPr>
        <p:spPr>
          <a:xfrm>
            <a:off x="917606" y="6256495"/>
            <a:ext cx="31259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(increasing risk score)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4" name="文本框 283">
            <a:extLst>
              <a:ext uri="{FF2B5EF4-FFF2-40B4-BE49-F238E27FC236}">
                <a16:creationId xmlns:a16="http://schemas.microsoft.com/office/drawing/2014/main" id="{E10B5F47-778E-938E-9818-36038E351838}"/>
              </a:ext>
            </a:extLst>
          </p:cNvPr>
          <p:cNvSpPr txBox="1"/>
          <p:nvPr/>
        </p:nvSpPr>
        <p:spPr>
          <a:xfrm>
            <a:off x="200847" y="4913911"/>
            <a:ext cx="511400" cy="11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29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  <a:p>
            <a:pPr algn="r">
              <a:lnSpc>
                <a:spcPct val="229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  <a:p>
            <a:pPr algn="r">
              <a:lnSpc>
                <a:spcPct val="229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  <a:p>
            <a:pPr algn="r">
              <a:lnSpc>
                <a:spcPct val="229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-20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文本框 284">
            <a:extLst>
              <a:ext uri="{FF2B5EF4-FFF2-40B4-BE49-F238E27FC236}">
                <a16:creationId xmlns:a16="http://schemas.microsoft.com/office/drawing/2014/main" id="{7A3910C5-4AEB-70DC-A9CD-BF2B585A5EAE}"/>
              </a:ext>
            </a:extLst>
          </p:cNvPr>
          <p:cNvSpPr txBox="1"/>
          <p:nvPr/>
        </p:nvSpPr>
        <p:spPr>
          <a:xfrm>
            <a:off x="654975" y="5981590"/>
            <a:ext cx="247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0            50        100        150       200</a:t>
            </a:r>
            <a:r>
              <a:rPr lang="en-US" altLang="zh-CN" dirty="0"/>
              <a:t> </a:t>
            </a:r>
            <a:endParaRPr lang="zh-CN" altLang="en-US" dirty="0"/>
          </a:p>
        </p:txBody>
      </p:sp>
      <p:cxnSp>
        <p:nvCxnSpPr>
          <p:cNvPr id="286" name="直接连接符 285">
            <a:extLst>
              <a:ext uri="{FF2B5EF4-FFF2-40B4-BE49-F238E27FC236}">
                <a16:creationId xmlns:a16="http://schemas.microsoft.com/office/drawing/2014/main" id="{FD965BD2-47CC-D8BB-724A-1747AD901BE7}"/>
              </a:ext>
            </a:extLst>
          </p:cNvPr>
          <p:cNvCxnSpPr>
            <a:cxnSpLocks/>
          </p:cNvCxnSpPr>
          <p:nvPr/>
        </p:nvCxnSpPr>
        <p:spPr>
          <a:xfrm>
            <a:off x="736434" y="6101559"/>
            <a:ext cx="184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直接连接符 286">
            <a:extLst>
              <a:ext uri="{FF2B5EF4-FFF2-40B4-BE49-F238E27FC236}">
                <a16:creationId xmlns:a16="http://schemas.microsoft.com/office/drawing/2014/main" id="{39BEFE08-1052-689C-613C-6F63A06B915F}"/>
              </a:ext>
            </a:extLst>
          </p:cNvPr>
          <p:cNvCxnSpPr>
            <a:cxnSpLocks/>
          </p:cNvCxnSpPr>
          <p:nvPr/>
        </p:nvCxnSpPr>
        <p:spPr>
          <a:xfrm>
            <a:off x="731204" y="5046935"/>
            <a:ext cx="5229" cy="10610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文本框 287">
            <a:extLst>
              <a:ext uri="{FF2B5EF4-FFF2-40B4-BE49-F238E27FC236}">
                <a16:creationId xmlns:a16="http://schemas.microsoft.com/office/drawing/2014/main" id="{563EF533-5E9B-DEC5-FED8-6B249ADC1742}"/>
              </a:ext>
            </a:extLst>
          </p:cNvPr>
          <p:cNvSpPr txBox="1"/>
          <p:nvPr/>
        </p:nvSpPr>
        <p:spPr>
          <a:xfrm>
            <a:off x="766777" y="4953944"/>
            <a:ext cx="1346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</a:t>
            </a:r>
          </a:p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9" name="文本框 288">
            <a:extLst>
              <a:ext uri="{FF2B5EF4-FFF2-40B4-BE49-F238E27FC236}">
                <a16:creationId xmlns:a16="http://schemas.microsoft.com/office/drawing/2014/main" id="{47EFC8E5-9F5C-EE20-D898-232C06664377}"/>
              </a:ext>
            </a:extLst>
          </p:cNvPr>
          <p:cNvSpPr txBox="1"/>
          <p:nvPr/>
        </p:nvSpPr>
        <p:spPr>
          <a:xfrm>
            <a:off x="730056" y="4820328"/>
            <a:ext cx="8506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RiskType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0" name="图片 289">
            <a:extLst>
              <a:ext uri="{FF2B5EF4-FFF2-40B4-BE49-F238E27FC236}">
                <a16:creationId xmlns:a16="http://schemas.microsoft.com/office/drawing/2014/main" id="{0F8D1388-3FDA-72B6-8D2F-E2DAB368177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2" t="9504" r="2680" b="21924"/>
          <a:stretch/>
        </p:blipFill>
        <p:spPr>
          <a:xfrm>
            <a:off x="765674" y="6604213"/>
            <a:ext cx="1789818" cy="1167902"/>
          </a:xfrm>
          <a:prstGeom prst="rect">
            <a:avLst/>
          </a:prstGeom>
        </p:spPr>
      </p:pic>
      <p:sp>
        <p:nvSpPr>
          <p:cNvPr id="291" name="文本框 290">
            <a:extLst>
              <a:ext uri="{FF2B5EF4-FFF2-40B4-BE49-F238E27FC236}">
                <a16:creationId xmlns:a16="http://schemas.microsoft.com/office/drawing/2014/main" id="{560D2B80-5AE1-BF48-27E8-B73040792A66}"/>
              </a:ext>
            </a:extLst>
          </p:cNvPr>
          <p:cNvSpPr txBox="1"/>
          <p:nvPr/>
        </p:nvSpPr>
        <p:spPr>
          <a:xfrm rot="16200000">
            <a:off x="-782147" y="6383182"/>
            <a:ext cx="2477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time (years)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文本框 291">
            <a:extLst>
              <a:ext uri="{FF2B5EF4-FFF2-40B4-BE49-F238E27FC236}">
                <a16:creationId xmlns:a16="http://schemas.microsoft.com/office/drawing/2014/main" id="{D7EE3CC2-5596-5339-0ED2-6DC7DFF1892C}"/>
              </a:ext>
            </a:extLst>
          </p:cNvPr>
          <p:cNvSpPr txBox="1"/>
          <p:nvPr/>
        </p:nvSpPr>
        <p:spPr>
          <a:xfrm>
            <a:off x="225033" y="6488154"/>
            <a:ext cx="511400" cy="136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  <a:p>
            <a:pPr algn="r">
              <a:lnSpc>
                <a:spcPct val="1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 algn="r">
              <a:lnSpc>
                <a:spcPct val="1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pPr algn="r">
              <a:lnSpc>
                <a:spcPct val="1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algn="r">
              <a:lnSpc>
                <a:spcPct val="1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r">
              <a:lnSpc>
                <a:spcPct val="1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r">
              <a:lnSpc>
                <a:spcPct val="15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293" name="直接连接符 292">
            <a:extLst>
              <a:ext uri="{FF2B5EF4-FFF2-40B4-BE49-F238E27FC236}">
                <a16:creationId xmlns:a16="http://schemas.microsoft.com/office/drawing/2014/main" id="{49168F02-38A2-E946-6E63-2948EE3330DC}"/>
              </a:ext>
            </a:extLst>
          </p:cNvPr>
          <p:cNvCxnSpPr>
            <a:cxnSpLocks/>
          </p:cNvCxnSpPr>
          <p:nvPr/>
        </p:nvCxnSpPr>
        <p:spPr>
          <a:xfrm>
            <a:off x="736434" y="7777073"/>
            <a:ext cx="18482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直接连接符 293">
            <a:extLst>
              <a:ext uri="{FF2B5EF4-FFF2-40B4-BE49-F238E27FC236}">
                <a16:creationId xmlns:a16="http://schemas.microsoft.com/office/drawing/2014/main" id="{6E7A583F-AD30-1015-F867-C584E8563020}"/>
              </a:ext>
            </a:extLst>
          </p:cNvPr>
          <p:cNvCxnSpPr>
            <a:cxnSpLocks/>
          </p:cNvCxnSpPr>
          <p:nvPr/>
        </p:nvCxnSpPr>
        <p:spPr>
          <a:xfrm>
            <a:off x="730056" y="6594699"/>
            <a:ext cx="6378" cy="11823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文本框 294">
            <a:extLst>
              <a:ext uri="{FF2B5EF4-FFF2-40B4-BE49-F238E27FC236}">
                <a16:creationId xmlns:a16="http://schemas.microsoft.com/office/drawing/2014/main" id="{F625BD5E-51C0-A408-3AE9-A34DA6985231}"/>
              </a:ext>
            </a:extLst>
          </p:cNvPr>
          <p:cNvSpPr txBox="1"/>
          <p:nvPr/>
        </p:nvSpPr>
        <p:spPr>
          <a:xfrm>
            <a:off x="672110" y="7674286"/>
            <a:ext cx="247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0            50        100        150       200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96" name="文本框 295">
            <a:extLst>
              <a:ext uri="{FF2B5EF4-FFF2-40B4-BE49-F238E27FC236}">
                <a16:creationId xmlns:a16="http://schemas.microsoft.com/office/drawing/2014/main" id="{75AADE12-4E44-C41E-240F-21018E2114DF}"/>
              </a:ext>
            </a:extLst>
          </p:cNvPr>
          <p:cNvSpPr txBox="1"/>
          <p:nvPr/>
        </p:nvSpPr>
        <p:spPr>
          <a:xfrm>
            <a:off x="963266" y="7918319"/>
            <a:ext cx="31259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(increasing risk score)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" name="文本框 296">
            <a:extLst>
              <a:ext uri="{FF2B5EF4-FFF2-40B4-BE49-F238E27FC236}">
                <a16:creationId xmlns:a16="http://schemas.microsoft.com/office/drawing/2014/main" id="{4B8A9F37-C242-0C84-70F2-1D8BDD4C67B4}"/>
              </a:ext>
            </a:extLst>
          </p:cNvPr>
          <p:cNvSpPr txBox="1"/>
          <p:nvPr/>
        </p:nvSpPr>
        <p:spPr>
          <a:xfrm>
            <a:off x="762990" y="6517815"/>
            <a:ext cx="1346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</a:t>
            </a:r>
          </a:p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8" name="文本框 297">
            <a:extLst>
              <a:ext uri="{FF2B5EF4-FFF2-40B4-BE49-F238E27FC236}">
                <a16:creationId xmlns:a16="http://schemas.microsoft.com/office/drawing/2014/main" id="{A97A7E74-ADBA-0CEC-C237-AFD9BA766986}"/>
              </a:ext>
            </a:extLst>
          </p:cNvPr>
          <p:cNvSpPr txBox="1"/>
          <p:nvPr/>
        </p:nvSpPr>
        <p:spPr>
          <a:xfrm>
            <a:off x="720235" y="6402711"/>
            <a:ext cx="8506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RiskType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9" name="文本框 298">
            <a:extLst>
              <a:ext uri="{FF2B5EF4-FFF2-40B4-BE49-F238E27FC236}">
                <a16:creationId xmlns:a16="http://schemas.microsoft.com/office/drawing/2014/main" id="{8475B830-E5C3-8E0C-B90E-4A252C27F594}"/>
              </a:ext>
            </a:extLst>
          </p:cNvPr>
          <p:cNvSpPr txBox="1"/>
          <p:nvPr/>
        </p:nvSpPr>
        <p:spPr>
          <a:xfrm>
            <a:off x="3087438" y="4435412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" name="文本框 324">
            <a:extLst>
              <a:ext uri="{FF2B5EF4-FFF2-40B4-BE49-F238E27FC236}">
                <a16:creationId xmlns:a16="http://schemas.microsoft.com/office/drawing/2014/main" id="{56AFF104-0F51-6451-ACD2-A4302A518226}"/>
              </a:ext>
            </a:extLst>
          </p:cNvPr>
          <p:cNvSpPr txBox="1"/>
          <p:nvPr/>
        </p:nvSpPr>
        <p:spPr>
          <a:xfrm>
            <a:off x="1178578" y="4655408"/>
            <a:ext cx="1645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ICGC-JP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8" name="图片 327">
            <a:extLst>
              <a:ext uri="{FF2B5EF4-FFF2-40B4-BE49-F238E27FC236}">
                <a16:creationId xmlns:a16="http://schemas.microsoft.com/office/drawing/2014/main" id="{0605E8D7-CE2F-49DD-F0E1-5DE5D547C75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8" t="10270" b="34743"/>
          <a:stretch/>
        </p:blipFill>
        <p:spPr>
          <a:xfrm>
            <a:off x="4043808" y="5022282"/>
            <a:ext cx="1759899" cy="1029008"/>
          </a:xfrm>
          <a:prstGeom prst="rect">
            <a:avLst/>
          </a:prstGeom>
        </p:spPr>
      </p:pic>
      <p:sp>
        <p:nvSpPr>
          <p:cNvPr id="329" name="文本框 328">
            <a:extLst>
              <a:ext uri="{FF2B5EF4-FFF2-40B4-BE49-F238E27FC236}">
                <a16:creationId xmlns:a16="http://schemas.microsoft.com/office/drawing/2014/main" id="{67BF556F-B9F9-3F62-00FC-8E14C48BA1A4}"/>
              </a:ext>
            </a:extLst>
          </p:cNvPr>
          <p:cNvSpPr txBox="1"/>
          <p:nvPr/>
        </p:nvSpPr>
        <p:spPr>
          <a:xfrm>
            <a:off x="3714705" y="4898873"/>
            <a:ext cx="620491" cy="1285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4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1.00</a:t>
            </a:r>
          </a:p>
          <a:p>
            <a:pPr>
              <a:lnSpc>
                <a:spcPct val="194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0.75</a:t>
            </a:r>
          </a:p>
          <a:p>
            <a:pPr>
              <a:lnSpc>
                <a:spcPct val="194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0.50</a:t>
            </a:r>
          </a:p>
          <a:p>
            <a:pPr>
              <a:lnSpc>
                <a:spcPct val="194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0.25</a:t>
            </a:r>
          </a:p>
          <a:p>
            <a:pPr>
              <a:lnSpc>
                <a:spcPct val="194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0.00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文本框 329">
            <a:extLst>
              <a:ext uri="{FF2B5EF4-FFF2-40B4-BE49-F238E27FC236}">
                <a16:creationId xmlns:a16="http://schemas.microsoft.com/office/drawing/2014/main" id="{8D556ADF-C0DA-AE6E-1447-122A41482DC5}"/>
              </a:ext>
            </a:extLst>
          </p:cNvPr>
          <p:cNvSpPr txBox="1"/>
          <p:nvPr/>
        </p:nvSpPr>
        <p:spPr>
          <a:xfrm>
            <a:off x="3994070" y="5913701"/>
            <a:ext cx="223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0         1         2         3         4         5</a:t>
            </a:r>
            <a:r>
              <a:rPr lang="en-US" altLang="zh-CN" dirty="0"/>
              <a:t> </a:t>
            </a:r>
            <a:endParaRPr lang="zh-CN" altLang="en-US" dirty="0"/>
          </a:p>
        </p:txBody>
      </p:sp>
      <p:cxnSp>
        <p:nvCxnSpPr>
          <p:cNvPr id="331" name="直接连接符 330">
            <a:extLst>
              <a:ext uri="{FF2B5EF4-FFF2-40B4-BE49-F238E27FC236}">
                <a16:creationId xmlns:a16="http://schemas.microsoft.com/office/drawing/2014/main" id="{3CC332B2-15DB-2646-D69F-52AF86200F78}"/>
              </a:ext>
            </a:extLst>
          </p:cNvPr>
          <p:cNvCxnSpPr>
            <a:cxnSpLocks/>
          </p:cNvCxnSpPr>
          <p:nvPr/>
        </p:nvCxnSpPr>
        <p:spPr>
          <a:xfrm flipH="1">
            <a:off x="4040687" y="5034556"/>
            <a:ext cx="3121" cy="10167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直接连接符 331">
            <a:extLst>
              <a:ext uri="{FF2B5EF4-FFF2-40B4-BE49-F238E27FC236}">
                <a16:creationId xmlns:a16="http://schemas.microsoft.com/office/drawing/2014/main" id="{4ADF0807-51D9-880C-F3DE-686BFE2A7E75}"/>
              </a:ext>
            </a:extLst>
          </p:cNvPr>
          <p:cNvCxnSpPr>
            <a:cxnSpLocks/>
          </p:cNvCxnSpPr>
          <p:nvPr/>
        </p:nvCxnSpPr>
        <p:spPr>
          <a:xfrm flipV="1">
            <a:off x="4040687" y="6048073"/>
            <a:ext cx="1763020" cy="35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文本框 332">
            <a:extLst>
              <a:ext uri="{FF2B5EF4-FFF2-40B4-BE49-F238E27FC236}">
                <a16:creationId xmlns:a16="http://schemas.microsoft.com/office/drawing/2014/main" id="{5986F910-7A95-EA73-380E-02B0F8E71C0C}"/>
              </a:ext>
            </a:extLst>
          </p:cNvPr>
          <p:cNvSpPr txBox="1"/>
          <p:nvPr/>
        </p:nvSpPr>
        <p:spPr>
          <a:xfrm>
            <a:off x="4399178" y="4852856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4" name="矩形 333">
            <a:extLst>
              <a:ext uri="{FF2B5EF4-FFF2-40B4-BE49-F238E27FC236}">
                <a16:creationId xmlns:a16="http://schemas.microsoft.com/office/drawing/2014/main" id="{B7C231F7-0482-28B4-C3B5-DBA208A3EA02}"/>
              </a:ext>
            </a:extLst>
          </p:cNvPr>
          <p:cNvSpPr/>
          <p:nvPr/>
        </p:nvSpPr>
        <p:spPr>
          <a:xfrm>
            <a:off x="4335196" y="4944319"/>
            <a:ext cx="134126" cy="45719"/>
          </a:xfrm>
          <a:prstGeom prst="rect">
            <a:avLst/>
          </a:prstGeom>
          <a:solidFill>
            <a:srgbClr val="FB7E70"/>
          </a:solidFill>
          <a:ln>
            <a:solidFill>
              <a:srgbClr val="FB7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矩形 334">
            <a:extLst>
              <a:ext uri="{FF2B5EF4-FFF2-40B4-BE49-F238E27FC236}">
                <a16:creationId xmlns:a16="http://schemas.microsoft.com/office/drawing/2014/main" id="{8485A852-C2CD-600C-3C66-271EF4CDBB48}"/>
              </a:ext>
            </a:extLst>
          </p:cNvPr>
          <p:cNvSpPr/>
          <p:nvPr/>
        </p:nvSpPr>
        <p:spPr>
          <a:xfrm>
            <a:off x="4911437" y="4943939"/>
            <a:ext cx="134126" cy="45719"/>
          </a:xfrm>
          <a:prstGeom prst="rect">
            <a:avLst/>
          </a:prstGeom>
          <a:solidFill>
            <a:srgbClr val="ADCDE1"/>
          </a:solidFill>
          <a:ln>
            <a:solidFill>
              <a:srgbClr val="ADCD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文本框 335">
            <a:extLst>
              <a:ext uri="{FF2B5EF4-FFF2-40B4-BE49-F238E27FC236}">
                <a16:creationId xmlns:a16="http://schemas.microsoft.com/office/drawing/2014/main" id="{345F9FC0-632F-73D4-BB80-385BA7AD02F7}"/>
              </a:ext>
            </a:extLst>
          </p:cNvPr>
          <p:cNvSpPr txBox="1"/>
          <p:nvPr/>
        </p:nvSpPr>
        <p:spPr>
          <a:xfrm>
            <a:off x="4988100" y="4845734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7" name="直接连接符 336">
            <a:extLst>
              <a:ext uri="{FF2B5EF4-FFF2-40B4-BE49-F238E27FC236}">
                <a16:creationId xmlns:a16="http://schemas.microsoft.com/office/drawing/2014/main" id="{7E772EFB-13C9-514A-8213-B443FA9F289D}"/>
              </a:ext>
            </a:extLst>
          </p:cNvPr>
          <p:cNvCxnSpPr>
            <a:cxnSpLocks/>
          </p:cNvCxnSpPr>
          <p:nvPr/>
        </p:nvCxnSpPr>
        <p:spPr>
          <a:xfrm>
            <a:off x="4046075" y="6405579"/>
            <a:ext cx="17576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直接连接符 337">
            <a:extLst>
              <a:ext uri="{FF2B5EF4-FFF2-40B4-BE49-F238E27FC236}">
                <a16:creationId xmlns:a16="http://schemas.microsoft.com/office/drawing/2014/main" id="{8CA612AE-9103-8A18-6203-B248C5CED15E}"/>
              </a:ext>
            </a:extLst>
          </p:cNvPr>
          <p:cNvCxnSpPr>
            <a:cxnSpLocks/>
          </p:cNvCxnSpPr>
          <p:nvPr/>
        </p:nvCxnSpPr>
        <p:spPr>
          <a:xfrm flipV="1">
            <a:off x="4046075" y="6661181"/>
            <a:ext cx="1757632" cy="84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文本框 338">
            <a:extLst>
              <a:ext uri="{FF2B5EF4-FFF2-40B4-BE49-F238E27FC236}">
                <a16:creationId xmlns:a16="http://schemas.microsoft.com/office/drawing/2014/main" id="{C176B25D-93CC-314C-B7B6-F9EA86C54CBC}"/>
              </a:ext>
            </a:extLst>
          </p:cNvPr>
          <p:cNvSpPr txBox="1"/>
          <p:nvPr/>
        </p:nvSpPr>
        <p:spPr>
          <a:xfrm>
            <a:off x="4046075" y="6209301"/>
            <a:ext cx="20714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at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0" name="矩形 339">
            <a:extLst>
              <a:ext uri="{FF2B5EF4-FFF2-40B4-BE49-F238E27FC236}">
                <a16:creationId xmlns:a16="http://schemas.microsoft.com/office/drawing/2014/main" id="{8B24E8CD-2EEE-15F8-B62E-73EFCEAA2AED}"/>
              </a:ext>
            </a:extLst>
          </p:cNvPr>
          <p:cNvSpPr/>
          <p:nvPr/>
        </p:nvSpPr>
        <p:spPr>
          <a:xfrm>
            <a:off x="3834341" y="6451584"/>
            <a:ext cx="138316" cy="45719"/>
          </a:xfrm>
          <a:prstGeom prst="rect">
            <a:avLst/>
          </a:prstGeom>
          <a:solidFill>
            <a:srgbClr val="FB7A6B"/>
          </a:solidFill>
          <a:ln>
            <a:solidFill>
              <a:srgbClr val="FB7A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矩形 340">
            <a:extLst>
              <a:ext uri="{FF2B5EF4-FFF2-40B4-BE49-F238E27FC236}">
                <a16:creationId xmlns:a16="http://schemas.microsoft.com/office/drawing/2014/main" id="{926BF6B7-04C1-CC80-71F2-C772CECC364C}"/>
              </a:ext>
            </a:extLst>
          </p:cNvPr>
          <p:cNvSpPr/>
          <p:nvPr/>
        </p:nvSpPr>
        <p:spPr>
          <a:xfrm>
            <a:off x="3834341" y="6598272"/>
            <a:ext cx="135726" cy="45719"/>
          </a:xfrm>
          <a:prstGeom prst="rect">
            <a:avLst/>
          </a:prstGeom>
          <a:solidFill>
            <a:srgbClr val="8EB9D6"/>
          </a:solidFill>
          <a:ln>
            <a:solidFill>
              <a:srgbClr val="8EB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文本框 341">
            <a:extLst>
              <a:ext uri="{FF2B5EF4-FFF2-40B4-BE49-F238E27FC236}">
                <a16:creationId xmlns:a16="http://schemas.microsoft.com/office/drawing/2014/main" id="{49135D5E-F892-4A8E-73B3-6B79A7774B2F}"/>
              </a:ext>
            </a:extLst>
          </p:cNvPr>
          <p:cNvSpPr txBox="1"/>
          <p:nvPr/>
        </p:nvSpPr>
        <p:spPr>
          <a:xfrm>
            <a:off x="3152974" y="6372925"/>
            <a:ext cx="742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</a:t>
            </a:r>
          </a:p>
          <a:p>
            <a:pPr algn="r"/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risk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文本框 342">
            <a:extLst>
              <a:ext uri="{FF2B5EF4-FFF2-40B4-BE49-F238E27FC236}">
                <a16:creationId xmlns:a16="http://schemas.microsoft.com/office/drawing/2014/main" id="{083104F6-81B2-3764-D16E-8CCFD1F7BBBD}"/>
              </a:ext>
            </a:extLst>
          </p:cNvPr>
          <p:cNvSpPr txBox="1"/>
          <p:nvPr/>
        </p:nvSpPr>
        <p:spPr>
          <a:xfrm>
            <a:off x="3961815" y="6389581"/>
            <a:ext cx="27133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114     91       48       21        1         0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4" name="文本框 343">
            <a:extLst>
              <a:ext uri="{FF2B5EF4-FFF2-40B4-BE49-F238E27FC236}">
                <a16:creationId xmlns:a16="http://schemas.microsoft.com/office/drawing/2014/main" id="{D0F06D93-74E7-DCD7-5471-B81587274F8D}"/>
              </a:ext>
            </a:extLst>
          </p:cNvPr>
          <p:cNvSpPr txBox="1"/>
          <p:nvPr/>
        </p:nvSpPr>
        <p:spPr>
          <a:xfrm>
            <a:off x="3961814" y="6496035"/>
            <a:ext cx="27133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115    106      71       35       13        0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5" name="文本框 344">
            <a:extLst>
              <a:ext uri="{FF2B5EF4-FFF2-40B4-BE49-F238E27FC236}">
                <a16:creationId xmlns:a16="http://schemas.microsoft.com/office/drawing/2014/main" id="{F0D09890-D202-93C9-D379-3211BA378A8D}"/>
              </a:ext>
            </a:extLst>
          </p:cNvPr>
          <p:cNvSpPr txBox="1"/>
          <p:nvPr/>
        </p:nvSpPr>
        <p:spPr>
          <a:xfrm>
            <a:off x="4614888" y="6846744"/>
            <a:ext cx="16380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(years)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6" name="文本框 345">
            <a:extLst>
              <a:ext uri="{FF2B5EF4-FFF2-40B4-BE49-F238E27FC236}">
                <a16:creationId xmlns:a16="http://schemas.microsoft.com/office/drawing/2014/main" id="{3EC1DF17-D859-9E89-4777-A38CB809F141}"/>
              </a:ext>
            </a:extLst>
          </p:cNvPr>
          <p:cNvSpPr txBox="1"/>
          <p:nvPr/>
        </p:nvSpPr>
        <p:spPr>
          <a:xfrm>
            <a:off x="4232816" y="5599906"/>
            <a:ext cx="7641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&lt; 0.001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7" name="文本框 346">
            <a:extLst>
              <a:ext uri="{FF2B5EF4-FFF2-40B4-BE49-F238E27FC236}">
                <a16:creationId xmlns:a16="http://schemas.microsoft.com/office/drawing/2014/main" id="{7930EDA6-F70B-3AC3-69F1-E1CDAB86DCD6}"/>
              </a:ext>
            </a:extLst>
          </p:cNvPr>
          <p:cNvSpPr txBox="1"/>
          <p:nvPr/>
        </p:nvSpPr>
        <p:spPr>
          <a:xfrm>
            <a:off x="4008353" y="6549896"/>
            <a:ext cx="223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0         1         2         3         4         5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52" name="文本框 351">
            <a:extLst>
              <a:ext uri="{FF2B5EF4-FFF2-40B4-BE49-F238E27FC236}">
                <a16:creationId xmlns:a16="http://schemas.microsoft.com/office/drawing/2014/main" id="{8B118119-6A76-1BF9-15DC-1DAF57909D30}"/>
              </a:ext>
            </a:extLst>
          </p:cNvPr>
          <p:cNvSpPr txBox="1"/>
          <p:nvPr/>
        </p:nvSpPr>
        <p:spPr>
          <a:xfrm>
            <a:off x="4574997" y="4644860"/>
            <a:ext cx="1645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ICGC-JP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文本框 353">
            <a:extLst>
              <a:ext uri="{FF2B5EF4-FFF2-40B4-BE49-F238E27FC236}">
                <a16:creationId xmlns:a16="http://schemas.microsoft.com/office/drawing/2014/main" id="{3D3A3383-2E6D-F911-1457-6FF72364224B}"/>
              </a:ext>
            </a:extLst>
          </p:cNvPr>
          <p:cNvSpPr txBox="1"/>
          <p:nvPr/>
        </p:nvSpPr>
        <p:spPr>
          <a:xfrm>
            <a:off x="5987770" y="3328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353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63B706-6835-D5E6-7BAE-D3538ACB7943}"/>
              </a:ext>
            </a:extLst>
          </p:cNvPr>
          <p:cNvSpPr txBox="1"/>
          <p:nvPr/>
        </p:nvSpPr>
        <p:spPr>
          <a:xfrm>
            <a:off x="364172" y="3267252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8FEA53D-77D5-3876-6E98-811895B56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2488"/>
          <a:stretch/>
        </p:blipFill>
        <p:spPr>
          <a:xfrm>
            <a:off x="1587441" y="3344398"/>
            <a:ext cx="1481085" cy="157952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083C7DA-62A5-C71E-8084-D0345D73A40E}"/>
              </a:ext>
            </a:extLst>
          </p:cNvPr>
          <p:cNvSpPr txBox="1"/>
          <p:nvPr/>
        </p:nvSpPr>
        <p:spPr>
          <a:xfrm>
            <a:off x="552985" y="3472405"/>
            <a:ext cx="1023949" cy="1426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300000"/>
              </a:lnSpc>
            </a:pPr>
            <a:r>
              <a:rPr lang="en-US" altLang="zh-CN" sz="600" kern="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Age</a:t>
            </a:r>
            <a:endParaRPr lang="zh-CN" altLang="zh-CN" sz="6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300000"/>
              </a:lnSpc>
            </a:pPr>
            <a:r>
              <a:rPr lang="en-US" altLang="zh-CN" sz="600" kern="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Gender</a:t>
            </a:r>
            <a:endParaRPr lang="zh-CN" altLang="zh-CN" sz="6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300000"/>
              </a:lnSpc>
            </a:pPr>
            <a:r>
              <a:rPr lang="en-US" altLang="zh-CN" sz="600" kern="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Grade</a:t>
            </a:r>
            <a:endParaRPr lang="zh-CN" altLang="zh-CN" sz="6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300000"/>
              </a:lnSpc>
            </a:pPr>
            <a:r>
              <a:rPr lang="en-US" altLang="zh-CN" sz="600" kern="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Stage</a:t>
            </a:r>
            <a:endParaRPr lang="zh-CN" altLang="zh-CN" sz="6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300000"/>
              </a:lnSpc>
            </a:pPr>
            <a:r>
              <a:rPr lang="en-US" altLang="zh-CN" sz="600" kern="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riskScore</a:t>
            </a:r>
            <a:endParaRPr lang="zh-CN" altLang="zh-CN" sz="6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DE7275-3B5D-63C7-DAAD-8F32B43D0C37}"/>
              </a:ext>
            </a:extLst>
          </p:cNvPr>
          <p:cNvSpPr txBox="1"/>
          <p:nvPr/>
        </p:nvSpPr>
        <p:spPr>
          <a:xfrm>
            <a:off x="850611" y="3314929"/>
            <a:ext cx="27006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            Hazard ratio                    </a:t>
            </a:r>
            <a:endParaRPr lang="zh-CN" altLang="en-US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5F80A0-1029-CA8B-3AD2-E93032AB3485}"/>
              </a:ext>
            </a:extLst>
          </p:cNvPr>
          <p:cNvSpPr txBox="1"/>
          <p:nvPr/>
        </p:nvSpPr>
        <p:spPr>
          <a:xfrm>
            <a:off x="887710" y="3468606"/>
            <a:ext cx="1157619" cy="1425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0.480</a:t>
            </a:r>
          </a:p>
          <a:p>
            <a:pPr>
              <a:lnSpc>
                <a:spcPct val="300000"/>
              </a:lnSpc>
            </a:pPr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0.295</a:t>
            </a:r>
          </a:p>
          <a:p>
            <a:pPr>
              <a:lnSpc>
                <a:spcPct val="300000"/>
              </a:lnSpc>
            </a:pPr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0.934</a:t>
            </a:r>
          </a:p>
          <a:p>
            <a:pPr>
              <a:lnSpc>
                <a:spcPct val="300000"/>
              </a:lnSpc>
            </a:pPr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</a:p>
          <a:p>
            <a:pPr>
              <a:lnSpc>
                <a:spcPct val="300000"/>
              </a:lnSpc>
            </a:pPr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CF41C65-E239-AB62-8D59-ACFEA04F0A6E}"/>
              </a:ext>
            </a:extLst>
          </p:cNvPr>
          <p:cNvSpPr txBox="1"/>
          <p:nvPr/>
        </p:nvSpPr>
        <p:spPr>
          <a:xfrm>
            <a:off x="1163697" y="3468606"/>
            <a:ext cx="1091382" cy="1425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CN" sz="600" b="0" i="0" u="none" strike="noStrike" baseline="0" dirty="0">
                <a:latin typeface="Arial" panose="020B0604020202020204" pitchFamily="34" charset="0"/>
              </a:rPr>
              <a:t>1.007(0.989−1.025)</a:t>
            </a:r>
          </a:p>
          <a:p>
            <a:pPr>
              <a:lnSpc>
                <a:spcPct val="300000"/>
              </a:lnSpc>
            </a:pPr>
            <a:r>
              <a:rPr lang="en-US" altLang="zh-CN" sz="600" b="0" i="0" u="none" strike="noStrike" baseline="0" dirty="0">
                <a:latin typeface="Arial" panose="020B0604020202020204" pitchFamily="34" charset="0"/>
              </a:rPr>
              <a:t>0.778(0.487−1.244)</a:t>
            </a:r>
          </a:p>
          <a:p>
            <a:pPr>
              <a:lnSpc>
                <a:spcPct val="300000"/>
              </a:lnSpc>
            </a:pPr>
            <a:r>
              <a:rPr lang="en-US" altLang="zh-CN" sz="600" b="0" i="0" u="none" strike="noStrike" baseline="0" dirty="0">
                <a:latin typeface="Arial" panose="020B0604020202020204" pitchFamily="34" charset="0"/>
              </a:rPr>
              <a:t>1.013(0.743−1.380)</a:t>
            </a:r>
          </a:p>
          <a:p>
            <a:pPr>
              <a:lnSpc>
                <a:spcPct val="300000"/>
              </a:lnSpc>
            </a:pPr>
            <a:r>
              <a:rPr lang="en-US" altLang="zh-CN" sz="600" b="0" i="0" u="none" strike="noStrike" baseline="0" dirty="0">
                <a:latin typeface="Arial" panose="020B0604020202020204" pitchFamily="34" charset="0"/>
              </a:rPr>
              <a:t>1.879(1.466−2.408)</a:t>
            </a:r>
          </a:p>
          <a:p>
            <a:pPr>
              <a:lnSpc>
                <a:spcPct val="300000"/>
              </a:lnSpc>
            </a:pPr>
            <a:r>
              <a:rPr lang="en-US" altLang="zh-CN" sz="600" b="0" i="0" u="none" strike="noStrike" baseline="0" dirty="0">
                <a:latin typeface="Arial" panose="020B0604020202020204" pitchFamily="34" charset="0"/>
              </a:rPr>
              <a:t>6.296(3.647−10.867)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F174E35-50AD-262C-9877-6D0E4042FC71}"/>
              </a:ext>
            </a:extLst>
          </p:cNvPr>
          <p:cNvSpPr txBox="1"/>
          <p:nvPr/>
        </p:nvSpPr>
        <p:spPr>
          <a:xfrm>
            <a:off x="1821800" y="5021486"/>
            <a:ext cx="16201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Hazard ratio</a:t>
            </a:r>
            <a:endParaRPr lang="zh-CN" altLang="en-US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D68D4A-7579-A50D-837B-CE73602AAB9A}"/>
              </a:ext>
            </a:extLst>
          </p:cNvPr>
          <p:cNvSpPr txBox="1"/>
          <p:nvPr/>
        </p:nvSpPr>
        <p:spPr>
          <a:xfrm>
            <a:off x="1545719" y="4894189"/>
            <a:ext cx="16201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0.25     0.50      1         2         4         6         8</a:t>
            </a:r>
            <a:endParaRPr lang="zh-CN" altLang="en-US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AA611D5-1468-E67C-6602-D9732AEEA305}"/>
              </a:ext>
            </a:extLst>
          </p:cNvPr>
          <p:cNvSpPr txBox="1"/>
          <p:nvPr/>
        </p:nvSpPr>
        <p:spPr>
          <a:xfrm>
            <a:off x="3588634" y="3244211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D6DA321-B7BF-B292-1E62-07FE65D35B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7" b="12534"/>
          <a:stretch/>
        </p:blipFill>
        <p:spPr>
          <a:xfrm>
            <a:off x="5094586" y="3307755"/>
            <a:ext cx="1608451" cy="157952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83BFB49-D068-C296-8AF2-674DFB1D36C4}"/>
              </a:ext>
            </a:extLst>
          </p:cNvPr>
          <p:cNvSpPr txBox="1"/>
          <p:nvPr/>
        </p:nvSpPr>
        <p:spPr>
          <a:xfrm>
            <a:off x="4072962" y="3290378"/>
            <a:ext cx="27006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            Hazard ratio                    </a:t>
            </a:r>
            <a:endParaRPr lang="zh-CN" altLang="en-US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39800FA-ABFC-C9B1-17F2-65CE5C070035}"/>
              </a:ext>
            </a:extLst>
          </p:cNvPr>
          <p:cNvSpPr txBox="1"/>
          <p:nvPr/>
        </p:nvSpPr>
        <p:spPr>
          <a:xfrm>
            <a:off x="3629772" y="3614042"/>
            <a:ext cx="1023949" cy="1273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720000"/>
              </a:lnSpc>
            </a:pPr>
            <a:r>
              <a:rPr lang="en-US" altLang="zh-CN" sz="600" kern="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Stage</a:t>
            </a:r>
            <a:endParaRPr lang="zh-CN" altLang="zh-CN" sz="6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720000"/>
              </a:lnSpc>
            </a:pPr>
            <a:r>
              <a:rPr lang="en-US" altLang="zh-CN" sz="600" kern="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riskScore</a:t>
            </a:r>
            <a:endParaRPr lang="zh-CN" altLang="zh-CN" sz="6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33D374D-78D2-AB5E-16AF-C46FD334437C}"/>
              </a:ext>
            </a:extLst>
          </p:cNvPr>
          <p:cNvSpPr txBox="1"/>
          <p:nvPr/>
        </p:nvSpPr>
        <p:spPr>
          <a:xfrm>
            <a:off x="4071666" y="3614042"/>
            <a:ext cx="1157619" cy="12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20000"/>
              </a:lnSpc>
            </a:pPr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</a:p>
          <a:p>
            <a:pPr>
              <a:lnSpc>
                <a:spcPct val="720000"/>
              </a:lnSpc>
            </a:pPr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E4F08D9-2BB1-73B5-98DE-55A07CCC8375}"/>
              </a:ext>
            </a:extLst>
          </p:cNvPr>
          <p:cNvSpPr txBox="1"/>
          <p:nvPr/>
        </p:nvSpPr>
        <p:spPr>
          <a:xfrm>
            <a:off x="4416546" y="3869643"/>
            <a:ext cx="1091382" cy="1023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60000"/>
              </a:lnSpc>
            </a:pPr>
            <a:r>
              <a:rPr lang="en-US" altLang="zh-CN" sz="600" b="0" i="0" u="none" strike="noStrike" baseline="0" dirty="0">
                <a:latin typeface="Arial" panose="020B0604020202020204" pitchFamily="34" charset="0"/>
              </a:rPr>
              <a:t>1.675(1.290−2.175)</a:t>
            </a:r>
          </a:p>
          <a:p>
            <a:pPr>
              <a:lnSpc>
                <a:spcPct val="360000"/>
              </a:lnSpc>
            </a:pPr>
            <a:endParaRPr lang="en-US" altLang="zh-CN" sz="600" b="0" i="0" u="none" strike="noStrike" baseline="0" dirty="0">
              <a:latin typeface="Arial" panose="020B0604020202020204" pitchFamily="34" charset="0"/>
            </a:endParaRPr>
          </a:p>
          <a:p>
            <a:pPr>
              <a:lnSpc>
                <a:spcPct val="360000"/>
              </a:lnSpc>
            </a:pPr>
            <a:r>
              <a:rPr lang="en-US" altLang="zh-CN" sz="600" b="0" i="0" u="none" strike="noStrike" baseline="0" dirty="0">
                <a:latin typeface="Arial" panose="020B0604020202020204" pitchFamily="34" charset="0"/>
              </a:rPr>
              <a:t>4.930(2.762−8.800)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9F86460-334B-E6AC-D270-2381CA722429}"/>
              </a:ext>
            </a:extLst>
          </p:cNvPr>
          <p:cNvSpPr txBox="1"/>
          <p:nvPr/>
        </p:nvSpPr>
        <p:spPr>
          <a:xfrm>
            <a:off x="5644395" y="4998244"/>
            <a:ext cx="16201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Hazard ratio</a:t>
            </a:r>
            <a:endParaRPr lang="zh-CN" altLang="en-US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9386912-7AFA-3616-C535-D2EB0B9A3232}"/>
              </a:ext>
            </a:extLst>
          </p:cNvPr>
          <p:cNvSpPr txBox="1"/>
          <p:nvPr/>
        </p:nvSpPr>
        <p:spPr>
          <a:xfrm>
            <a:off x="5104166" y="4870947"/>
            <a:ext cx="180365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1                2                4                8                16     </a:t>
            </a:r>
            <a:endParaRPr lang="zh-CN" altLang="en-US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文本框 164">
            <a:extLst>
              <a:ext uri="{FF2B5EF4-FFF2-40B4-BE49-F238E27FC236}">
                <a16:creationId xmlns:a16="http://schemas.microsoft.com/office/drawing/2014/main" id="{EBEFA4B4-C963-31B0-81C4-50AEF4E4CC5A}"/>
              </a:ext>
            </a:extLst>
          </p:cNvPr>
          <p:cNvSpPr txBox="1"/>
          <p:nvPr/>
        </p:nvSpPr>
        <p:spPr>
          <a:xfrm>
            <a:off x="5987770" y="33285"/>
            <a:ext cx="94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S7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1ACD3E6-FF21-3377-80E0-CB3900D1D698}"/>
              </a:ext>
            </a:extLst>
          </p:cNvPr>
          <p:cNvSpPr txBox="1"/>
          <p:nvPr/>
        </p:nvSpPr>
        <p:spPr>
          <a:xfrm>
            <a:off x="323928" y="645463"/>
            <a:ext cx="97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8274C8F5-1D44-195B-AA4E-60C58357D2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4" t="5040" r="5803" b="19046"/>
          <a:stretch/>
        </p:blipFill>
        <p:spPr>
          <a:xfrm>
            <a:off x="922185" y="795522"/>
            <a:ext cx="1824715" cy="1471954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66EE66C-BA43-D9D7-B8C8-1C68479B2E7F}"/>
              </a:ext>
            </a:extLst>
          </p:cNvPr>
          <p:cNvSpPr txBox="1"/>
          <p:nvPr/>
        </p:nvSpPr>
        <p:spPr>
          <a:xfrm rot="16200000">
            <a:off x="11281" y="1086373"/>
            <a:ext cx="1270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Sensitivity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9F2A396-4B01-FFBD-BCD0-1F0A4307AEE3}"/>
              </a:ext>
            </a:extLst>
          </p:cNvPr>
          <p:cNvSpPr txBox="1"/>
          <p:nvPr/>
        </p:nvSpPr>
        <p:spPr>
          <a:xfrm>
            <a:off x="1555865" y="2445823"/>
            <a:ext cx="16158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1-Specificity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35B9DDB-BB38-407F-C04E-133B8EFF93C1}"/>
              </a:ext>
            </a:extLst>
          </p:cNvPr>
          <p:cNvSpPr txBox="1"/>
          <p:nvPr/>
        </p:nvSpPr>
        <p:spPr>
          <a:xfrm>
            <a:off x="655965" y="668083"/>
            <a:ext cx="654947" cy="167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2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</a:p>
          <a:p>
            <a:pPr>
              <a:lnSpc>
                <a:spcPct val="22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  <a:p>
            <a:pPr>
              <a:lnSpc>
                <a:spcPct val="22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  <a:p>
            <a:pPr>
              <a:lnSpc>
                <a:spcPct val="22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  <a:p>
            <a:pPr>
              <a:lnSpc>
                <a:spcPct val="22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  <a:p>
            <a:pPr>
              <a:lnSpc>
                <a:spcPct val="220000"/>
              </a:lnSpc>
            </a:pP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60571FB-2DA7-0D4C-9A77-3C1E56C65223}"/>
              </a:ext>
            </a:extLst>
          </p:cNvPr>
          <p:cNvSpPr txBox="1"/>
          <p:nvPr/>
        </p:nvSpPr>
        <p:spPr>
          <a:xfrm>
            <a:off x="881783" y="2283845"/>
            <a:ext cx="22485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0.0       0.2      0.4       0.6      0.8       1.0 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840D965-2D3A-2808-3CEE-A8B76364FC38}"/>
              </a:ext>
            </a:extLst>
          </p:cNvPr>
          <p:cNvSpPr txBox="1"/>
          <p:nvPr/>
        </p:nvSpPr>
        <p:spPr>
          <a:xfrm>
            <a:off x="1834107" y="1889544"/>
            <a:ext cx="3660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AUC at 1 years: 0.780</a:t>
            </a:r>
          </a:p>
          <a:p>
            <a:pPr algn="l"/>
            <a:r>
              <a:rPr lang="en-US" altLang="zh-CN" sz="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AUC at 2 years: 0.698</a:t>
            </a:r>
          </a:p>
          <a:p>
            <a:pPr algn="l"/>
            <a:r>
              <a:rPr lang="en-US" altLang="zh-CN" sz="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AUC at 3 years: 0.699</a:t>
            </a:r>
            <a:endParaRPr lang="zh-CN" alt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248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1549</Words>
  <Application>Microsoft Office PowerPoint</Application>
  <PresentationFormat>A4 纸张(210x297 毫米)</PresentationFormat>
  <Paragraphs>607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Guan CJ</dc:creator>
  <cp:lastModifiedBy>Guan CJ</cp:lastModifiedBy>
  <cp:revision>1</cp:revision>
  <dcterms:created xsi:type="dcterms:W3CDTF">2023-03-11T14:13:43Z</dcterms:created>
  <dcterms:modified xsi:type="dcterms:W3CDTF">2023-03-11T14:14:28Z</dcterms:modified>
</cp:coreProperties>
</file>