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19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chya Dasgupta" userId="46c0c2d1ac68b544" providerId="LiveId" clId="{2CDA3607-D699-46BB-8274-1CB8C1900D4D}"/>
    <pc:docChg chg="modSld">
      <pc:chgData name="Archya Dasgupta" userId="46c0c2d1ac68b544" providerId="LiveId" clId="{2CDA3607-D699-46BB-8274-1CB8C1900D4D}" dt="2020-12-10T02:29:27.167" v="0" actId="20577"/>
      <pc:docMkLst>
        <pc:docMk/>
      </pc:docMkLst>
      <pc:sldChg chg="modSp mod">
        <pc:chgData name="Archya Dasgupta" userId="46c0c2d1ac68b544" providerId="LiveId" clId="{2CDA3607-D699-46BB-8274-1CB8C1900D4D}" dt="2020-12-10T02:29:27.167" v="0" actId="20577"/>
        <pc:sldMkLst>
          <pc:docMk/>
          <pc:sldMk cId="2597040079" sldId="256"/>
        </pc:sldMkLst>
        <pc:spChg chg="mod">
          <ac:chgData name="Archya Dasgupta" userId="46c0c2d1ac68b544" providerId="LiveId" clId="{2CDA3607-D699-46BB-8274-1CB8C1900D4D}" dt="2020-12-10T02:29:27.167" v="0" actId="20577"/>
          <ac:spMkLst>
            <pc:docMk/>
            <pc:sldMk cId="2597040079" sldId="256"/>
            <ac:spMk id="117" creationId="{4A139DCD-E88C-4398-B3CD-2586BFADC1F0}"/>
          </ac:spMkLst>
        </pc:spChg>
      </pc:sldChg>
    </pc:docChg>
  </pc:docChgLst>
  <pc:docChgLst>
    <pc:chgData name="Archya Dasgupta" userId="46c0c2d1ac68b544" providerId="LiveId" clId="{3E8D6B4A-152B-49F0-AA39-4BBEE3197CB6}"/>
    <pc:docChg chg="modSld">
      <pc:chgData name="Archya Dasgupta" userId="46c0c2d1ac68b544" providerId="LiveId" clId="{3E8D6B4A-152B-49F0-AA39-4BBEE3197CB6}" dt="2020-12-10T03:02:20.568" v="36" actId="20577"/>
      <pc:docMkLst>
        <pc:docMk/>
      </pc:docMkLst>
      <pc:sldChg chg="modSp mod">
        <pc:chgData name="Archya Dasgupta" userId="46c0c2d1ac68b544" providerId="LiveId" clId="{3E8D6B4A-152B-49F0-AA39-4BBEE3197CB6}" dt="2020-12-10T03:02:20.568" v="36" actId="20577"/>
        <pc:sldMkLst>
          <pc:docMk/>
          <pc:sldMk cId="2597040079" sldId="256"/>
        </pc:sldMkLst>
        <pc:spChg chg="mod">
          <ac:chgData name="Archya Dasgupta" userId="46c0c2d1ac68b544" providerId="LiveId" clId="{3E8D6B4A-152B-49F0-AA39-4BBEE3197CB6}" dt="2020-12-10T03:02:20.568" v="36" actId="20577"/>
          <ac:spMkLst>
            <pc:docMk/>
            <pc:sldMk cId="2597040079" sldId="256"/>
            <ac:spMk id="110" creationId="{DA6AC913-31E1-4EC8-800A-26A1FC8D7E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67462"/>
            <a:ext cx="10363200" cy="375991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72376"/>
            <a:ext cx="9144000" cy="260744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733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64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74987"/>
            <a:ext cx="2628900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74987"/>
            <a:ext cx="7734300" cy="91523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290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513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692444"/>
            <a:ext cx="10515600" cy="449240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7227345"/>
            <a:ext cx="10515600" cy="236244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558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243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4990"/>
            <a:ext cx="10515600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647443"/>
            <a:ext cx="5157787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944914"/>
            <a:ext cx="5157787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647443"/>
            <a:ext cx="5183188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944914"/>
            <a:ext cx="5183188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09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218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574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554968"/>
            <a:ext cx="6172200" cy="767483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712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554968"/>
            <a:ext cx="6172200" cy="767483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747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990"/>
            <a:ext cx="1051560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74937"/>
            <a:ext cx="1051560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89CCF-661E-4B1E-B6C0-352BD4B62BC2}" type="datetimeFigureOut">
              <a:rPr lang="en-CA" smtClean="0"/>
              <a:t>2021-02-21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0009783"/>
            <a:ext cx="41148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36393-CB5F-4B9E-916E-9EF8E3F43D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918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8598" y="609709"/>
            <a:ext cx="8893807" cy="2516923"/>
            <a:chOff x="430488" y="311866"/>
            <a:chExt cx="8893807" cy="251692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430488" y="311872"/>
              <a:ext cx="197161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Skull Stripping </a:t>
              </a:r>
            </a:p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&amp; Registration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1306110-914A-4232-AE25-53273D08C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40058" y="604257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B524C84-3581-4C53-B483-2BED4CB60392}"/>
                </a:ext>
              </a:extLst>
            </p:cNvPr>
            <p:cNvSpPr txBox="1"/>
            <p:nvPr/>
          </p:nvSpPr>
          <p:spPr>
            <a:xfrm>
              <a:off x="2504151" y="325267"/>
              <a:ext cx="197161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Edema Segmentation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4B96180-9F6D-4C07-A538-B052558449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5501" y="617655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2428873" y="1234446"/>
              <a:ext cx="2122170" cy="1497326"/>
              <a:chOff x="4624840" y="1169891"/>
              <a:chExt cx="2122170" cy="1497326"/>
            </a:xfrm>
          </p:grpSpPr>
          <p:pic>
            <p:nvPicPr>
              <p:cNvPr id="29" name="Picture 28"/>
              <p:cNvPicPr>
                <a:picLocks noChangeAspect="1"/>
              </p:cNvPicPr>
              <p:nvPr/>
            </p:nvPicPr>
            <p:blipFill rotWithShape="1">
              <a:blip r:embed="rId2"/>
              <a:srcRect t="1272" b="977"/>
              <a:stretch/>
            </p:blipFill>
            <p:spPr>
              <a:xfrm>
                <a:off x="4624840" y="1169891"/>
                <a:ext cx="2122170" cy="1188056"/>
              </a:xfrm>
              <a:prstGeom prst="rect">
                <a:avLst/>
              </a:prstGeom>
            </p:spPr>
          </p:pic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028B685-A9AA-468B-926C-43ECEA2752CC}"/>
                  </a:ext>
                </a:extLst>
              </p:cNvPr>
              <p:cNvSpPr/>
              <p:nvPr/>
            </p:nvSpPr>
            <p:spPr>
              <a:xfrm>
                <a:off x="6032093" y="2359440"/>
                <a:ext cx="45397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BM</a:t>
                </a:r>
                <a:endParaRPr lang="en-CA" sz="1400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2A5E3D9-B5A4-4771-8D6B-31E7AA837F37}"/>
                  </a:ext>
                </a:extLst>
              </p:cNvPr>
              <p:cNvSpPr/>
              <p:nvPr/>
            </p:nvSpPr>
            <p:spPr>
              <a:xfrm>
                <a:off x="4881601" y="2359438"/>
                <a:ext cx="56297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LGG</a:t>
                </a:r>
                <a:endParaRPr lang="en-CA" sz="1400" dirty="0"/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5B3A512-C012-42E4-8C8A-BC82E764E1EE}"/>
                </a:ext>
              </a:extLst>
            </p:cNvPr>
            <p:cNvSpPr txBox="1"/>
            <p:nvPr/>
          </p:nvSpPr>
          <p:spPr>
            <a:xfrm>
              <a:off x="7102756" y="1158321"/>
              <a:ext cx="2221539" cy="13849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First-Order (18)</a:t>
              </a:r>
            </a:p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GLCM (21)</a:t>
              </a:r>
            </a:p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GLDM (14)</a:t>
              </a:r>
            </a:p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GLRLM (16)</a:t>
              </a:r>
            </a:p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GLSZM (16)</a:t>
              </a:r>
            </a:p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NGTDM (5)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D58FD3B-0DFC-4B6D-A311-AE464367E50D}"/>
                </a:ext>
              </a:extLst>
            </p:cNvPr>
            <p:cNvSpPr txBox="1"/>
            <p:nvPr/>
          </p:nvSpPr>
          <p:spPr>
            <a:xfrm>
              <a:off x="4897122" y="311868"/>
              <a:ext cx="197161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Image Preprocessing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0074336-537C-49EC-AA8E-4CDE9EE95C3A}"/>
                </a:ext>
              </a:extLst>
            </p:cNvPr>
            <p:cNvSpPr txBox="1"/>
            <p:nvPr/>
          </p:nvSpPr>
          <p:spPr>
            <a:xfrm>
              <a:off x="7227718" y="311866"/>
              <a:ext cx="197161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Voxel-Wise</a:t>
              </a:r>
            </a:p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Feature Extraction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B6560B4-6180-43B7-BC8E-A805A99C1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4809" y="604254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4772161" y="1160158"/>
              <a:ext cx="2221538" cy="1383157"/>
              <a:chOff x="4901978" y="978187"/>
              <a:chExt cx="2221538" cy="1383157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27E4020-2229-4C2A-8837-8F0424E8D63D}"/>
                  </a:ext>
                </a:extLst>
              </p:cNvPr>
              <p:cNvSpPr txBox="1"/>
              <p:nvPr/>
            </p:nvSpPr>
            <p:spPr>
              <a:xfrm>
                <a:off x="4901978" y="978187"/>
                <a:ext cx="2221538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1 mm</a:t>
                </a:r>
                <a:r>
                  <a:rPr lang="en-CA" sz="1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Resampling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A752F38-F7B4-47DD-BBBA-FECC02A713D1}"/>
                  </a:ext>
                </a:extLst>
              </p:cNvPr>
              <p:cNvSpPr txBox="1"/>
              <p:nvPr/>
            </p:nvSpPr>
            <p:spPr>
              <a:xfrm>
                <a:off x="4901978" y="1408154"/>
                <a:ext cx="2221538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Intensity Standardization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F576762-9D9F-4B8A-891A-AB55D648F285}"/>
                  </a:ext>
                </a:extLst>
              </p:cNvPr>
              <p:cNvSpPr txBox="1"/>
              <p:nvPr/>
            </p:nvSpPr>
            <p:spPr>
              <a:xfrm>
                <a:off x="4901978" y="1838124"/>
                <a:ext cx="222153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Fixed Bin-Width</a:t>
                </a:r>
              </a:p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Discretization</a:t>
                </a:r>
                <a:endParaRPr lang="en-CA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84B96180-9F6D-4C07-A538-B052558449C0}"/>
                  </a:ext>
                </a:extLst>
              </p:cNvPr>
              <p:cNvCxnSpPr>
                <a:cxnSpLocks/>
                <a:stCxn id="24" idx="2"/>
              </p:cNvCxnSpPr>
              <p:nvPr/>
            </p:nvCxnSpPr>
            <p:spPr>
              <a:xfrm>
                <a:off x="6012747" y="1285964"/>
                <a:ext cx="1" cy="12219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84B96180-9F6D-4C07-A538-B052558449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2747" y="1712208"/>
                <a:ext cx="0" cy="12219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523095" y="1048773"/>
              <a:ext cx="1775430" cy="1780017"/>
              <a:chOff x="2310905" y="3916106"/>
              <a:chExt cx="1775430" cy="1780017"/>
            </a:xfrm>
          </p:grpSpPr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7514A087-963C-4803-8E82-FD43EA37E4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68001" y="4842191"/>
                <a:ext cx="203967" cy="20396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B62E970-EB1A-4B96-9F34-D31D4CF92A1F}"/>
                  </a:ext>
                </a:extLst>
              </p:cNvPr>
              <p:cNvSpPr/>
              <p:nvPr/>
            </p:nvSpPr>
            <p:spPr>
              <a:xfrm>
                <a:off x="3521758" y="4591858"/>
                <a:ext cx="56457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ADC</a:t>
                </a:r>
                <a:endParaRPr lang="en-CA" sz="1400" dirty="0"/>
              </a:p>
            </p:txBody>
          </p:sp>
          <p:pic>
            <p:nvPicPr>
              <p:cNvPr id="18" name="Picture 17"/>
              <p:cNvPicPr>
                <a:picLocks noChangeAspect="1"/>
              </p:cNvPicPr>
              <p:nvPr/>
            </p:nvPicPr>
            <p:blipFill rotWithShape="1">
              <a:blip r:embed="rId3"/>
              <a:srcRect l="-1" r="66670"/>
              <a:stretch/>
            </p:blipFill>
            <p:spPr>
              <a:xfrm>
                <a:off x="2832096" y="4715415"/>
                <a:ext cx="718235" cy="731622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3"/>
              <a:srcRect l="33253" t="-1" r="33417" b="358"/>
              <a:stretch/>
            </p:blipFill>
            <p:spPr>
              <a:xfrm>
                <a:off x="2434652" y="3918718"/>
                <a:ext cx="718213" cy="729010"/>
              </a:xfrm>
              <a:prstGeom prst="rect">
                <a:avLst/>
              </a:prstGeom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3"/>
              <a:srcRect l="66435" r="234"/>
              <a:stretch/>
            </p:blipFill>
            <p:spPr>
              <a:xfrm>
                <a:off x="3234922" y="3916106"/>
                <a:ext cx="718235" cy="731622"/>
              </a:xfrm>
              <a:prstGeom prst="rect">
                <a:avLst/>
              </a:prstGeom>
            </p:spPr>
          </p:pic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D9413E1E-1A24-4E56-9B2E-B3F6ABE12A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08828" y="4833137"/>
                <a:ext cx="197587" cy="19758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A139DCD-E88C-4398-B3CD-2586BFADC1F0}"/>
                  </a:ext>
                </a:extLst>
              </p:cNvPr>
              <p:cNvSpPr/>
              <p:nvPr/>
            </p:nvSpPr>
            <p:spPr>
              <a:xfrm>
                <a:off x="2310905" y="4582803"/>
                <a:ext cx="50206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T2F</a:t>
                </a:r>
                <a:endParaRPr lang="en-CA" sz="1400" dirty="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C6FFA82-6C42-4D43-922B-130D30985F17}"/>
                  </a:ext>
                </a:extLst>
              </p:cNvPr>
              <p:cNvSpPr/>
              <p:nvPr/>
            </p:nvSpPr>
            <p:spPr>
              <a:xfrm>
                <a:off x="2949801" y="5388346"/>
                <a:ext cx="48282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CA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T1c</a:t>
                </a:r>
                <a:endParaRPr lang="en-CA" sz="1400" dirty="0"/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A6AC913-31E1-4EC8-800A-26A1FC8D7E68}"/>
              </a:ext>
            </a:extLst>
          </p:cNvPr>
          <p:cNvSpPr txBox="1"/>
          <p:nvPr/>
        </p:nvSpPr>
        <p:spPr>
          <a:xfrm>
            <a:off x="437553" y="578930"/>
            <a:ext cx="4623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A6AC913-31E1-4EC8-800A-26A1FC8D7E68}"/>
              </a:ext>
            </a:extLst>
          </p:cNvPr>
          <p:cNvSpPr txBox="1"/>
          <p:nvPr/>
        </p:nvSpPr>
        <p:spPr>
          <a:xfrm>
            <a:off x="432296" y="3133544"/>
            <a:ext cx="4623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A6AC913-31E1-4EC8-800A-26A1FC8D7E68}"/>
              </a:ext>
            </a:extLst>
          </p:cNvPr>
          <p:cNvSpPr txBox="1"/>
          <p:nvPr/>
        </p:nvSpPr>
        <p:spPr>
          <a:xfrm>
            <a:off x="432296" y="6283143"/>
            <a:ext cx="4623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C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818188" y="3263858"/>
            <a:ext cx="8719227" cy="2859352"/>
            <a:chOff x="1308183" y="4632139"/>
            <a:chExt cx="8719227" cy="285935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1683429" y="4632139"/>
              <a:ext cx="19716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latin typeface="Arial" panose="020B0604020202020204" pitchFamily="34" charset="0"/>
                  <a:cs typeface="Arial" panose="020B0604020202020204" pitchFamily="34" charset="0"/>
                </a:rPr>
                <a:t>Voxel-Wise</a:t>
              </a:r>
            </a:p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Feature Maps</a:t>
              </a:r>
              <a:endParaRPr lang="en-CA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4211155" y="5399174"/>
              <a:ext cx="2834572" cy="1846479"/>
              <a:chOff x="2912430" y="3115438"/>
              <a:chExt cx="2834572" cy="1846479"/>
            </a:xfrm>
          </p:grpSpPr>
          <p:pic>
            <p:nvPicPr>
              <p:cNvPr id="94" name="Picture 93" descr="A close up of a light&#10;&#10;Description automatically generated">
                <a:extLst>
                  <a:ext uri="{FF2B5EF4-FFF2-40B4-BE49-F238E27FC236}">
                    <a16:creationId xmlns:a16="http://schemas.microsoft.com/office/drawing/2014/main" id="{D3DF720A-B001-5C4C-9888-CA92758321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12430" y="3115438"/>
                <a:ext cx="1008291" cy="1737055"/>
              </a:xfrm>
              <a:prstGeom prst="rect">
                <a:avLst/>
              </a:prstGeom>
              <a:ln w="12700">
                <a:solidFill>
                  <a:schemeClr val="bg1"/>
                </a:solidFill>
              </a:ln>
            </p:spPr>
          </p:pic>
          <p:pic>
            <p:nvPicPr>
              <p:cNvPr id="95" name="Picture 94" descr="A picture containing sitting&#10;&#10;Description automatically generated">
                <a:extLst>
                  <a:ext uri="{FF2B5EF4-FFF2-40B4-BE49-F238E27FC236}">
                    <a16:creationId xmlns:a16="http://schemas.microsoft.com/office/drawing/2014/main" id="{3FDD1A23-D188-E24A-BB29-E102A0446B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17940" y="3230119"/>
                <a:ext cx="968358" cy="1677157"/>
              </a:xfrm>
              <a:prstGeom prst="rect">
                <a:avLst/>
              </a:prstGeom>
              <a:ln w="12700">
                <a:solidFill>
                  <a:schemeClr val="bg1"/>
                </a:solidFill>
              </a:ln>
            </p:spPr>
          </p:pic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33C2C3FB-3E69-9A48-8CA5-88556EF1B8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8779" y="3469447"/>
                <a:ext cx="1048223" cy="1492470"/>
              </a:xfrm>
              <a:prstGeom prst="rect">
                <a:avLst/>
              </a:prstGeom>
              <a:ln w="12700">
                <a:solidFill>
                  <a:schemeClr val="bg1"/>
                </a:solidFill>
              </a:ln>
            </p:spPr>
          </p:pic>
        </p:grp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568732" y="5429501"/>
              <a:ext cx="2164080" cy="1676400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4611733" y="4632139"/>
              <a:ext cx="19716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Training Set</a:t>
              </a:r>
            </a:p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Downsampling</a:t>
              </a:r>
              <a:endParaRPr lang="en-CA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1306110-914A-4232-AE25-53273D08C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0912" y="4924527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Group 40"/>
            <p:cNvGrpSpPr/>
            <p:nvPr/>
          </p:nvGrpSpPr>
          <p:grpSpPr>
            <a:xfrm>
              <a:off x="7641397" y="5390042"/>
              <a:ext cx="2386013" cy="1755318"/>
              <a:chOff x="7839075" y="4550232"/>
              <a:chExt cx="2386013" cy="1755318"/>
            </a:xfrm>
          </p:grpSpPr>
          <p:sp>
            <p:nvSpPr>
              <p:cNvPr id="53" name="Oval 52"/>
              <p:cNvSpPr/>
              <p:nvPr/>
            </p:nvSpPr>
            <p:spPr>
              <a:xfrm>
                <a:off x="8583370" y="5326322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8802445" y="5547778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8259520" y="5547778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687290" y="5619122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8897695" y="5854959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8802445" y="6035934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8576227" y="6019311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8540555" y="6189245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8059670" y="5926303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8039034" y="6063415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8213572" y="6027952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8495349" y="5936158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8368261" y="5875507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8256387" y="5861595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8153662" y="5854959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8318602" y="6214554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933367" y="6212040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9396566" y="5100009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9756578" y="5480183"/>
                <a:ext cx="71344" cy="7134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9756578" y="5064337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9467910" y="5309761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9576572" y="5152443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9940418" y="5028665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9603799" y="4957321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9530809" y="4921649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9440535" y="4983469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9369191" y="5228893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9144597" y="4876453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9426175" y="4798837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9671461" y="4797871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9862382" y="4933176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10078046" y="4776485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9429709" y="4698345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9294165" y="4583324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9144597" y="4677671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9776983" y="4684163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9813735" y="4719835"/>
                <a:ext cx="71344" cy="7134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90" name="Freeform 89"/>
              <p:cNvSpPr/>
              <p:nvPr/>
            </p:nvSpPr>
            <p:spPr>
              <a:xfrm>
                <a:off x="8759825" y="4556125"/>
                <a:ext cx="1463675" cy="1048819"/>
              </a:xfrm>
              <a:custGeom>
                <a:avLst/>
                <a:gdLst>
                  <a:gd name="connsiteX0" fmla="*/ 0 w 1470930"/>
                  <a:gd name="connsiteY0" fmla="*/ 0 h 1048819"/>
                  <a:gd name="connsiteX1" fmla="*/ 47625 w 1470930"/>
                  <a:gd name="connsiteY1" fmla="*/ 193675 h 1048819"/>
                  <a:gd name="connsiteX2" fmla="*/ 98425 w 1470930"/>
                  <a:gd name="connsiteY2" fmla="*/ 304800 h 1048819"/>
                  <a:gd name="connsiteX3" fmla="*/ 187325 w 1470930"/>
                  <a:gd name="connsiteY3" fmla="*/ 425450 h 1048819"/>
                  <a:gd name="connsiteX4" fmla="*/ 288925 w 1470930"/>
                  <a:gd name="connsiteY4" fmla="*/ 542925 h 1048819"/>
                  <a:gd name="connsiteX5" fmla="*/ 361950 w 1470930"/>
                  <a:gd name="connsiteY5" fmla="*/ 654050 h 1048819"/>
                  <a:gd name="connsiteX6" fmla="*/ 447675 w 1470930"/>
                  <a:gd name="connsiteY6" fmla="*/ 771525 h 1048819"/>
                  <a:gd name="connsiteX7" fmla="*/ 504825 w 1470930"/>
                  <a:gd name="connsiteY7" fmla="*/ 857250 h 1048819"/>
                  <a:gd name="connsiteX8" fmla="*/ 571500 w 1470930"/>
                  <a:gd name="connsiteY8" fmla="*/ 920750 h 1048819"/>
                  <a:gd name="connsiteX9" fmla="*/ 666750 w 1470930"/>
                  <a:gd name="connsiteY9" fmla="*/ 984250 h 1048819"/>
                  <a:gd name="connsiteX10" fmla="*/ 793750 w 1470930"/>
                  <a:gd name="connsiteY10" fmla="*/ 1035050 h 1048819"/>
                  <a:gd name="connsiteX11" fmla="*/ 882650 w 1470930"/>
                  <a:gd name="connsiteY11" fmla="*/ 1047750 h 1048819"/>
                  <a:gd name="connsiteX12" fmla="*/ 974725 w 1470930"/>
                  <a:gd name="connsiteY12" fmla="*/ 1047750 h 1048819"/>
                  <a:gd name="connsiteX13" fmla="*/ 1060450 w 1470930"/>
                  <a:gd name="connsiteY13" fmla="*/ 1044575 h 1048819"/>
                  <a:gd name="connsiteX14" fmla="*/ 1162050 w 1470930"/>
                  <a:gd name="connsiteY14" fmla="*/ 1022350 h 1048819"/>
                  <a:gd name="connsiteX15" fmla="*/ 1295400 w 1470930"/>
                  <a:gd name="connsiteY15" fmla="*/ 987425 h 1048819"/>
                  <a:gd name="connsiteX16" fmla="*/ 1444625 w 1470930"/>
                  <a:gd name="connsiteY16" fmla="*/ 965200 h 1048819"/>
                  <a:gd name="connsiteX17" fmla="*/ 1470025 w 1470930"/>
                  <a:gd name="connsiteY17" fmla="*/ 949325 h 1048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470930" h="1048819">
                    <a:moveTo>
                      <a:pt x="0" y="0"/>
                    </a:moveTo>
                    <a:cubicBezTo>
                      <a:pt x="15610" y="71437"/>
                      <a:pt x="31221" y="142875"/>
                      <a:pt x="47625" y="193675"/>
                    </a:cubicBezTo>
                    <a:cubicBezTo>
                      <a:pt x="64029" y="244475"/>
                      <a:pt x="75142" y="266171"/>
                      <a:pt x="98425" y="304800"/>
                    </a:cubicBezTo>
                    <a:cubicBezTo>
                      <a:pt x="121708" y="343429"/>
                      <a:pt x="155575" y="385763"/>
                      <a:pt x="187325" y="425450"/>
                    </a:cubicBezTo>
                    <a:cubicBezTo>
                      <a:pt x="219075" y="465138"/>
                      <a:pt x="259821" y="504825"/>
                      <a:pt x="288925" y="542925"/>
                    </a:cubicBezTo>
                    <a:cubicBezTo>
                      <a:pt x="318029" y="581025"/>
                      <a:pt x="335492" y="615950"/>
                      <a:pt x="361950" y="654050"/>
                    </a:cubicBezTo>
                    <a:cubicBezTo>
                      <a:pt x="388408" y="692150"/>
                      <a:pt x="423863" y="737658"/>
                      <a:pt x="447675" y="771525"/>
                    </a:cubicBezTo>
                    <a:cubicBezTo>
                      <a:pt x="471487" y="805392"/>
                      <a:pt x="484188" y="832379"/>
                      <a:pt x="504825" y="857250"/>
                    </a:cubicBezTo>
                    <a:cubicBezTo>
                      <a:pt x="525462" y="882121"/>
                      <a:pt x="544513" y="899583"/>
                      <a:pt x="571500" y="920750"/>
                    </a:cubicBezTo>
                    <a:cubicBezTo>
                      <a:pt x="598488" y="941917"/>
                      <a:pt x="629708" y="965200"/>
                      <a:pt x="666750" y="984250"/>
                    </a:cubicBezTo>
                    <a:cubicBezTo>
                      <a:pt x="703792" y="1003300"/>
                      <a:pt x="757767" y="1024467"/>
                      <a:pt x="793750" y="1035050"/>
                    </a:cubicBezTo>
                    <a:cubicBezTo>
                      <a:pt x="829733" y="1045633"/>
                      <a:pt x="852488" y="1045633"/>
                      <a:pt x="882650" y="1047750"/>
                    </a:cubicBezTo>
                    <a:cubicBezTo>
                      <a:pt x="912812" y="1049867"/>
                      <a:pt x="945092" y="1048279"/>
                      <a:pt x="974725" y="1047750"/>
                    </a:cubicBezTo>
                    <a:cubicBezTo>
                      <a:pt x="1004358" y="1047221"/>
                      <a:pt x="1029229" y="1048808"/>
                      <a:pt x="1060450" y="1044575"/>
                    </a:cubicBezTo>
                    <a:cubicBezTo>
                      <a:pt x="1091671" y="1040342"/>
                      <a:pt x="1122892" y="1031875"/>
                      <a:pt x="1162050" y="1022350"/>
                    </a:cubicBezTo>
                    <a:cubicBezTo>
                      <a:pt x="1201208" y="1012825"/>
                      <a:pt x="1248304" y="996950"/>
                      <a:pt x="1295400" y="987425"/>
                    </a:cubicBezTo>
                    <a:cubicBezTo>
                      <a:pt x="1342496" y="977900"/>
                      <a:pt x="1415521" y="971550"/>
                      <a:pt x="1444625" y="965200"/>
                    </a:cubicBezTo>
                    <a:cubicBezTo>
                      <a:pt x="1473729" y="958850"/>
                      <a:pt x="1471877" y="954087"/>
                      <a:pt x="1470025" y="949325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7839075" y="5092575"/>
                <a:ext cx="1790700" cy="1212975"/>
              </a:xfrm>
              <a:custGeom>
                <a:avLst/>
                <a:gdLst>
                  <a:gd name="connsiteX0" fmla="*/ 0 w 1790700"/>
                  <a:gd name="connsiteY0" fmla="*/ 355725 h 1212975"/>
                  <a:gd name="connsiteX1" fmla="*/ 120650 w 1790700"/>
                  <a:gd name="connsiteY1" fmla="*/ 285875 h 1212975"/>
                  <a:gd name="connsiteX2" fmla="*/ 184150 w 1790700"/>
                  <a:gd name="connsiteY2" fmla="*/ 209675 h 1212975"/>
                  <a:gd name="connsiteX3" fmla="*/ 266700 w 1790700"/>
                  <a:gd name="connsiteY3" fmla="*/ 123950 h 1212975"/>
                  <a:gd name="connsiteX4" fmla="*/ 361950 w 1790700"/>
                  <a:gd name="connsiteY4" fmla="*/ 54100 h 1212975"/>
                  <a:gd name="connsiteX5" fmla="*/ 466725 w 1790700"/>
                  <a:gd name="connsiteY5" fmla="*/ 16000 h 1212975"/>
                  <a:gd name="connsiteX6" fmla="*/ 577850 w 1790700"/>
                  <a:gd name="connsiteY6" fmla="*/ 125 h 1212975"/>
                  <a:gd name="connsiteX7" fmla="*/ 666750 w 1790700"/>
                  <a:gd name="connsiteY7" fmla="*/ 9650 h 1212975"/>
                  <a:gd name="connsiteX8" fmla="*/ 742950 w 1790700"/>
                  <a:gd name="connsiteY8" fmla="*/ 28700 h 1212975"/>
                  <a:gd name="connsiteX9" fmla="*/ 850900 w 1790700"/>
                  <a:gd name="connsiteY9" fmla="*/ 89025 h 1212975"/>
                  <a:gd name="connsiteX10" fmla="*/ 939800 w 1790700"/>
                  <a:gd name="connsiteY10" fmla="*/ 139825 h 1212975"/>
                  <a:gd name="connsiteX11" fmla="*/ 1006475 w 1790700"/>
                  <a:gd name="connsiteY11" fmla="*/ 206500 h 1212975"/>
                  <a:gd name="connsiteX12" fmla="*/ 1076325 w 1790700"/>
                  <a:gd name="connsiteY12" fmla="*/ 285875 h 1212975"/>
                  <a:gd name="connsiteX13" fmla="*/ 1133475 w 1790700"/>
                  <a:gd name="connsiteY13" fmla="*/ 371600 h 1212975"/>
                  <a:gd name="connsiteX14" fmla="*/ 1196975 w 1790700"/>
                  <a:gd name="connsiteY14" fmla="*/ 457325 h 1212975"/>
                  <a:gd name="connsiteX15" fmla="*/ 1250950 w 1790700"/>
                  <a:gd name="connsiteY15" fmla="*/ 539875 h 1212975"/>
                  <a:gd name="connsiteX16" fmla="*/ 1314450 w 1790700"/>
                  <a:gd name="connsiteY16" fmla="*/ 616075 h 1212975"/>
                  <a:gd name="connsiteX17" fmla="*/ 1368425 w 1790700"/>
                  <a:gd name="connsiteY17" fmla="*/ 685925 h 1212975"/>
                  <a:gd name="connsiteX18" fmla="*/ 1422400 w 1790700"/>
                  <a:gd name="connsiteY18" fmla="*/ 749425 h 1212975"/>
                  <a:gd name="connsiteX19" fmla="*/ 1504950 w 1790700"/>
                  <a:gd name="connsiteY19" fmla="*/ 835150 h 1212975"/>
                  <a:gd name="connsiteX20" fmla="*/ 1584325 w 1790700"/>
                  <a:gd name="connsiteY20" fmla="*/ 905000 h 1212975"/>
                  <a:gd name="connsiteX21" fmla="*/ 1619250 w 1790700"/>
                  <a:gd name="connsiteY21" fmla="*/ 949450 h 1212975"/>
                  <a:gd name="connsiteX22" fmla="*/ 1670050 w 1790700"/>
                  <a:gd name="connsiteY22" fmla="*/ 1006600 h 1212975"/>
                  <a:gd name="connsiteX23" fmla="*/ 1704975 w 1790700"/>
                  <a:gd name="connsiteY23" fmla="*/ 1047875 h 1212975"/>
                  <a:gd name="connsiteX24" fmla="*/ 1736725 w 1790700"/>
                  <a:gd name="connsiteY24" fmla="*/ 1095500 h 1212975"/>
                  <a:gd name="connsiteX25" fmla="*/ 1755775 w 1790700"/>
                  <a:gd name="connsiteY25" fmla="*/ 1139950 h 1212975"/>
                  <a:gd name="connsiteX26" fmla="*/ 1778000 w 1790700"/>
                  <a:gd name="connsiteY26" fmla="*/ 1184400 h 1212975"/>
                  <a:gd name="connsiteX27" fmla="*/ 1790700 w 1790700"/>
                  <a:gd name="connsiteY27" fmla="*/ 1212975 h 1212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790700" h="1212975">
                    <a:moveTo>
                      <a:pt x="0" y="355725"/>
                    </a:moveTo>
                    <a:cubicBezTo>
                      <a:pt x="44979" y="332971"/>
                      <a:pt x="89958" y="310217"/>
                      <a:pt x="120650" y="285875"/>
                    </a:cubicBezTo>
                    <a:cubicBezTo>
                      <a:pt x="151342" y="261533"/>
                      <a:pt x="159808" y="236662"/>
                      <a:pt x="184150" y="209675"/>
                    </a:cubicBezTo>
                    <a:cubicBezTo>
                      <a:pt x="208492" y="182688"/>
                      <a:pt x="237067" y="149879"/>
                      <a:pt x="266700" y="123950"/>
                    </a:cubicBezTo>
                    <a:cubicBezTo>
                      <a:pt x="296333" y="98021"/>
                      <a:pt x="328613" y="72092"/>
                      <a:pt x="361950" y="54100"/>
                    </a:cubicBezTo>
                    <a:cubicBezTo>
                      <a:pt x="395287" y="36108"/>
                      <a:pt x="430742" y="24996"/>
                      <a:pt x="466725" y="16000"/>
                    </a:cubicBezTo>
                    <a:cubicBezTo>
                      <a:pt x="502708" y="7004"/>
                      <a:pt x="544513" y="1183"/>
                      <a:pt x="577850" y="125"/>
                    </a:cubicBezTo>
                    <a:cubicBezTo>
                      <a:pt x="611187" y="-933"/>
                      <a:pt x="639233" y="4888"/>
                      <a:pt x="666750" y="9650"/>
                    </a:cubicBezTo>
                    <a:cubicBezTo>
                      <a:pt x="694267" y="14412"/>
                      <a:pt x="712258" y="15471"/>
                      <a:pt x="742950" y="28700"/>
                    </a:cubicBezTo>
                    <a:cubicBezTo>
                      <a:pt x="773642" y="41929"/>
                      <a:pt x="850900" y="89025"/>
                      <a:pt x="850900" y="89025"/>
                    </a:cubicBezTo>
                    <a:cubicBezTo>
                      <a:pt x="883708" y="107546"/>
                      <a:pt x="913871" y="120246"/>
                      <a:pt x="939800" y="139825"/>
                    </a:cubicBezTo>
                    <a:cubicBezTo>
                      <a:pt x="965729" y="159404"/>
                      <a:pt x="983721" y="182158"/>
                      <a:pt x="1006475" y="206500"/>
                    </a:cubicBezTo>
                    <a:cubicBezTo>
                      <a:pt x="1029229" y="230842"/>
                      <a:pt x="1055158" y="258358"/>
                      <a:pt x="1076325" y="285875"/>
                    </a:cubicBezTo>
                    <a:cubicBezTo>
                      <a:pt x="1097492" y="313392"/>
                      <a:pt x="1113367" y="343025"/>
                      <a:pt x="1133475" y="371600"/>
                    </a:cubicBezTo>
                    <a:cubicBezTo>
                      <a:pt x="1153583" y="400175"/>
                      <a:pt x="1177396" y="429279"/>
                      <a:pt x="1196975" y="457325"/>
                    </a:cubicBezTo>
                    <a:cubicBezTo>
                      <a:pt x="1216554" y="485371"/>
                      <a:pt x="1231371" y="513417"/>
                      <a:pt x="1250950" y="539875"/>
                    </a:cubicBezTo>
                    <a:cubicBezTo>
                      <a:pt x="1270529" y="566333"/>
                      <a:pt x="1294871" y="591733"/>
                      <a:pt x="1314450" y="616075"/>
                    </a:cubicBezTo>
                    <a:cubicBezTo>
                      <a:pt x="1334029" y="640417"/>
                      <a:pt x="1350433" y="663700"/>
                      <a:pt x="1368425" y="685925"/>
                    </a:cubicBezTo>
                    <a:cubicBezTo>
                      <a:pt x="1386417" y="708150"/>
                      <a:pt x="1399646" y="724554"/>
                      <a:pt x="1422400" y="749425"/>
                    </a:cubicBezTo>
                    <a:cubicBezTo>
                      <a:pt x="1445154" y="774296"/>
                      <a:pt x="1477963" y="809221"/>
                      <a:pt x="1504950" y="835150"/>
                    </a:cubicBezTo>
                    <a:cubicBezTo>
                      <a:pt x="1531937" y="861079"/>
                      <a:pt x="1565275" y="885950"/>
                      <a:pt x="1584325" y="905000"/>
                    </a:cubicBezTo>
                    <a:cubicBezTo>
                      <a:pt x="1603375" y="924050"/>
                      <a:pt x="1604963" y="932517"/>
                      <a:pt x="1619250" y="949450"/>
                    </a:cubicBezTo>
                    <a:cubicBezTo>
                      <a:pt x="1633537" y="966383"/>
                      <a:pt x="1655762" y="990196"/>
                      <a:pt x="1670050" y="1006600"/>
                    </a:cubicBezTo>
                    <a:cubicBezTo>
                      <a:pt x="1684338" y="1023004"/>
                      <a:pt x="1693863" y="1033059"/>
                      <a:pt x="1704975" y="1047875"/>
                    </a:cubicBezTo>
                    <a:cubicBezTo>
                      <a:pt x="1716087" y="1062691"/>
                      <a:pt x="1728258" y="1080154"/>
                      <a:pt x="1736725" y="1095500"/>
                    </a:cubicBezTo>
                    <a:cubicBezTo>
                      <a:pt x="1745192" y="1110846"/>
                      <a:pt x="1748896" y="1125133"/>
                      <a:pt x="1755775" y="1139950"/>
                    </a:cubicBezTo>
                    <a:cubicBezTo>
                      <a:pt x="1762654" y="1154767"/>
                      <a:pt x="1772179" y="1172229"/>
                      <a:pt x="1778000" y="1184400"/>
                    </a:cubicBezTo>
                    <a:cubicBezTo>
                      <a:pt x="1783821" y="1196571"/>
                      <a:pt x="1787260" y="1204773"/>
                      <a:pt x="1790700" y="1212975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7839075" y="4550232"/>
                <a:ext cx="2386013" cy="175531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 dirty="0"/>
              </a:p>
            </p:txBody>
          </p:sp>
          <p:sp>
            <p:nvSpPr>
              <p:cNvPr id="93" name="Freeform 92"/>
              <p:cNvSpPr/>
              <p:nvPr/>
            </p:nvSpPr>
            <p:spPr>
              <a:xfrm>
                <a:off x="8381153" y="4550232"/>
                <a:ext cx="1842347" cy="1276262"/>
              </a:xfrm>
              <a:custGeom>
                <a:avLst/>
                <a:gdLst>
                  <a:gd name="connsiteX0" fmla="*/ 847 w 1842347"/>
                  <a:gd name="connsiteY0" fmla="*/ 0 h 1279894"/>
                  <a:gd name="connsiteX1" fmla="*/ 96097 w 1842347"/>
                  <a:gd name="connsiteY1" fmla="*/ 241300 h 1279894"/>
                  <a:gd name="connsiteX2" fmla="*/ 604097 w 1842347"/>
                  <a:gd name="connsiteY2" fmla="*/ 685800 h 1279894"/>
                  <a:gd name="connsiteX3" fmla="*/ 788247 w 1842347"/>
                  <a:gd name="connsiteY3" fmla="*/ 971550 h 1279894"/>
                  <a:gd name="connsiteX4" fmla="*/ 1277197 w 1842347"/>
                  <a:gd name="connsiteY4" fmla="*/ 1263650 h 1279894"/>
                  <a:gd name="connsiteX5" fmla="*/ 1842347 w 1842347"/>
                  <a:gd name="connsiteY5" fmla="*/ 1244600 h 1279894"/>
                  <a:gd name="connsiteX6" fmla="*/ 1842347 w 1842347"/>
                  <a:gd name="connsiteY6" fmla="*/ 1244600 h 1279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42347" h="1279894">
                    <a:moveTo>
                      <a:pt x="847" y="0"/>
                    </a:moveTo>
                    <a:cubicBezTo>
                      <a:pt x="-1799" y="63500"/>
                      <a:pt x="-4445" y="127000"/>
                      <a:pt x="96097" y="241300"/>
                    </a:cubicBezTo>
                    <a:cubicBezTo>
                      <a:pt x="196639" y="355600"/>
                      <a:pt x="488739" y="564092"/>
                      <a:pt x="604097" y="685800"/>
                    </a:cubicBezTo>
                    <a:cubicBezTo>
                      <a:pt x="719455" y="807508"/>
                      <a:pt x="676064" y="875242"/>
                      <a:pt x="788247" y="971550"/>
                    </a:cubicBezTo>
                    <a:cubicBezTo>
                      <a:pt x="900430" y="1067858"/>
                      <a:pt x="1101514" y="1218142"/>
                      <a:pt x="1277197" y="1263650"/>
                    </a:cubicBezTo>
                    <a:cubicBezTo>
                      <a:pt x="1452880" y="1309158"/>
                      <a:pt x="1842347" y="1244600"/>
                      <a:pt x="1842347" y="1244600"/>
                    </a:cubicBezTo>
                    <a:lnTo>
                      <a:pt x="1842347" y="124460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 sz="1802"/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7848594" y="4632139"/>
              <a:ext cx="19716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Support Vector Machine Classifier</a:t>
              </a:r>
              <a:endParaRPr lang="en-CA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E1306110-914A-4232-AE25-53273D08C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65870" y="4924526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2A5E3D9-B5A4-4771-8D6B-31E7AA837F37}"/>
                </a:ext>
              </a:extLst>
            </p:cNvPr>
            <p:cNvSpPr/>
            <p:nvPr/>
          </p:nvSpPr>
          <p:spPr>
            <a:xfrm rot="16200000">
              <a:off x="1180584" y="5742175"/>
              <a:ext cx="56297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LGG</a:t>
              </a:r>
              <a:endParaRPr lang="en-CA" sz="1400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2A5E3D9-B5A4-4771-8D6B-31E7AA837F37}"/>
                </a:ext>
              </a:extLst>
            </p:cNvPr>
            <p:cNvSpPr/>
            <p:nvPr/>
          </p:nvSpPr>
          <p:spPr>
            <a:xfrm rot="16200000">
              <a:off x="1235087" y="6558885"/>
              <a:ext cx="4539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BM</a:t>
              </a:r>
              <a:endParaRPr lang="en-CA" sz="140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B62E970-EB1A-4B96-9F34-D31D4CF92A1F}"/>
                </a:ext>
              </a:extLst>
            </p:cNvPr>
            <p:cNvSpPr/>
            <p:nvPr/>
          </p:nvSpPr>
          <p:spPr>
            <a:xfrm>
              <a:off x="3033791" y="7065276"/>
              <a:ext cx="5645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ADC</a:t>
              </a:r>
              <a:endParaRPr lang="en-CA" sz="140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A139DCD-E88C-4398-B3CD-2586BFADC1F0}"/>
                </a:ext>
              </a:extLst>
            </p:cNvPr>
            <p:cNvSpPr/>
            <p:nvPr/>
          </p:nvSpPr>
          <p:spPr>
            <a:xfrm>
              <a:off x="2395775" y="7065276"/>
              <a:ext cx="50206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T2F</a:t>
              </a:r>
              <a:endParaRPr lang="en-CA" sz="140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C6FFA82-6C42-4D43-922B-130D30985F17}"/>
                </a:ext>
              </a:extLst>
            </p:cNvPr>
            <p:cNvSpPr/>
            <p:nvPr/>
          </p:nvSpPr>
          <p:spPr>
            <a:xfrm>
              <a:off x="1669287" y="7065276"/>
              <a:ext cx="48282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T1c</a:t>
              </a:r>
              <a:endParaRPr lang="en-CA" sz="14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8169836" y="7252970"/>
              <a:ext cx="155284" cy="1552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A" sz="1802"/>
            </a:p>
          </p:txBody>
        </p:sp>
        <p:sp>
          <p:nvSpPr>
            <p:cNvPr id="50" name="Oval 49"/>
            <p:cNvSpPr/>
            <p:nvPr/>
          </p:nvSpPr>
          <p:spPr>
            <a:xfrm>
              <a:off x="8999734" y="7252970"/>
              <a:ext cx="155284" cy="15528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A" sz="1802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028B685-A9AA-468B-926C-43ECEA2752CC}"/>
                </a:ext>
              </a:extLst>
            </p:cNvPr>
            <p:cNvSpPr/>
            <p:nvPr/>
          </p:nvSpPr>
          <p:spPr>
            <a:xfrm>
              <a:off x="8297673" y="7178169"/>
              <a:ext cx="4539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BM</a:t>
              </a:r>
              <a:endParaRPr lang="en-CA" sz="1400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2A5E3D9-B5A4-4771-8D6B-31E7AA837F37}"/>
                </a:ext>
              </a:extLst>
            </p:cNvPr>
            <p:cNvSpPr/>
            <p:nvPr/>
          </p:nvSpPr>
          <p:spPr>
            <a:xfrm>
              <a:off x="9129174" y="7183714"/>
              <a:ext cx="56297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CA" sz="1400" dirty="0">
                  <a:latin typeface="Arial" panose="020B0604020202020204" pitchFamily="34" charset="0"/>
                  <a:cs typeface="Arial" panose="020B0604020202020204" pitchFamily="34" charset="0"/>
                </a:rPr>
                <a:t>LGG</a:t>
              </a:r>
              <a:endParaRPr lang="en-CA" sz="1400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997995" y="6167835"/>
            <a:ext cx="10630182" cy="3919032"/>
            <a:chOff x="433684" y="8874391"/>
            <a:chExt cx="10630182" cy="3919032"/>
          </a:xfrm>
        </p:grpSpPr>
        <p:grpSp>
          <p:nvGrpSpPr>
            <p:cNvPr id="98" name="Group 97"/>
            <p:cNvGrpSpPr/>
            <p:nvPr/>
          </p:nvGrpSpPr>
          <p:grpSpPr>
            <a:xfrm>
              <a:off x="2415432" y="8885939"/>
              <a:ext cx="2604236" cy="3590791"/>
              <a:chOff x="6022386" y="8885939"/>
              <a:chExt cx="2604236" cy="3590791"/>
            </a:xfrm>
          </p:grpSpPr>
          <p:pic>
            <p:nvPicPr>
              <p:cNvPr id="125" name="Picture 124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22386" y="9790221"/>
                <a:ext cx="2288702" cy="2686509"/>
              </a:xfrm>
              <a:prstGeom prst="rect">
                <a:avLst/>
              </a:prstGeom>
            </p:spPr>
          </p:pic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DA6AC913-31E1-4EC8-800A-26A1FC8D7E68}"/>
                  </a:ext>
                </a:extLst>
              </p:cNvPr>
              <p:cNvSpPr txBox="1"/>
              <p:nvPr/>
            </p:nvSpPr>
            <p:spPr>
              <a:xfrm>
                <a:off x="6106913" y="8885939"/>
                <a:ext cx="1971618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RT Planning</a:t>
                </a:r>
              </a:p>
              <a:p>
                <a:pPr algn="ctr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Registered</a:t>
                </a:r>
              </a:p>
              <a:p>
                <a:pPr algn="ctr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Recurrence</a:t>
                </a:r>
                <a:endParaRPr lang="en-CA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8361067" y="12092053"/>
                <a:ext cx="211582" cy="211582"/>
              </a:xfrm>
              <a:prstGeom prst="rect">
                <a:avLst/>
              </a:prstGeom>
              <a:solidFill>
                <a:srgbClr val="AC2D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8369654" y="10610221"/>
                <a:ext cx="211582" cy="211582"/>
              </a:xfrm>
              <a:prstGeom prst="rect">
                <a:avLst/>
              </a:prstGeom>
              <a:solidFill>
                <a:srgbClr val="2A2A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CA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4A139DCD-E88C-4398-B3CD-2586BFADC1F0}"/>
                  </a:ext>
                </a:extLst>
              </p:cNvPr>
              <p:cNvSpPr/>
              <p:nvPr/>
            </p:nvSpPr>
            <p:spPr>
              <a:xfrm rot="16200000">
                <a:off x="7915763" y="11415565"/>
                <a:ext cx="11095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Recurrence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4A139DCD-E88C-4398-B3CD-2586BFADC1F0}"/>
                  </a:ext>
                </a:extLst>
              </p:cNvPr>
              <p:cNvSpPr/>
              <p:nvPr/>
            </p:nvSpPr>
            <p:spPr>
              <a:xfrm rot="16200000">
                <a:off x="8126325" y="10149043"/>
                <a:ext cx="69281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Stable</a:t>
                </a:r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433684" y="9448744"/>
              <a:ext cx="1696458" cy="3344679"/>
              <a:chOff x="3371193" y="9276972"/>
              <a:chExt cx="1696458" cy="3344679"/>
            </a:xfrm>
          </p:grpSpPr>
          <p:grpSp>
            <p:nvGrpSpPr>
              <p:cNvPr id="119" name="Group 118"/>
              <p:cNvGrpSpPr/>
              <p:nvPr/>
            </p:nvGrpSpPr>
            <p:grpSpPr>
              <a:xfrm>
                <a:off x="3371193" y="9276972"/>
                <a:ext cx="1679401" cy="1971617"/>
                <a:chOff x="3371193" y="9276972"/>
                <a:chExt cx="1679401" cy="1971617"/>
              </a:xfrm>
            </p:grpSpPr>
            <p:pic>
              <p:nvPicPr>
                <p:cNvPr id="123" name="Picture 122"/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931623" y="9609981"/>
                  <a:ext cx="1118971" cy="1319424"/>
                </a:xfrm>
                <a:prstGeom prst="rect">
                  <a:avLst/>
                </a:prstGeom>
              </p:spPr>
            </p:pic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DA6AC913-31E1-4EC8-800A-26A1FC8D7E68}"/>
                    </a:ext>
                  </a:extLst>
                </p:cNvPr>
                <p:cNvSpPr txBox="1"/>
                <p:nvPr/>
              </p:nvSpPr>
              <p:spPr>
                <a:xfrm rot="16200000">
                  <a:off x="2677772" y="9970393"/>
                  <a:ext cx="1971617" cy="5847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RT Planning</a:t>
                  </a:r>
                </a:p>
                <a:p>
                  <a:pPr algn="ctr"/>
                  <a:r>
                    <a:rPr 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Edema</a:t>
                  </a:r>
                  <a:endParaRPr lang="en-CA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0" name="Group 119"/>
              <p:cNvGrpSpPr/>
              <p:nvPr/>
            </p:nvGrpSpPr>
            <p:grpSpPr>
              <a:xfrm>
                <a:off x="3377721" y="10650034"/>
                <a:ext cx="1689930" cy="1971617"/>
                <a:chOff x="3377721" y="10650034"/>
                <a:chExt cx="1689930" cy="1971617"/>
              </a:xfrm>
            </p:grpSpPr>
            <p:pic>
              <p:nvPicPr>
                <p:cNvPr id="121" name="Picture 120"/>
                <p:cNvPicPr>
                  <a:picLocks noChangeAspect="1"/>
                </p:cNvPicPr>
                <p:nvPr/>
              </p:nvPicPr>
              <p:blipFill rotWithShape="1">
                <a:blip r:embed="rId10"/>
                <a:srcRect l="1291" r="-1291"/>
                <a:stretch/>
              </p:blipFill>
              <p:spPr>
                <a:xfrm>
                  <a:off x="3931623" y="10975187"/>
                  <a:ext cx="1136028" cy="1321303"/>
                </a:xfrm>
                <a:prstGeom prst="rect">
                  <a:avLst/>
                </a:prstGeom>
              </p:spPr>
            </p:pic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DA6AC913-31E1-4EC8-800A-26A1FC8D7E68}"/>
                    </a:ext>
                  </a:extLst>
                </p:cNvPr>
                <p:cNvSpPr txBox="1"/>
                <p:nvPr/>
              </p:nvSpPr>
              <p:spPr>
                <a:xfrm rot="16200000">
                  <a:off x="2684300" y="11343455"/>
                  <a:ext cx="1971617" cy="5847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Follow-up Recurrence</a:t>
                  </a:r>
                  <a:endParaRPr lang="en-CA" sz="16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00" name="Group 99"/>
            <p:cNvGrpSpPr/>
            <p:nvPr/>
          </p:nvGrpSpPr>
          <p:grpSpPr>
            <a:xfrm>
              <a:off x="5203815" y="8883774"/>
              <a:ext cx="2902010" cy="3584347"/>
              <a:chOff x="2619057" y="8883774"/>
              <a:chExt cx="2902010" cy="3584347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2619057" y="9749141"/>
                <a:ext cx="2902010" cy="2718980"/>
                <a:chOff x="1449609" y="10517951"/>
                <a:chExt cx="2902010" cy="2718980"/>
              </a:xfrm>
            </p:grpSpPr>
            <p:pic>
              <p:nvPicPr>
                <p:cNvPr id="114" name="Picture 113"/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49609" y="10567645"/>
                  <a:ext cx="2288702" cy="2669283"/>
                </a:xfrm>
                <a:prstGeom prst="rect">
                  <a:avLst/>
                </a:prstGeom>
              </p:spPr>
            </p:pic>
            <p:pic>
              <p:nvPicPr>
                <p:cNvPr id="115" name="Picture 114"/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 flipH="1">
                  <a:off x="3738311" y="10567644"/>
                  <a:ext cx="173526" cy="2669284"/>
                </a:xfrm>
                <a:prstGeom prst="rect">
                  <a:avLst/>
                </a:prstGeom>
              </p:spPr>
            </p:pic>
            <p:cxnSp>
              <p:nvCxnSpPr>
                <p:cNvPr id="116" name="Straight Arrow Connector 115"/>
                <p:cNvCxnSpPr/>
                <p:nvPr/>
              </p:nvCxnSpPr>
              <p:spPr>
                <a:xfrm>
                  <a:off x="3995495" y="10567644"/>
                  <a:ext cx="0" cy="2669284"/>
                </a:xfrm>
                <a:prstGeom prst="straightConnector1">
                  <a:avLst/>
                </a:prstGeom>
                <a:ln w="34925">
                  <a:solidFill>
                    <a:schemeClr val="tx1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4A139DCD-E88C-4398-B3CD-2586BFADC1F0}"/>
                    </a:ext>
                  </a:extLst>
                </p:cNvPr>
                <p:cNvSpPr/>
                <p:nvPr/>
              </p:nvSpPr>
              <p:spPr>
                <a:xfrm rot="16200000">
                  <a:off x="3800955" y="10760838"/>
                  <a:ext cx="793552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Tumour</a:t>
                  </a:r>
                  <a:endParaRPr lang="en-CA" sz="1400" dirty="0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4A139DCD-E88C-4398-B3CD-2586BFADC1F0}"/>
                    </a:ext>
                  </a:extLst>
                </p:cNvPr>
                <p:cNvSpPr/>
                <p:nvPr/>
              </p:nvSpPr>
              <p:spPr>
                <a:xfrm rot="16200000">
                  <a:off x="3821663" y="12706978"/>
                  <a:ext cx="752129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Edema</a:t>
                  </a:r>
                </a:p>
              </p:txBody>
            </p:sp>
          </p:grp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A6AC913-31E1-4EC8-800A-26A1FC8D7E68}"/>
                  </a:ext>
                </a:extLst>
              </p:cNvPr>
              <p:cNvSpPr txBox="1"/>
              <p:nvPr/>
            </p:nvSpPr>
            <p:spPr>
              <a:xfrm>
                <a:off x="2895345" y="8883774"/>
                <a:ext cx="1971620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RT Planning</a:t>
                </a:r>
              </a:p>
              <a:p>
                <a:pPr algn="ctr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Voxel-Wise Edema Classification</a:t>
                </a:r>
                <a:endParaRPr lang="en-CA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491997" y="9006886"/>
              <a:ext cx="197161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Segmentation</a:t>
              </a:r>
            </a:p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&amp; Registration</a:t>
              </a:r>
              <a:endParaRPr lang="en-CA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E1306110-914A-4232-AE25-53273D08C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44523" y="9299273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365079" y="9798833"/>
              <a:ext cx="2548161" cy="2542573"/>
            </a:xfrm>
            <a:prstGeom prst="rect">
              <a:avLst/>
            </a:prstGeom>
          </p:spPr>
        </p:pic>
        <p:sp>
          <p:nvSpPr>
            <p:cNvPr id="104" name="Rectangle 103"/>
            <p:cNvSpPr/>
            <p:nvPr/>
          </p:nvSpPr>
          <p:spPr>
            <a:xfrm rot="5400000">
              <a:off x="9071164" y="10318413"/>
              <a:ext cx="211582" cy="211582"/>
            </a:xfrm>
            <a:prstGeom prst="rect">
              <a:avLst/>
            </a:prstGeom>
            <a:solidFill>
              <a:srgbClr val="FF4C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A"/>
            </a:p>
          </p:txBody>
        </p:sp>
        <p:sp>
          <p:nvSpPr>
            <p:cNvPr id="105" name="Rectangle 104"/>
            <p:cNvSpPr/>
            <p:nvPr/>
          </p:nvSpPr>
          <p:spPr>
            <a:xfrm rot="5400000">
              <a:off x="9071164" y="10002093"/>
              <a:ext cx="211582" cy="211582"/>
            </a:xfrm>
            <a:prstGeom prst="rect">
              <a:avLst/>
            </a:prstGeom>
            <a:solidFill>
              <a:srgbClr val="4C4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A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4A139DCD-E88C-4398-B3CD-2586BFADC1F0}"/>
                </a:ext>
              </a:extLst>
            </p:cNvPr>
            <p:cNvSpPr/>
            <p:nvPr/>
          </p:nvSpPr>
          <p:spPr>
            <a:xfrm>
              <a:off x="9223412" y="10251045"/>
              <a:ext cx="11095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Recurrence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4A139DCD-E88C-4398-B3CD-2586BFADC1F0}"/>
                </a:ext>
              </a:extLst>
            </p:cNvPr>
            <p:cNvSpPr/>
            <p:nvPr/>
          </p:nvSpPr>
          <p:spPr>
            <a:xfrm>
              <a:off x="9223409" y="9953094"/>
              <a:ext cx="69281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Stable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A139DCD-E88C-4398-B3CD-2586BFADC1F0}"/>
                </a:ext>
              </a:extLst>
            </p:cNvPr>
            <p:cNvSpPr/>
            <p:nvPr/>
          </p:nvSpPr>
          <p:spPr>
            <a:xfrm>
              <a:off x="8512937" y="12235585"/>
              <a:ext cx="212750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Classification Probability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4A139DCD-E88C-4398-B3CD-2586BFADC1F0}"/>
                </a:ext>
              </a:extLst>
            </p:cNvPr>
            <p:cNvSpPr/>
            <p:nvPr/>
          </p:nvSpPr>
          <p:spPr>
            <a:xfrm rot="16200000">
              <a:off x="7388420" y="10913622"/>
              <a:ext cx="166904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Probability Density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A6AC913-31E1-4EC8-800A-26A1FC8D7E68}"/>
                </a:ext>
              </a:extLst>
            </p:cNvPr>
            <p:cNvSpPr txBox="1"/>
            <p:nvPr/>
          </p:nvSpPr>
          <p:spPr>
            <a:xfrm>
              <a:off x="8413984" y="8874391"/>
              <a:ext cx="264988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Classification Assessment</a:t>
              </a:r>
            </a:p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(Density normalized histogram)</a:t>
              </a:r>
              <a:endParaRPr lang="en-CA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E1306110-914A-4232-AE25-53273D08C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73984" y="9299271"/>
              <a:ext cx="540000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704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102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Geraghty, Benjamin</dc:creator>
  <cp:lastModifiedBy>Archya Dasgupta</cp:lastModifiedBy>
  <cp:revision>2</cp:revision>
  <dcterms:created xsi:type="dcterms:W3CDTF">2020-12-09T21:31:13Z</dcterms:created>
  <dcterms:modified xsi:type="dcterms:W3CDTF">2021-02-21T07:50:32Z</dcterms:modified>
</cp:coreProperties>
</file>