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5"/>
  </p:notesMasterIdLst>
  <p:sldIdLst>
    <p:sldId id="269" r:id="rId2"/>
    <p:sldId id="267" r:id="rId3"/>
    <p:sldId id="268" r:id="rId4"/>
  </p:sldIdLst>
  <p:sldSz cx="9906000" cy="6858000" type="A4"/>
  <p:notesSz cx="6888163" cy="100187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706" autoAdjust="0"/>
    <p:restoredTop sz="94118" autoAdjust="0"/>
  </p:normalViewPr>
  <p:slideViewPr>
    <p:cSldViewPr snapToGrid="0">
      <p:cViewPr varScale="1">
        <p:scale>
          <a:sx n="70" d="100"/>
          <a:sy n="70" d="100"/>
        </p:scale>
        <p:origin x="16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r">
              <a:defRPr sz="1300"/>
            </a:lvl1pPr>
          </a:lstStyle>
          <a:p>
            <a:fld id="{B7E24402-E38E-438E-ACC6-2E415657F307}" type="datetimeFigureOut">
              <a:rPr kumimoji="1" lang="ja-JP" altLang="en-US" smtClean="0"/>
              <a:t>2021/2/21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003300" y="1252538"/>
            <a:ext cx="4881563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06" tIns="48303" rIns="96606" bIns="4830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8817" y="4821506"/>
            <a:ext cx="5510530" cy="3944868"/>
          </a:xfrm>
          <a:prstGeom prst="rect">
            <a:avLst/>
          </a:prstGeom>
        </p:spPr>
        <p:txBody>
          <a:bodyPr vert="horz" lIns="96606" tIns="48303" rIns="96606" bIns="4830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901698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r">
              <a:defRPr sz="1300"/>
            </a:lvl1pPr>
          </a:lstStyle>
          <a:p>
            <a:fld id="{9134D64D-A2A2-45DC-8111-ED12C6D934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66797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003300" y="1252538"/>
            <a:ext cx="4881563" cy="338137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34D64D-A2A2-45DC-8111-ED12C6D934DB}" type="slidenum">
              <a:rPr lang="ja-JP" altLang="en-US" smtClean="0">
                <a:solidFill>
                  <a:prstClr val="black"/>
                </a:solidFill>
              </a:rPr>
              <a:pPr/>
              <a:t>2</a:t>
            </a:fld>
            <a:endParaRPr lang="ja-JP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90858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9E643-EE90-49F1-87B2-473760A0D151}" type="datetimeFigureOut">
              <a:rPr kumimoji="1" lang="ja-JP" altLang="en-US" smtClean="0"/>
              <a:t>2021/2/21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46A60-5C93-4C24-87CE-8ADCDD92403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1960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9E643-EE90-49F1-87B2-473760A0D151}" type="datetimeFigureOut">
              <a:rPr kumimoji="1" lang="ja-JP" altLang="en-US" smtClean="0"/>
              <a:t>2021/2/21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46A60-5C93-4C24-87CE-8ADCDD92403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4215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9E643-EE90-49F1-87B2-473760A0D151}" type="datetimeFigureOut">
              <a:rPr kumimoji="1" lang="ja-JP" altLang="en-US" smtClean="0"/>
              <a:t>2021/2/21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46A60-5C93-4C24-87CE-8ADCDD92403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0297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9E643-EE90-49F1-87B2-473760A0D151}" type="datetimeFigureOut">
              <a:rPr kumimoji="1" lang="ja-JP" altLang="en-US" smtClean="0"/>
              <a:t>2021/2/21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46A60-5C93-4C24-87CE-8ADCDD92403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3556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9E643-EE90-49F1-87B2-473760A0D151}" type="datetimeFigureOut">
              <a:rPr kumimoji="1" lang="ja-JP" altLang="en-US" smtClean="0"/>
              <a:t>2021/2/21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46A60-5C93-4C24-87CE-8ADCDD92403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6186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9E643-EE90-49F1-87B2-473760A0D151}" type="datetimeFigureOut">
              <a:rPr kumimoji="1" lang="ja-JP" altLang="en-US" smtClean="0"/>
              <a:t>2021/2/21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46A60-5C93-4C24-87CE-8ADCDD92403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7777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9E643-EE90-49F1-87B2-473760A0D151}" type="datetimeFigureOut">
              <a:rPr kumimoji="1" lang="ja-JP" altLang="en-US" smtClean="0"/>
              <a:t>2021/2/21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46A60-5C93-4C24-87CE-8ADCDD92403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4607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9E643-EE90-49F1-87B2-473760A0D151}" type="datetimeFigureOut">
              <a:rPr kumimoji="1" lang="ja-JP" altLang="en-US" smtClean="0"/>
              <a:t>2021/2/21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46A60-5C93-4C24-87CE-8ADCDD92403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0628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9E643-EE90-49F1-87B2-473760A0D151}" type="datetimeFigureOut">
              <a:rPr kumimoji="1" lang="ja-JP" altLang="en-US" smtClean="0"/>
              <a:t>2021/2/21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46A60-5C93-4C24-87CE-8ADCDD92403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0276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9E643-EE90-49F1-87B2-473760A0D151}" type="datetimeFigureOut">
              <a:rPr kumimoji="1" lang="ja-JP" altLang="en-US" smtClean="0"/>
              <a:t>2021/2/21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46A60-5C93-4C24-87CE-8ADCDD92403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2060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9E643-EE90-49F1-87B2-473760A0D151}" type="datetimeFigureOut">
              <a:rPr kumimoji="1" lang="ja-JP" altLang="en-US" smtClean="0"/>
              <a:t>2021/2/21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46A60-5C93-4C24-87CE-8ADCDD92403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8765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49E643-EE90-49F1-87B2-473760A0D151}" type="datetimeFigureOut">
              <a:rPr kumimoji="1" lang="ja-JP" altLang="en-US" smtClean="0"/>
              <a:t>2021/2/21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246A60-5C93-4C24-87CE-8ADCDD92403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8294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6802" y="771195"/>
            <a:ext cx="5825001" cy="4368751"/>
          </a:xfrm>
          <a:prstGeom prst="rect">
            <a:avLst/>
          </a:prstGeom>
        </p:spPr>
      </p:pic>
      <p:sp>
        <p:nvSpPr>
          <p:cNvPr id="5" name="テキスト ボックス 4"/>
          <p:cNvSpPr txBox="1"/>
          <p:nvPr/>
        </p:nvSpPr>
        <p:spPr>
          <a:xfrm>
            <a:off x="949469" y="5446645"/>
            <a:ext cx="7744156" cy="369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801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Figure. 1 </a:t>
            </a:r>
            <a:r>
              <a:rPr lang="en-US" altLang="ja-JP" sz="180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Disease symptom in the anemone plant in this study</a:t>
            </a:r>
          </a:p>
        </p:txBody>
      </p:sp>
    </p:spTree>
    <p:extLst>
      <p:ext uri="{BB962C8B-B14F-4D97-AF65-F5344CB8AC3E}">
        <p14:creationId xmlns:p14="http://schemas.microsoft.com/office/powerpoint/2010/main" val="604166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107089" y="5669315"/>
            <a:ext cx="977509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Figure. </a:t>
            </a:r>
            <a:r>
              <a:rPr lang="en-US" altLang="ja-JP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genome structure of </a:t>
            </a:r>
            <a:r>
              <a:rPr lang="en-US" altLang="ja-JP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AnMV</a:t>
            </a:r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-NL and </a:t>
            </a:r>
            <a:r>
              <a:rPr lang="en-US" altLang="ja-JP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RanMMV</a:t>
            </a:r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-NL isolated from an anemone plant originated from the Netherlands, positions of all </a:t>
            </a:r>
            <a:r>
              <a:rPr lang="en-US" altLang="ja-JP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contigs</a:t>
            </a:r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obtained by NGS, and primers used to obtain the complete genome of two viruses. </a:t>
            </a:r>
          </a:p>
          <a:p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A anemone mosaic virus isolated from anemone plant imported from the Netherlands (</a:t>
            </a:r>
            <a:r>
              <a:rPr lang="en-US" altLang="ja-JP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AnMV</a:t>
            </a:r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-NL)         </a:t>
            </a:r>
          </a:p>
          <a:p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B ranunculus mild mosaic virus isolated from anemone plant imported from the Netherlands (</a:t>
            </a:r>
            <a:r>
              <a:rPr lang="en-US" altLang="ja-JP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RanMMV</a:t>
            </a:r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-NL) </a:t>
            </a:r>
          </a:p>
        </p:txBody>
      </p:sp>
      <p:grpSp>
        <p:nvGrpSpPr>
          <p:cNvPr id="33" name="グループ化 32"/>
          <p:cNvGrpSpPr/>
          <p:nvPr/>
        </p:nvGrpSpPr>
        <p:grpSpPr>
          <a:xfrm>
            <a:off x="72651" y="76674"/>
            <a:ext cx="9937511" cy="5504227"/>
            <a:chOff x="72651" y="76674"/>
            <a:chExt cx="9937511" cy="5504227"/>
          </a:xfrm>
        </p:grpSpPr>
        <p:sp>
          <p:nvSpPr>
            <p:cNvPr id="122" name="テキスト ボックス 121"/>
            <p:cNvSpPr txBox="1"/>
            <p:nvPr/>
          </p:nvSpPr>
          <p:spPr>
            <a:xfrm>
              <a:off x="466095" y="5365457"/>
              <a:ext cx="889278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800" dirty="0">
                  <a:solidFill>
                    <a:prstClr val="black"/>
                  </a:solidFill>
                </a:rPr>
                <a:t>F1   </a:t>
              </a:r>
              <a:r>
                <a:rPr lang="en-US" altLang="ja-JP" sz="800" dirty="0" smtClean="0">
                  <a:solidFill>
                    <a:prstClr val="black"/>
                  </a:solidFill>
                </a:rPr>
                <a:t>   </a:t>
              </a:r>
              <a:r>
                <a:rPr lang="en-US" altLang="ja-JP" sz="800" dirty="0">
                  <a:solidFill>
                    <a:prstClr val="black"/>
                  </a:solidFill>
                </a:rPr>
                <a:t>R1     </a:t>
              </a:r>
              <a:r>
                <a:rPr lang="en-US" altLang="ja-JP" sz="800" dirty="0" smtClean="0">
                  <a:solidFill>
                    <a:prstClr val="black"/>
                  </a:solidFill>
                </a:rPr>
                <a:t>     </a:t>
              </a:r>
              <a:r>
                <a:rPr lang="en-US" altLang="ja-JP" sz="800" dirty="0">
                  <a:solidFill>
                    <a:prstClr val="black"/>
                  </a:solidFill>
                </a:rPr>
                <a:t>F3    </a:t>
              </a:r>
              <a:r>
                <a:rPr lang="en-US" altLang="ja-JP" sz="800" dirty="0" smtClean="0">
                  <a:solidFill>
                    <a:prstClr val="black"/>
                  </a:solidFill>
                </a:rPr>
                <a:t>       </a:t>
              </a:r>
              <a:r>
                <a:rPr lang="en-US" altLang="ja-JP" sz="800" dirty="0">
                  <a:solidFill>
                    <a:prstClr val="black"/>
                  </a:solidFill>
                </a:rPr>
                <a:t>R3              </a:t>
              </a:r>
              <a:r>
                <a:rPr lang="en-US" altLang="ja-JP" sz="800" dirty="0" smtClean="0">
                  <a:solidFill>
                    <a:prstClr val="black"/>
                  </a:solidFill>
                </a:rPr>
                <a:t> </a:t>
              </a:r>
              <a:r>
                <a:rPr lang="en-US" altLang="ja-JP" sz="800" dirty="0">
                  <a:solidFill>
                    <a:prstClr val="black"/>
                  </a:solidFill>
                </a:rPr>
                <a:t>F5         R5    </a:t>
              </a:r>
              <a:r>
                <a:rPr lang="en-US" altLang="ja-JP" sz="800" dirty="0" smtClean="0">
                  <a:solidFill>
                    <a:prstClr val="black"/>
                  </a:solidFill>
                </a:rPr>
                <a:t>            </a:t>
              </a:r>
              <a:r>
                <a:rPr lang="en-US" altLang="ja-JP" sz="800" dirty="0">
                  <a:solidFill>
                    <a:prstClr val="black"/>
                  </a:solidFill>
                </a:rPr>
                <a:t>F7       </a:t>
              </a:r>
              <a:r>
                <a:rPr lang="en-US" altLang="ja-JP" sz="800" dirty="0" smtClean="0">
                  <a:solidFill>
                    <a:prstClr val="black"/>
                  </a:solidFill>
                </a:rPr>
                <a:t>          </a:t>
              </a:r>
              <a:r>
                <a:rPr lang="en-US" altLang="ja-JP" sz="800" dirty="0">
                  <a:solidFill>
                    <a:prstClr val="black"/>
                  </a:solidFill>
                </a:rPr>
                <a:t>R7       </a:t>
              </a:r>
              <a:r>
                <a:rPr lang="en-US" altLang="ja-JP" sz="800" dirty="0" smtClean="0">
                  <a:solidFill>
                    <a:prstClr val="black"/>
                  </a:solidFill>
                </a:rPr>
                <a:t>        </a:t>
              </a:r>
              <a:r>
                <a:rPr lang="en-US" altLang="ja-JP" sz="800" dirty="0">
                  <a:solidFill>
                    <a:prstClr val="black"/>
                  </a:solidFill>
                </a:rPr>
                <a:t>F9       </a:t>
              </a:r>
              <a:r>
                <a:rPr lang="en-US" altLang="ja-JP" sz="800" dirty="0" smtClean="0">
                  <a:solidFill>
                    <a:prstClr val="black"/>
                  </a:solidFill>
                </a:rPr>
                <a:t>           </a:t>
              </a:r>
              <a:r>
                <a:rPr lang="en-US" altLang="ja-JP" sz="800" dirty="0">
                  <a:solidFill>
                    <a:prstClr val="black"/>
                  </a:solidFill>
                </a:rPr>
                <a:t>R9     </a:t>
              </a:r>
              <a:r>
                <a:rPr lang="en-US" altLang="ja-JP" sz="800" dirty="0" smtClean="0">
                  <a:solidFill>
                    <a:prstClr val="black"/>
                  </a:solidFill>
                </a:rPr>
                <a:t>     F11            </a:t>
              </a:r>
              <a:r>
                <a:rPr lang="en-US" altLang="ja-JP" sz="800" dirty="0">
                  <a:solidFill>
                    <a:prstClr val="black"/>
                  </a:solidFill>
                </a:rPr>
                <a:t>R11        </a:t>
              </a:r>
              <a:r>
                <a:rPr lang="en-US" altLang="ja-JP" sz="800" dirty="0" smtClean="0">
                  <a:solidFill>
                    <a:prstClr val="black"/>
                  </a:solidFill>
                </a:rPr>
                <a:t>         </a:t>
              </a:r>
              <a:r>
                <a:rPr lang="en-US" altLang="ja-JP" sz="800" dirty="0">
                  <a:solidFill>
                    <a:prstClr val="black"/>
                  </a:solidFill>
                </a:rPr>
                <a:t>F13   </a:t>
              </a:r>
              <a:r>
                <a:rPr lang="en-US" altLang="ja-JP" sz="800" dirty="0" smtClean="0">
                  <a:solidFill>
                    <a:prstClr val="black"/>
                  </a:solidFill>
                </a:rPr>
                <a:t>          </a:t>
              </a:r>
              <a:r>
                <a:rPr lang="en-US" altLang="ja-JP" sz="800" dirty="0">
                  <a:solidFill>
                    <a:prstClr val="black"/>
                  </a:solidFill>
                </a:rPr>
                <a:t>R13        </a:t>
              </a:r>
              <a:r>
                <a:rPr lang="en-US" altLang="ja-JP" sz="800" dirty="0" smtClean="0">
                  <a:solidFill>
                    <a:prstClr val="black"/>
                  </a:solidFill>
                </a:rPr>
                <a:t>       </a:t>
              </a:r>
              <a:r>
                <a:rPr lang="en-US" altLang="ja-JP" sz="800" dirty="0">
                  <a:solidFill>
                    <a:prstClr val="black"/>
                  </a:solidFill>
                </a:rPr>
                <a:t>F15 </a:t>
              </a:r>
              <a:r>
                <a:rPr lang="en-US" altLang="ja-JP" sz="800" dirty="0" smtClean="0">
                  <a:solidFill>
                    <a:prstClr val="black"/>
                  </a:solidFill>
                </a:rPr>
                <a:t>     </a:t>
              </a:r>
              <a:r>
                <a:rPr lang="en-US" altLang="ja-JP" sz="800" dirty="0">
                  <a:solidFill>
                    <a:prstClr val="black"/>
                  </a:solidFill>
                </a:rPr>
                <a:t>R15         </a:t>
              </a:r>
              <a:r>
                <a:rPr lang="en-US" altLang="ja-JP" sz="800" dirty="0" smtClean="0">
                  <a:solidFill>
                    <a:prstClr val="black"/>
                  </a:solidFill>
                </a:rPr>
                <a:t>  </a:t>
              </a:r>
              <a:r>
                <a:rPr lang="en-US" altLang="ja-JP" sz="800" dirty="0">
                  <a:solidFill>
                    <a:prstClr val="black"/>
                  </a:solidFill>
                </a:rPr>
                <a:t>F17   </a:t>
              </a:r>
              <a:r>
                <a:rPr lang="en-US" altLang="ja-JP" sz="800" dirty="0" smtClean="0">
                  <a:solidFill>
                    <a:prstClr val="black"/>
                  </a:solidFill>
                </a:rPr>
                <a:t>   </a:t>
              </a:r>
              <a:r>
                <a:rPr lang="en-US" altLang="ja-JP" sz="800" dirty="0">
                  <a:solidFill>
                    <a:prstClr val="black"/>
                  </a:solidFill>
                </a:rPr>
                <a:t>R17       </a:t>
              </a:r>
              <a:r>
                <a:rPr lang="en-US" altLang="ja-JP" sz="800" dirty="0" smtClean="0">
                  <a:solidFill>
                    <a:prstClr val="black"/>
                  </a:solidFill>
                </a:rPr>
                <a:t>  F19     </a:t>
              </a:r>
              <a:r>
                <a:rPr lang="en-US" altLang="ja-JP" sz="800" dirty="0">
                  <a:solidFill>
                    <a:prstClr val="black"/>
                  </a:solidFill>
                </a:rPr>
                <a:t>R19    </a:t>
              </a:r>
              <a:r>
                <a:rPr lang="en-US" altLang="ja-JP" sz="800" dirty="0" smtClean="0">
                  <a:solidFill>
                    <a:prstClr val="black"/>
                  </a:solidFill>
                </a:rPr>
                <a:t>     </a:t>
              </a:r>
              <a:r>
                <a:rPr lang="en-US" altLang="ja-JP" sz="800" dirty="0">
                  <a:solidFill>
                    <a:prstClr val="black"/>
                  </a:solidFill>
                </a:rPr>
                <a:t>F21 </a:t>
              </a:r>
              <a:r>
                <a:rPr lang="en-US" altLang="ja-JP" sz="800" dirty="0" smtClean="0">
                  <a:solidFill>
                    <a:prstClr val="black"/>
                  </a:solidFill>
                </a:rPr>
                <a:t>    </a:t>
              </a:r>
              <a:r>
                <a:rPr lang="en-US" altLang="ja-JP" sz="800" dirty="0">
                  <a:solidFill>
                    <a:prstClr val="black"/>
                  </a:solidFill>
                </a:rPr>
                <a:t>R21</a:t>
              </a:r>
              <a:endParaRPr lang="ja-JP" altLang="en-US" sz="800" dirty="0">
                <a:solidFill>
                  <a:prstClr val="black"/>
                </a:solidFill>
              </a:endParaRPr>
            </a:p>
          </p:txBody>
        </p:sp>
        <p:grpSp>
          <p:nvGrpSpPr>
            <p:cNvPr id="19" name="グループ化 18"/>
            <p:cNvGrpSpPr/>
            <p:nvPr/>
          </p:nvGrpSpPr>
          <p:grpSpPr>
            <a:xfrm>
              <a:off x="72651" y="76674"/>
              <a:ext cx="9937511" cy="5444350"/>
              <a:chOff x="72651" y="76674"/>
              <a:chExt cx="9937511" cy="5444350"/>
            </a:xfrm>
          </p:grpSpPr>
          <p:sp>
            <p:nvSpPr>
              <p:cNvPr id="24" name="テキスト ボックス 23"/>
              <p:cNvSpPr txBox="1"/>
              <p:nvPr/>
            </p:nvSpPr>
            <p:spPr>
              <a:xfrm>
                <a:off x="9103900" y="867074"/>
                <a:ext cx="898965" cy="3174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1463" dirty="0">
                    <a:solidFill>
                      <a:prstClr val="black"/>
                    </a:solidFill>
                  </a:rPr>
                  <a:t>Poly (A)</a:t>
                </a:r>
                <a:endParaRPr lang="ja-JP" altLang="en-US" sz="1463" dirty="0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17" name="グループ化 16"/>
              <p:cNvGrpSpPr/>
              <p:nvPr/>
            </p:nvGrpSpPr>
            <p:grpSpPr>
              <a:xfrm>
                <a:off x="72651" y="76674"/>
                <a:ext cx="9937511" cy="5444350"/>
                <a:chOff x="72651" y="76674"/>
                <a:chExt cx="9937511" cy="5444350"/>
              </a:xfrm>
            </p:grpSpPr>
            <p:sp>
              <p:nvSpPr>
                <p:cNvPr id="2" name="テキスト ボックス 1"/>
                <p:cNvSpPr txBox="1"/>
                <p:nvPr/>
              </p:nvSpPr>
              <p:spPr>
                <a:xfrm>
                  <a:off x="73178" y="76674"/>
                  <a:ext cx="409433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ja-JP" sz="2000" b="1" dirty="0">
                      <a:solidFill>
                        <a:prstClr val="black"/>
                      </a:solidFill>
                    </a:rPr>
                    <a:t>A</a:t>
                  </a:r>
                  <a:endParaRPr lang="ja-JP" altLang="en-US" sz="2000" b="1" dirty="0">
                    <a:solidFill>
                      <a:prstClr val="black"/>
                    </a:solidFill>
                  </a:endParaRPr>
                </a:p>
              </p:txBody>
            </p:sp>
            <p:grpSp>
              <p:nvGrpSpPr>
                <p:cNvPr id="145" name="グループ化 144"/>
                <p:cNvGrpSpPr/>
                <p:nvPr/>
              </p:nvGrpSpPr>
              <p:grpSpPr>
                <a:xfrm>
                  <a:off x="72651" y="138968"/>
                  <a:ext cx="9732520" cy="2647391"/>
                  <a:chOff x="72651" y="138968"/>
                  <a:chExt cx="9732520" cy="2647391"/>
                </a:xfrm>
              </p:grpSpPr>
              <p:sp>
                <p:nvSpPr>
                  <p:cNvPr id="6" name="正方形/長方形 5"/>
                  <p:cNvSpPr/>
                  <p:nvPr/>
                </p:nvSpPr>
                <p:spPr>
                  <a:xfrm>
                    <a:off x="723911" y="690820"/>
                    <a:ext cx="8048625" cy="681038"/>
                  </a:xfrm>
                  <a:prstGeom prst="rect">
                    <a:avLst/>
                  </a:prstGeom>
                  <a:gradFill>
                    <a:gsLst>
                      <a:gs pos="51809">
                        <a:srgbClr val="C9DEF1"/>
                      </a:gs>
                      <a:gs pos="30488">
                        <a:srgbClr val="DCEAF6"/>
                      </a:gs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100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sz="1463">
                      <a:solidFill>
                        <a:prstClr val="white"/>
                      </a:solidFill>
                    </a:endParaRPr>
                  </a:p>
                </p:txBody>
              </p:sp>
              <p:pic>
                <p:nvPicPr>
                  <p:cNvPr id="7" name="図 6"/>
                  <p:cNvPicPr>
                    <a:picLocks noChangeAspect="1"/>
                  </p:cNvPicPr>
                  <p:nvPr/>
                </p:nvPicPr>
                <p:blipFill rotWithShape="1">
                  <a:blip r:embed="rId3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rcRect l="2292" t="47221" r="23333" b="31842"/>
                  <a:stretch/>
                </p:blipFill>
                <p:spPr>
                  <a:xfrm>
                    <a:off x="373072" y="498734"/>
                    <a:ext cx="8997584" cy="1423988"/>
                  </a:xfrm>
                  <a:prstGeom prst="rect">
                    <a:avLst/>
                  </a:prstGeom>
                </p:spPr>
              </p:pic>
              <p:sp>
                <p:nvSpPr>
                  <p:cNvPr id="8" name="テキスト ボックス 7"/>
                  <p:cNvSpPr txBox="1"/>
                  <p:nvPr/>
                </p:nvSpPr>
                <p:spPr>
                  <a:xfrm>
                    <a:off x="798623" y="804590"/>
                    <a:ext cx="8261037" cy="44255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ja-JP" sz="2276" dirty="0">
                        <a:solidFill>
                          <a:prstClr val="black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rPr>
                      <a:t>P1   HC-Pro    P3          CI                         </a:t>
                    </a:r>
                    <a:r>
                      <a:rPr lang="en-US" altLang="ja-JP" sz="2276" dirty="0" err="1">
                        <a:solidFill>
                          <a:prstClr val="black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rPr>
                      <a:t>NIb</a:t>
                    </a:r>
                    <a:r>
                      <a:rPr lang="en-US" altLang="ja-JP" sz="2276" dirty="0">
                        <a:solidFill>
                          <a:prstClr val="black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rPr>
                      <a:t>       CP</a:t>
                    </a:r>
                  </a:p>
                </p:txBody>
              </p:sp>
              <p:sp>
                <p:nvSpPr>
                  <p:cNvPr id="9" name="テキスト ボックス 8"/>
                  <p:cNvSpPr txBox="1"/>
                  <p:nvPr/>
                </p:nvSpPr>
                <p:spPr>
                  <a:xfrm rot="5400000">
                    <a:off x="3276262" y="1064086"/>
                    <a:ext cx="755262" cy="24634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ja-JP" sz="1001" dirty="0">
                        <a:solidFill>
                          <a:prstClr val="black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rPr>
                      <a:t>6K1</a:t>
                    </a:r>
                  </a:p>
                </p:txBody>
              </p:sp>
              <p:sp>
                <p:nvSpPr>
                  <p:cNvPr id="10" name="テキスト ボックス 9"/>
                  <p:cNvSpPr txBox="1"/>
                  <p:nvPr/>
                </p:nvSpPr>
                <p:spPr>
                  <a:xfrm rot="5400000">
                    <a:off x="5096675" y="1064086"/>
                    <a:ext cx="755262" cy="24634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ja-JP" sz="1001" dirty="0">
                        <a:solidFill>
                          <a:prstClr val="black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rPr>
                      <a:t>6K2</a:t>
                    </a:r>
                  </a:p>
                </p:txBody>
              </p:sp>
              <p:sp>
                <p:nvSpPr>
                  <p:cNvPr id="11" name="テキスト ボックス 10"/>
                  <p:cNvSpPr txBox="1"/>
                  <p:nvPr/>
                </p:nvSpPr>
                <p:spPr>
                  <a:xfrm>
                    <a:off x="5521286" y="760235"/>
                    <a:ext cx="618658" cy="49244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ja-JP" sz="1300" dirty="0" err="1">
                        <a:solidFill>
                          <a:prstClr val="black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rPr>
                      <a:t>NIa</a:t>
                    </a:r>
                    <a:r>
                      <a:rPr lang="en-US" altLang="ja-JP" sz="1300" dirty="0">
                        <a:solidFill>
                          <a:prstClr val="black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rPr>
                      <a:t>-</a:t>
                    </a:r>
                  </a:p>
                  <a:p>
                    <a:r>
                      <a:rPr lang="en-US" altLang="ja-JP" sz="1300" dirty="0" err="1">
                        <a:solidFill>
                          <a:prstClr val="black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rPr>
                      <a:t>VPg</a:t>
                    </a:r>
                    <a:endParaRPr lang="en-US" altLang="ja-JP" sz="1300" dirty="0">
                      <a:solidFill>
                        <a:prstClr val="black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</a:endParaRPr>
                  </a:p>
                </p:txBody>
              </p:sp>
              <p:sp>
                <p:nvSpPr>
                  <p:cNvPr id="12" name="テキスト ボックス 11"/>
                  <p:cNvSpPr txBox="1"/>
                  <p:nvPr/>
                </p:nvSpPr>
                <p:spPr>
                  <a:xfrm>
                    <a:off x="6129675" y="760235"/>
                    <a:ext cx="618658" cy="49244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ja-JP" sz="1300" dirty="0" err="1">
                        <a:solidFill>
                          <a:prstClr val="black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rPr>
                      <a:t>NIa</a:t>
                    </a:r>
                    <a:r>
                      <a:rPr lang="en-US" altLang="ja-JP" sz="1300" dirty="0">
                        <a:solidFill>
                          <a:prstClr val="black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rPr>
                      <a:t>-</a:t>
                    </a:r>
                  </a:p>
                  <a:p>
                    <a:r>
                      <a:rPr lang="en-US" altLang="ja-JP" sz="1300" dirty="0">
                        <a:solidFill>
                          <a:prstClr val="black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rPr>
                      <a:t>Pro</a:t>
                    </a:r>
                  </a:p>
                </p:txBody>
              </p:sp>
              <p:sp>
                <p:nvSpPr>
                  <p:cNvPr id="13" name="テキスト ボックス 12"/>
                  <p:cNvSpPr txBox="1"/>
                  <p:nvPr/>
                </p:nvSpPr>
                <p:spPr>
                  <a:xfrm rot="5400000">
                    <a:off x="2815380" y="1555811"/>
                    <a:ext cx="755262" cy="26744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ja-JP" sz="1138" dirty="0">
                        <a:solidFill>
                          <a:prstClr val="black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rPr>
                      <a:t>PIPO</a:t>
                    </a:r>
                  </a:p>
                </p:txBody>
              </p:sp>
              <p:cxnSp>
                <p:nvCxnSpPr>
                  <p:cNvPr id="14" name="直線コネクタ 13"/>
                  <p:cNvCxnSpPr/>
                  <p:nvPr/>
                </p:nvCxnSpPr>
                <p:spPr>
                  <a:xfrm>
                    <a:off x="1423005" y="485815"/>
                    <a:ext cx="0" cy="18397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  <a:prstDash val="sys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" name="直線コネクタ 14"/>
                  <p:cNvCxnSpPr/>
                  <p:nvPr/>
                </p:nvCxnSpPr>
                <p:spPr>
                  <a:xfrm>
                    <a:off x="2645777" y="485815"/>
                    <a:ext cx="0" cy="18397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  <a:prstDash val="sys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" name="直線コネクタ 15"/>
                  <p:cNvCxnSpPr/>
                  <p:nvPr/>
                </p:nvCxnSpPr>
                <p:spPr>
                  <a:xfrm>
                    <a:off x="3574464" y="485815"/>
                    <a:ext cx="0" cy="18397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  <a:prstDash val="sys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" name="直線コネクタ 17"/>
                  <p:cNvCxnSpPr/>
                  <p:nvPr/>
                </p:nvCxnSpPr>
                <p:spPr>
                  <a:xfrm>
                    <a:off x="5410408" y="485815"/>
                    <a:ext cx="0" cy="18397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  <a:prstDash val="sys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" name="直線コネクタ 19"/>
                  <p:cNvCxnSpPr/>
                  <p:nvPr/>
                </p:nvCxnSpPr>
                <p:spPr>
                  <a:xfrm>
                    <a:off x="6050964" y="485815"/>
                    <a:ext cx="0" cy="18397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  <a:prstDash val="sys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" name="直線コネクタ 20"/>
                  <p:cNvCxnSpPr/>
                  <p:nvPr/>
                </p:nvCxnSpPr>
                <p:spPr>
                  <a:xfrm>
                    <a:off x="6693307" y="485815"/>
                    <a:ext cx="0" cy="18397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  <a:prstDash val="sys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" name="直線コネクタ 21"/>
                  <p:cNvCxnSpPr/>
                  <p:nvPr/>
                </p:nvCxnSpPr>
                <p:spPr>
                  <a:xfrm>
                    <a:off x="8070860" y="485815"/>
                    <a:ext cx="0" cy="18397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  <a:prstDash val="sys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" name="直線コネクタ 22"/>
                  <p:cNvCxnSpPr/>
                  <p:nvPr/>
                </p:nvCxnSpPr>
                <p:spPr>
                  <a:xfrm>
                    <a:off x="8790593" y="485815"/>
                    <a:ext cx="0" cy="18397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  <a:prstDash val="sys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" name="直線コネクタ 24"/>
                  <p:cNvCxnSpPr/>
                  <p:nvPr/>
                </p:nvCxnSpPr>
                <p:spPr>
                  <a:xfrm>
                    <a:off x="732443" y="485815"/>
                    <a:ext cx="0" cy="18397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  <a:prstDash val="sys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6" name="テキスト ボックス 25"/>
                  <p:cNvSpPr txBox="1"/>
                  <p:nvPr/>
                </p:nvSpPr>
                <p:spPr>
                  <a:xfrm>
                    <a:off x="466417" y="314278"/>
                    <a:ext cx="9338754" cy="21544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ja-JP" sz="800" dirty="0" smtClean="0">
                        <a:solidFill>
                          <a:prstClr val="black"/>
                        </a:solidFill>
                      </a:rPr>
                      <a:t>109 </a:t>
                    </a:r>
                    <a:r>
                      <a:rPr lang="en-US" altLang="ja-JP" sz="800" dirty="0">
                        <a:solidFill>
                          <a:prstClr val="black"/>
                        </a:solidFill>
                      </a:rPr>
                      <a:t>/ </a:t>
                    </a:r>
                    <a:r>
                      <a:rPr lang="en-US" altLang="ja-JP" sz="800" dirty="0" smtClean="0">
                        <a:solidFill>
                          <a:prstClr val="black"/>
                        </a:solidFill>
                      </a:rPr>
                      <a:t>110          1,021 </a:t>
                    </a:r>
                    <a:r>
                      <a:rPr lang="en-US" altLang="ja-JP" sz="800" dirty="0">
                        <a:solidFill>
                          <a:prstClr val="black"/>
                        </a:solidFill>
                      </a:rPr>
                      <a:t>/ </a:t>
                    </a:r>
                    <a:r>
                      <a:rPr lang="en-US" altLang="ja-JP" sz="800" dirty="0" smtClean="0">
                        <a:solidFill>
                          <a:prstClr val="black"/>
                        </a:solidFill>
                      </a:rPr>
                      <a:t>1,022                               2,392 </a:t>
                    </a:r>
                    <a:r>
                      <a:rPr lang="en-US" altLang="ja-JP" sz="800" dirty="0">
                        <a:solidFill>
                          <a:prstClr val="black"/>
                        </a:solidFill>
                      </a:rPr>
                      <a:t>/ </a:t>
                    </a:r>
                    <a:r>
                      <a:rPr lang="en-US" altLang="ja-JP" sz="800" dirty="0" smtClean="0">
                        <a:solidFill>
                          <a:prstClr val="black"/>
                        </a:solidFill>
                      </a:rPr>
                      <a:t>2,393                  3,487 </a:t>
                    </a:r>
                    <a:r>
                      <a:rPr lang="en-US" altLang="ja-JP" sz="800" dirty="0">
                        <a:solidFill>
                          <a:prstClr val="black"/>
                        </a:solidFill>
                      </a:rPr>
                      <a:t>/ </a:t>
                    </a:r>
                    <a:r>
                      <a:rPr lang="en-US" altLang="ja-JP" sz="800" dirty="0" smtClean="0">
                        <a:solidFill>
                          <a:prstClr val="black"/>
                        </a:solidFill>
                      </a:rPr>
                      <a:t>3,488                                                          5,545 </a:t>
                    </a:r>
                    <a:r>
                      <a:rPr lang="en-US" altLang="ja-JP" sz="800" dirty="0">
                        <a:solidFill>
                          <a:prstClr val="black"/>
                        </a:solidFill>
                      </a:rPr>
                      <a:t>/ </a:t>
                    </a:r>
                    <a:r>
                      <a:rPr lang="en-US" altLang="ja-JP" sz="800" dirty="0" smtClean="0">
                        <a:solidFill>
                          <a:prstClr val="black"/>
                        </a:solidFill>
                      </a:rPr>
                      <a:t>5,546    6,271 </a:t>
                    </a:r>
                    <a:r>
                      <a:rPr lang="en-US" altLang="ja-JP" sz="800" dirty="0">
                        <a:solidFill>
                          <a:prstClr val="black"/>
                        </a:solidFill>
                      </a:rPr>
                      <a:t>/ </a:t>
                    </a:r>
                    <a:r>
                      <a:rPr lang="en-US" altLang="ja-JP" sz="800" dirty="0" smtClean="0">
                        <a:solidFill>
                          <a:prstClr val="black"/>
                        </a:solidFill>
                      </a:rPr>
                      <a:t>6,272    7,009 </a:t>
                    </a:r>
                    <a:r>
                      <a:rPr lang="en-US" altLang="ja-JP" sz="800" dirty="0">
                        <a:solidFill>
                          <a:prstClr val="black"/>
                        </a:solidFill>
                      </a:rPr>
                      <a:t>/ </a:t>
                    </a:r>
                    <a:r>
                      <a:rPr lang="en-US" altLang="ja-JP" sz="800" dirty="0" smtClean="0">
                        <a:solidFill>
                          <a:prstClr val="black"/>
                        </a:solidFill>
                      </a:rPr>
                      <a:t>7,010                                      8,563 </a:t>
                    </a:r>
                    <a:r>
                      <a:rPr lang="en-US" altLang="ja-JP" sz="800" dirty="0">
                        <a:solidFill>
                          <a:prstClr val="black"/>
                        </a:solidFill>
                      </a:rPr>
                      <a:t>/ </a:t>
                    </a:r>
                    <a:r>
                      <a:rPr lang="en-US" altLang="ja-JP" sz="800" dirty="0" smtClean="0">
                        <a:solidFill>
                          <a:prstClr val="black"/>
                        </a:solidFill>
                      </a:rPr>
                      <a:t>8,564       9,376 </a:t>
                    </a:r>
                    <a:r>
                      <a:rPr lang="en-US" altLang="ja-JP" sz="800" dirty="0">
                        <a:solidFill>
                          <a:prstClr val="black"/>
                        </a:solidFill>
                      </a:rPr>
                      <a:t>/ </a:t>
                    </a:r>
                    <a:r>
                      <a:rPr lang="en-US" altLang="ja-JP" sz="800" dirty="0" smtClean="0">
                        <a:solidFill>
                          <a:prstClr val="black"/>
                        </a:solidFill>
                      </a:rPr>
                      <a:t>9,377</a:t>
                    </a:r>
                    <a:endParaRPr lang="ja-JP" altLang="en-US" sz="800" dirty="0">
                      <a:solidFill>
                        <a:prstClr val="black"/>
                      </a:solidFill>
                    </a:endParaRPr>
                  </a:p>
                </p:txBody>
              </p:sp>
              <p:cxnSp>
                <p:nvCxnSpPr>
                  <p:cNvPr id="27" name="直線コネクタ 26"/>
                  <p:cNvCxnSpPr/>
                  <p:nvPr/>
                </p:nvCxnSpPr>
                <p:spPr>
                  <a:xfrm>
                    <a:off x="519859" y="308302"/>
                    <a:ext cx="0" cy="241182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  <a:prstDash val="sys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8" name="正方形/長方形 27"/>
                  <p:cNvSpPr/>
                  <p:nvPr/>
                </p:nvSpPr>
                <p:spPr>
                  <a:xfrm>
                    <a:off x="91701" y="718097"/>
                    <a:ext cx="611572" cy="172065"/>
                  </a:xfrm>
                  <a:prstGeom prst="rect">
                    <a:avLst/>
                  </a:prstGeom>
                  <a:noFill/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sz="1801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29" name="正方形/長方形 28"/>
                  <p:cNvSpPr/>
                  <p:nvPr/>
                </p:nvSpPr>
                <p:spPr>
                  <a:xfrm>
                    <a:off x="72651" y="668493"/>
                    <a:ext cx="611572" cy="202619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sz="1801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30" name="テキスト ボックス 29"/>
                  <p:cNvSpPr txBox="1"/>
                  <p:nvPr/>
                </p:nvSpPr>
                <p:spPr>
                  <a:xfrm>
                    <a:off x="161325" y="620618"/>
                    <a:ext cx="602766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ja-JP" sz="1200" dirty="0">
                        <a:solidFill>
                          <a:prstClr val="black"/>
                        </a:solidFill>
                      </a:rPr>
                      <a:t>5’-UTR</a:t>
                    </a:r>
                    <a:endParaRPr lang="ja-JP" altLang="en-US" sz="1200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31" name="正方形/長方形 30"/>
                  <p:cNvSpPr/>
                  <p:nvPr/>
                </p:nvSpPr>
                <p:spPr>
                  <a:xfrm>
                    <a:off x="8963393" y="643242"/>
                    <a:ext cx="341962" cy="218352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sz="1801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34" name="テキスト ボックス 33"/>
                  <p:cNvSpPr txBox="1"/>
                  <p:nvPr/>
                </p:nvSpPr>
                <p:spPr>
                  <a:xfrm>
                    <a:off x="168461" y="1939200"/>
                    <a:ext cx="637298" cy="2540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ja-JP" sz="1051" b="1" dirty="0">
                        <a:solidFill>
                          <a:prstClr val="black"/>
                        </a:solidFill>
                      </a:rPr>
                      <a:t>NGS</a:t>
                    </a:r>
                    <a:endParaRPr lang="ja-JP" altLang="en-US" sz="1051" b="1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35" name="テキスト ボックス 34"/>
                  <p:cNvSpPr txBox="1"/>
                  <p:nvPr/>
                </p:nvSpPr>
                <p:spPr>
                  <a:xfrm>
                    <a:off x="2487561" y="1813414"/>
                    <a:ext cx="1473550" cy="2154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ja-JP" sz="800" dirty="0">
                        <a:solidFill>
                          <a:prstClr val="black"/>
                        </a:solidFill>
                      </a:rPr>
                      <a:t>   </a:t>
                    </a:r>
                    <a:r>
                      <a:rPr lang="en-US" altLang="ja-JP" sz="800" dirty="0" smtClean="0">
                        <a:solidFill>
                          <a:prstClr val="black"/>
                        </a:solidFill>
                      </a:rPr>
                      <a:t>2,901 </a:t>
                    </a:r>
                    <a:r>
                      <a:rPr lang="en-US" altLang="ja-JP" sz="800" dirty="0">
                        <a:solidFill>
                          <a:prstClr val="black"/>
                        </a:solidFill>
                      </a:rPr>
                      <a:t>/ </a:t>
                    </a:r>
                    <a:r>
                      <a:rPr lang="en-US" altLang="ja-JP" sz="800" dirty="0" smtClean="0">
                        <a:solidFill>
                          <a:prstClr val="black"/>
                        </a:solidFill>
                      </a:rPr>
                      <a:t>2,902   3,132 </a:t>
                    </a:r>
                    <a:r>
                      <a:rPr lang="en-US" altLang="ja-JP" sz="800" dirty="0">
                        <a:solidFill>
                          <a:prstClr val="black"/>
                        </a:solidFill>
                      </a:rPr>
                      <a:t>/ </a:t>
                    </a:r>
                    <a:r>
                      <a:rPr lang="en-US" altLang="ja-JP" sz="800" dirty="0" smtClean="0">
                        <a:solidFill>
                          <a:prstClr val="black"/>
                        </a:solidFill>
                      </a:rPr>
                      <a:t>3,133</a:t>
                    </a:r>
                    <a:endParaRPr lang="ja-JP" altLang="en-US" sz="800" dirty="0">
                      <a:solidFill>
                        <a:prstClr val="black"/>
                      </a:solidFill>
                    </a:endParaRPr>
                  </a:p>
                </p:txBody>
              </p:sp>
              <p:cxnSp>
                <p:nvCxnSpPr>
                  <p:cNvPr id="36" name="直線コネクタ 35"/>
                  <p:cNvCxnSpPr/>
                  <p:nvPr/>
                </p:nvCxnSpPr>
                <p:spPr>
                  <a:xfrm>
                    <a:off x="3048207" y="1735758"/>
                    <a:ext cx="0" cy="125654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  <a:prstDash val="sys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7" name="直線コネクタ 36"/>
                  <p:cNvCxnSpPr/>
                  <p:nvPr/>
                </p:nvCxnSpPr>
                <p:spPr>
                  <a:xfrm>
                    <a:off x="3333952" y="1735758"/>
                    <a:ext cx="0" cy="125654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  <a:prstDash val="sys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8" name="テキスト ボックス 37"/>
                  <p:cNvSpPr txBox="1"/>
                  <p:nvPr/>
                </p:nvSpPr>
                <p:spPr>
                  <a:xfrm>
                    <a:off x="177458" y="2323328"/>
                    <a:ext cx="454158" cy="2540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ja-JP" sz="1051" b="1" dirty="0">
                        <a:solidFill>
                          <a:prstClr val="black"/>
                        </a:solidFill>
                      </a:rPr>
                      <a:t>PCR</a:t>
                    </a:r>
                    <a:endParaRPr lang="ja-JP" altLang="en-US" sz="1051" b="1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40" name="テキスト ボックス 39"/>
                  <p:cNvSpPr txBox="1"/>
                  <p:nvPr/>
                </p:nvSpPr>
                <p:spPr>
                  <a:xfrm>
                    <a:off x="394514" y="138968"/>
                    <a:ext cx="9211133" cy="215444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ja-JP" sz="800" dirty="0">
                        <a:solidFill>
                          <a:prstClr val="black"/>
                        </a:solidFill>
                      </a:rPr>
                      <a:t>0                                                                                                                                                                                          </a:t>
                    </a:r>
                    <a:r>
                      <a:rPr lang="ja-JP" altLang="en-US" sz="800" dirty="0">
                        <a:solidFill>
                          <a:prstClr val="black"/>
                        </a:solidFill>
                      </a:rPr>
                      <a:t>　　　　　　　　　　　　　　　　　　                                                                                                                                      </a:t>
                    </a:r>
                    <a:r>
                      <a:rPr lang="en-US" altLang="ja-JP" sz="800" dirty="0">
                        <a:solidFill>
                          <a:prstClr val="black"/>
                        </a:solidFill>
                      </a:rPr>
                      <a:t>    </a:t>
                    </a:r>
                    <a:r>
                      <a:rPr lang="en-US" altLang="ja-JP" sz="800" dirty="0" smtClean="0">
                        <a:solidFill>
                          <a:prstClr val="black"/>
                        </a:solidFill>
                      </a:rPr>
                      <a:t>9,698</a:t>
                    </a:r>
                    <a:endParaRPr lang="ja-JP" altLang="en-US" sz="800" dirty="0">
                      <a:solidFill>
                        <a:prstClr val="black"/>
                      </a:solidFill>
                    </a:endParaRPr>
                  </a:p>
                </p:txBody>
              </p:sp>
              <p:cxnSp>
                <p:nvCxnSpPr>
                  <p:cNvPr id="43" name="直線コネクタ 42"/>
                  <p:cNvCxnSpPr/>
                  <p:nvPr/>
                </p:nvCxnSpPr>
                <p:spPr>
                  <a:xfrm>
                    <a:off x="9073309" y="308302"/>
                    <a:ext cx="0" cy="241182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  <a:prstDash val="sys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44" name="グループ化 43"/>
                  <p:cNvGrpSpPr/>
                  <p:nvPr/>
                </p:nvGrpSpPr>
                <p:grpSpPr>
                  <a:xfrm>
                    <a:off x="456302" y="2153205"/>
                    <a:ext cx="9139947" cy="633154"/>
                    <a:chOff x="1574401" y="3463429"/>
                    <a:chExt cx="9139947" cy="633154"/>
                  </a:xfrm>
                </p:grpSpPr>
                <p:sp>
                  <p:nvSpPr>
                    <p:cNvPr id="47" name="テキスト ボックス 46"/>
                    <p:cNvSpPr txBox="1"/>
                    <p:nvPr/>
                  </p:nvSpPr>
                  <p:spPr>
                    <a:xfrm>
                      <a:off x="1574401" y="3469227"/>
                      <a:ext cx="728729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ja-JP" sz="800" dirty="0">
                          <a:solidFill>
                            <a:prstClr val="black"/>
                          </a:solidFill>
                        </a:rPr>
                        <a:t>F0 (5’RACE)</a:t>
                      </a:r>
                      <a:endParaRPr lang="ja-JP" altLang="en-US" sz="800" dirty="0">
                        <a:solidFill>
                          <a:prstClr val="black"/>
                        </a:solidFill>
                      </a:endParaRPr>
                    </a:p>
                  </p:txBody>
                </p:sp>
                <p:grpSp>
                  <p:nvGrpSpPr>
                    <p:cNvPr id="48" name="グループ化 47"/>
                    <p:cNvGrpSpPr/>
                    <p:nvPr/>
                  </p:nvGrpSpPr>
                  <p:grpSpPr>
                    <a:xfrm>
                      <a:off x="1576897" y="3463429"/>
                      <a:ext cx="9137451" cy="633154"/>
                      <a:chOff x="1576897" y="3492004"/>
                      <a:chExt cx="9137451" cy="633154"/>
                    </a:xfrm>
                  </p:grpSpPr>
                  <p:sp>
                    <p:nvSpPr>
                      <p:cNvPr id="49" name="正方形/長方形 48"/>
                      <p:cNvSpPr/>
                      <p:nvPr/>
                    </p:nvSpPr>
                    <p:spPr>
                      <a:xfrm>
                        <a:off x="1651016" y="3913973"/>
                        <a:ext cx="270000" cy="28388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ja-JP" altLang="en-US" sz="1801">
                          <a:solidFill>
                            <a:prstClr val="white"/>
                          </a:solidFill>
                        </a:endParaRPr>
                      </a:p>
                    </p:txBody>
                  </p:sp>
                  <p:sp>
                    <p:nvSpPr>
                      <p:cNvPr id="50" name="正方形/長方形 49"/>
                      <p:cNvSpPr/>
                      <p:nvPr/>
                    </p:nvSpPr>
                    <p:spPr>
                      <a:xfrm>
                        <a:off x="1804159" y="3816345"/>
                        <a:ext cx="576000" cy="28388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ja-JP" altLang="en-US" sz="1801">
                          <a:solidFill>
                            <a:prstClr val="white"/>
                          </a:solidFill>
                        </a:endParaRPr>
                      </a:p>
                    </p:txBody>
                  </p:sp>
                  <p:sp>
                    <p:nvSpPr>
                      <p:cNvPr id="55" name="テキスト ボックス 54"/>
                      <p:cNvSpPr txBox="1"/>
                      <p:nvPr/>
                    </p:nvSpPr>
                    <p:spPr>
                      <a:xfrm>
                        <a:off x="1635647" y="3658663"/>
                        <a:ext cx="9078701" cy="21544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altLang="ja-JP" sz="800" dirty="0" smtClean="0">
                            <a:solidFill>
                              <a:prstClr val="black"/>
                            </a:solidFill>
                          </a:rPr>
                          <a:t>   F2                  </a:t>
                        </a:r>
                        <a:r>
                          <a:rPr lang="en-US" altLang="ja-JP" sz="800" dirty="0">
                            <a:solidFill>
                              <a:prstClr val="black"/>
                            </a:solidFill>
                          </a:rPr>
                          <a:t>R2     </a:t>
                        </a:r>
                        <a:r>
                          <a:rPr lang="en-US" altLang="ja-JP" sz="800" dirty="0" smtClean="0">
                            <a:solidFill>
                              <a:prstClr val="black"/>
                            </a:solidFill>
                          </a:rPr>
                          <a:t>            </a:t>
                        </a:r>
                        <a:r>
                          <a:rPr lang="en-US" altLang="ja-JP" sz="800" dirty="0">
                            <a:solidFill>
                              <a:prstClr val="black"/>
                            </a:solidFill>
                          </a:rPr>
                          <a:t>F4              R4   </a:t>
                        </a:r>
                        <a:r>
                          <a:rPr lang="en-US" altLang="ja-JP" sz="800" dirty="0" smtClean="0">
                            <a:solidFill>
                              <a:prstClr val="black"/>
                            </a:solidFill>
                          </a:rPr>
                          <a:t>          </a:t>
                        </a:r>
                        <a:r>
                          <a:rPr lang="en-US" altLang="ja-JP" sz="800" dirty="0">
                            <a:solidFill>
                              <a:prstClr val="black"/>
                            </a:solidFill>
                          </a:rPr>
                          <a:t>F6            R6      </a:t>
                        </a:r>
                        <a:r>
                          <a:rPr lang="en-US" altLang="ja-JP" sz="800" dirty="0" smtClean="0">
                            <a:solidFill>
                              <a:prstClr val="black"/>
                            </a:solidFill>
                          </a:rPr>
                          <a:t>        </a:t>
                        </a:r>
                        <a:r>
                          <a:rPr lang="en-US" altLang="ja-JP" sz="800" dirty="0">
                            <a:solidFill>
                              <a:prstClr val="black"/>
                            </a:solidFill>
                          </a:rPr>
                          <a:t>F8        </a:t>
                        </a:r>
                        <a:r>
                          <a:rPr lang="en-US" altLang="ja-JP" sz="800" dirty="0" smtClean="0">
                            <a:solidFill>
                              <a:prstClr val="black"/>
                            </a:solidFill>
                          </a:rPr>
                          <a:t>        </a:t>
                        </a:r>
                        <a:r>
                          <a:rPr lang="en-US" altLang="ja-JP" sz="800" dirty="0">
                            <a:solidFill>
                              <a:prstClr val="black"/>
                            </a:solidFill>
                          </a:rPr>
                          <a:t>R8       </a:t>
                        </a:r>
                        <a:r>
                          <a:rPr lang="en-US" altLang="ja-JP" sz="800" dirty="0" smtClean="0">
                            <a:solidFill>
                              <a:prstClr val="black"/>
                            </a:solidFill>
                          </a:rPr>
                          <a:t>       </a:t>
                        </a:r>
                        <a:r>
                          <a:rPr lang="en-US" altLang="ja-JP" sz="800" dirty="0">
                            <a:solidFill>
                              <a:prstClr val="black"/>
                            </a:solidFill>
                          </a:rPr>
                          <a:t>F10   </a:t>
                        </a:r>
                        <a:r>
                          <a:rPr lang="en-US" altLang="ja-JP" sz="800" dirty="0" smtClean="0">
                            <a:solidFill>
                              <a:prstClr val="black"/>
                            </a:solidFill>
                          </a:rPr>
                          <a:t>        </a:t>
                        </a:r>
                        <a:r>
                          <a:rPr lang="en-US" altLang="ja-JP" sz="800" dirty="0">
                            <a:solidFill>
                              <a:prstClr val="black"/>
                            </a:solidFill>
                          </a:rPr>
                          <a:t>R10                 F12   </a:t>
                        </a:r>
                        <a:r>
                          <a:rPr lang="en-US" altLang="ja-JP" sz="800" dirty="0" smtClean="0">
                            <a:solidFill>
                              <a:prstClr val="black"/>
                            </a:solidFill>
                          </a:rPr>
                          <a:t>       </a:t>
                        </a:r>
                        <a:r>
                          <a:rPr lang="en-US" altLang="ja-JP" sz="800" dirty="0">
                            <a:solidFill>
                              <a:prstClr val="black"/>
                            </a:solidFill>
                          </a:rPr>
                          <a:t>R12 </a:t>
                        </a:r>
                        <a:r>
                          <a:rPr lang="en-US" altLang="ja-JP" sz="800" dirty="0" smtClean="0">
                            <a:solidFill>
                              <a:prstClr val="black"/>
                            </a:solidFill>
                          </a:rPr>
                          <a:t>      </a:t>
                        </a:r>
                        <a:r>
                          <a:rPr lang="en-US" altLang="ja-JP" sz="800" dirty="0">
                            <a:solidFill>
                              <a:prstClr val="black"/>
                            </a:solidFill>
                          </a:rPr>
                          <a:t>F14     </a:t>
                        </a:r>
                        <a:r>
                          <a:rPr lang="en-US" altLang="ja-JP" sz="800" dirty="0" smtClean="0">
                            <a:solidFill>
                              <a:prstClr val="black"/>
                            </a:solidFill>
                          </a:rPr>
                          <a:t>   </a:t>
                        </a:r>
                        <a:r>
                          <a:rPr lang="en-US" altLang="ja-JP" sz="800" dirty="0">
                            <a:solidFill>
                              <a:prstClr val="black"/>
                            </a:solidFill>
                          </a:rPr>
                          <a:t>R14        </a:t>
                        </a:r>
                        <a:r>
                          <a:rPr lang="en-US" altLang="ja-JP" sz="800" dirty="0" smtClean="0">
                            <a:solidFill>
                              <a:prstClr val="black"/>
                            </a:solidFill>
                          </a:rPr>
                          <a:t>   </a:t>
                        </a:r>
                        <a:r>
                          <a:rPr lang="en-US" altLang="ja-JP" sz="800" dirty="0">
                            <a:solidFill>
                              <a:prstClr val="black"/>
                            </a:solidFill>
                          </a:rPr>
                          <a:t>F16  </a:t>
                        </a:r>
                        <a:r>
                          <a:rPr lang="en-US" altLang="ja-JP" sz="800" dirty="0" smtClean="0">
                            <a:solidFill>
                              <a:prstClr val="black"/>
                            </a:solidFill>
                          </a:rPr>
                          <a:t>      </a:t>
                        </a:r>
                        <a:r>
                          <a:rPr lang="en-US" altLang="ja-JP" sz="800" dirty="0">
                            <a:solidFill>
                              <a:prstClr val="black"/>
                            </a:solidFill>
                          </a:rPr>
                          <a:t>R16    </a:t>
                        </a:r>
                        <a:r>
                          <a:rPr lang="en-US" altLang="ja-JP" sz="800" dirty="0" smtClean="0">
                            <a:solidFill>
                              <a:prstClr val="black"/>
                            </a:solidFill>
                          </a:rPr>
                          <a:t>     </a:t>
                        </a:r>
                        <a:r>
                          <a:rPr lang="en-US" altLang="ja-JP" sz="800" dirty="0">
                            <a:solidFill>
                              <a:prstClr val="black"/>
                            </a:solidFill>
                          </a:rPr>
                          <a:t>F18   </a:t>
                        </a:r>
                        <a:r>
                          <a:rPr lang="en-US" altLang="ja-JP" sz="800" dirty="0" smtClean="0">
                            <a:solidFill>
                              <a:prstClr val="black"/>
                            </a:solidFill>
                          </a:rPr>
                          <a:t>        </a:t>
                        </a:r>
                        <a:r>
                          <a:rPr lang="en-US" altLang="ja-JP" sz="800" dirty="0">
                            <a:solidFill>
                              <a:prstClr val="black"/>
                            </a:solidFill>
                          </a:rPr>
                          <a:t>R18               </a:t>
                        </a:r>
                        <a:r>
                          <a:rPr lang="en-US" altLang="ja-JP" sz="800" dirty="0" smtClean="0">
                            <a:solidFill>
                              <a:prstClr val="black"/>
                            </a:solidFill>
                          </a:rPr>
                          <a:t>   </a:t>
                        </a:r>
                        <a:r>
                          <a:rPr lang="en-US" altLang="ja-JP" sz="800" dirty="0">
                            <a:solidFill>
                              <a:prstClr val="black"/>
                            </a:solidFill>
                          </a:rPr>
                          <a:t>F20 </a:t>
                        </a:r>
                        <a:r>
                          <a:rPr lang="en-US" altLang="ja-JP" sz="800" dirty="0" smtClean="0">
                            <a:solidFill>
                              <a:prstClr val="black"/>
                            </a:solidFill>
                          </a:rPr>
                          <a:t>          </a:t>
                        </a:r>
                        <a:r>
                          <a:rPr lang="en-US" altLang="ja-JP" sz="800" dirty="0">
                            <a:solidFill>
                              <a:prstClr val="black"/>
                            </a:solidFill>
                          </a:rPr>
                          <a:t>R20  </a:t>
                        </a:r>
                        <a:endParaRPr lang="ja-JP" altLang="en-US" sz="800" dirty="0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56" name="テキスト ボックス 55"/>
                      <p:cNvSpPr txBox="1"/>
                      <p:nvPr/>
                    </p:nvSpPr>
                    <p:spPr>
                      <a:xfrm>
                        <a:off x="1576897" y="3909714"/>
                        <a:ext cx="8892781" cy="21544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altLang="ja-JP" sz="800" dirty="0" smtClean="0">
                            <a:solidFill>
                              <a:prstClr val="black"/>
                            </a:solidFill>
                          </a:rPr>
                          <a:t>F1   </a:t>
                        </a:r>
                        <a:r>
                          <a:rPr lang="en-US" altLang="ja-JP" sz="800" dirty="0">
                            <a:solidFill>
                              <a:prstClr val="black"/>
                            </a:solidFill>
                          </a:rPr>
                          <a:t>R1   </a:t>
                        </a:r>
                        <a:r>
                          <a:rPr lang="en-US" altLang="ja-JP" sz="800" dirty="0" smtClean="0">
                            <a:solidFill>
                              <a:prstClr val="black"/>
                            </a:solidFill>
                          </a:rPr>
                          <a:t>             </a:t>
                        </a:r>
                        <a:r>
                          <a:rPr lang="en-US" altLang="ja-JP" sz="800" dirty="0">
                            <a:solidFill>
                              <a:prstClr val="black"/>
                            </a:solidFill>
                          </a:rPr>
                          <a:t>F3   </a:t>
                        </a:r>
                        <a:r>
                          <a:rPr lang="en-US" altLang="ja-JP" sz="800" dirty="0" smtClean="0">
                            <a:solidFill>
                              <a:prstClr val="black"/>
                            </a:solidFill>
                          </a:rPr>
                          <a:t>                </a:t>
                        </a:r>
                        <a:r>
                          <a:rPr lang="en-US" altLang="ja-JP" sz="800" dirty="0">
                            <a:solidFill>
                              <a:prstClr val="black"/>
                            </a:solidFill>
                          </a:rPr>
                          <a:t>R3      </a:t>
                        </a:r>
                        <a:r>
                          <a:rPr lang="en-US" altLang="ja-JP" sz="800" dirty="0" smtClean="0">
                            <a:solidFill>
                              <a:prstClr val="black"/>
                            </a:solidFill>
                          </a:rPr>
                          <a:t>     </a:t>
                        </a:r>
                        <a:r>
                          <a:rPr lang="en-US" altLang="ja-JP" sz="800" dirty="0">
                            <a:solidFill>
                              <a:prstClr val="black"/>
                            </a:solidFill>
                          </a:rPr>
                          <a:t>F5     </a:t>
                        </a:r>
                        <a:r>
                          <a:rPr lang="en-US" altLang="ja-JP" sz="800" dirty="0" smtClean="0">
                            <a:solidFill>
                              <a:prstClr val="black"/>
                            </a:solidFill>
                          </a:rPr>
                          <a:t>          </a:t>
                        </a:r>
                        <a:r>
                          <a:rPr lang="en-US" altLang="ja-JP" sz="800" dirty="0">
                            <a:solidFill>
                              <a:prstClr val="black"/>
                            </a:solidFill>
                          </a:rPr>
                          <a:t>R5      </a:t>
                        </a:r>
                        <a:r>
                          <a:rPr lang="en-US" altLang="ja-JP" sz="800" dirty="0" smtClean="0">
                            <a:solidFill>
                              <a:prstClr val="black"/>
                            </a:solidFill>
                          </a:rPr>
                          <a:t>     </a:t>
                        </a:r>
                        <a:r>
                          <a:rPr lang="en-US" altLang="ja-JP" sz="800" dirty="0">
                            <a:solidFill>
                              <a:prstClr val="black"/>
                            </a:solidFill>
                          </a:rPr>
                          <a:t>F7       </a:t>
                        </a:r>
                        <a:r>
                          <a:rPr lang="en-US" altLang="ja-JP" sz="800" dirty="0" smtClean="0">
                            <a:solidFill>
                              <a:prstClr val="black"/>
                            </a:solidFill>
                          </a:rPr>
                          <a:t>        </a:t>
                        </a:r>
                        <a:r>
                          <a:rPr lang="en-US" altLang="ja-JP" sz="800" dirty="0">
                            <a:solidFill>
                              <a:prstClr val="black"/>
                            </a:solidFill>
                          </a:rPr>
                          <a:t>R7          </a:t>
                        </a:r>
                        <a:r>
                          <a:rPr lang="en-US" altLang="ja-JP" sz="800" dirty="0" smtClean="0">
                            <a:solidFill>
                              <a:prstClr val="black"/>
                            </a:solidFill>
                          </a:rPr>
                          <a:t>     </a:t>
                        </a:r>
                        <a:r>
                          <a:rPr lang="en-US" altLang="ja-JP" sz="800" dirty="0">
                            <a:solidFill>
                              <a:prstClr val="black"/>
                            </a:solidFill>
                          </a:rPr>
                          <a:t>F9     </a:t>
                        </a:r>
                        <a:r>
                          <a:rPr lang="en-US" altLang="ja-JP" sz="800" dirty="0" smtClean="0">
                            <a:solidFill>
                              <a:prstClr val="black"/>
                            </a:solidFill>
                          </a:rPr>
                          <a:t>           </a:t>
                        </a:r>
                        <a:r>
                          <a:rPr lang="en-US" altLang="ja-JP" sz="800" dirty="0">
                            <a:solidFill>
                              <a:prstClr val="black"/>
                            </a:solidFill>
                          </a:rPr>
                          <a:t>R9     </a:t>
                        </a:r>
                        <a:r>
                          <a:rPr lang="en-US" altLang="ja-JP" sz="800" dirty="0" smtClean="0">
                            <a:solidFill>
                              <a:prstClr val="black"/>
                            </a:solidFill>
                          </a:rPr>
                          <a:t>       </a:t>
                        </a:r>
                        <a:r>
                          <a:rPr lang="en-US" altLang="ja-JP" sz="800" dirty="0">
                            <a:solidFill>
                              <a:prstClr val="black"/>
                            </a:solidFill>
                          </a:rPr>
                          <a:t>F11      </a:t>
                        </a:r>
                        <a:r>
                          <a:rPr lang="en-US" altLang="ja-JP" sz="800" dirty="0" smtClean="0">
                            <a:solidFill>
                              <a:prstClr val="black"/>
                            </a:solidFill>
                          </a:rPr>
                          <a:t>      </a:t>
                        </a:r>
                        <a:r>
                          <a:rPr lang="en-US" altLang="ja-JP" sz="800" dirty="0">
                            <a:solidFill>
                              <a:prstClr val="black"/>
                            </a:solidFill>
                          </a:rPr>
                          <a:t>R11    </a:t>
                        </a:r>
                        <a:r>
                          <a:rPr lang="en-US" altLang="ja-JP" sz="800" dirty="0" smtClean="0">
                            <a:solidFill>
                              <a:prstClr val="black"/>
                            </a:solidFill>
                          </a:rPr>
                          <a:t>      </a:t>
                        </a:r>
                        <a:r>
                          <a:rPr lang="en-US" altLang="ja-JP" sz="800" dirty="0">
                            <a:solidFill>
                              <a:prstClr val="black"/>
                            </a:solidFill>
                          </a:rPr>
                          <a:t>F13   </a:t>
                        </a:r>
                        <a:r>
                          <a:rPr lang="en-US" altLang="ja-JP" sz="800" dirty="0" smtClean="0">
                            <a:solidFill>
                              <a:prstClr val="black"/>
                            </a:solidFill>
                          </a:rPr>
                          <a:t>       </a:t>
                        </a:r>
                        <a:r>
                          <a:rPr lang="en-US" altLang="ja-JP" sz="800" dirty="0">
                            <a:solidFill>
                              <a:prstClr val="black"/>
                            </a:solidFill>
                          </a:rPr>
                          <a:t>R13      </a:t>
                        </a:r>
                        <a:r>
                          <a:rPr lang="en-US" altLang="ja-JP" sz="800" dirty="0" smtClean="0">
                            <a:solidFill>
                              <a:prstClr val="black"/>
                            </a:solidFill>
                          </a:rPr>
                          <a:t>      </a:t>
                        </a:r>
                        <a:r>
                          <a:rPr lang="en-US" altLang="ja-JP" sz="800" dirty="0">
                            <a:solidFill>
                              <a:prstClr val="black"/>
                            </a:solidFill>
                          </a:rPr>
                          <a:t>F15   </a:t>
                        </a:r>
                        <a:r>
                          <a:rPr lang="en-US" altLang="ja-JP" sz="800" dirty="0" smtClean="0">
                            <a:solidFill>
                              <a:prstClr val="black"/>
                            </a:solidFill>
                          </a:rPr>
                          <a:t>     R15    F17           R17                  </a:t>
                        </a:r>
                        <a:r>
                          <a:rPr lang="en-US" altLang="ja-JP" sz="800" dirty="0">
                            <a:solidFill>
                              <a:prstClr val="black"/>
                            </a:solidFill>
                          </a:rPr>
                          <a:t>F19       </a:t>
                        </a:r>
                        <a:r>
                          <a:rPr lang="en-US" altLang="ja-JP" sz="800" dirty="0" smtClean="0">
                            <a:solidFill>
                              <a:prstClr val="black"/>
                            </a:solidFill>
                          </a:rPr>
                          <a:t>    </a:t>
                        </a:r>
                        <a:r>
                          <a:rPr lang="en-US" altLang="ja-JP" sz="800" dirty="0">
                            <a:solidFill>
                              <a:prstClr val="black"/>
                            </a:solidFill>
                          </a:rPr>
                          <a:t>R19      </a:t>
                        </a:r>
                        <a:r>
                          <a:rPr lang="en-US" altLang="ja-JP" sz="800" dirty="0" smtClean="0">
                            <a:solidFill>
                              <a:prstClr val="black"/>
                            </a:solidFill>
                          </a:rPr>
                          <a:t>       </a:t>
                        </a:r>
                        <a:r>
                          <a:rPr lang="en-US" altLang="ja-JP" sz="800" dirty="0">
                            <a:solidFill>
                              <a:prstClr val="black"/>
                            </a:solidFill>
                          </a:rPr>
                          <a:t>F21  </a:t>
                        </a:r>
                        <a:r>
                          <a:rPr lang="en-US" altLang="ja-JP" sz="800" dirty="0" smtClean="0">
                            <a:solidFill>
                              <a:prstClr val="black"/>
                            </a:solidFill>
                          </a:rPr>
                          <a:t>       </a:t>
                        </a:r>
                        <a:r>
                          <a:rPr lang="en-US" altLang="ja-JP" sz="800" dirty="0">
                            <a:solidFill>
                              <a:prstClr val="black"/>
                            </a:solidFill>
                          </a:rPr>
                          <a:t>R21</a:t>
                        </a:r>
                        <a:endParaRPr lang="ja-JP" altLang="en-US" sz="800" dirty="0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57" name="正方形/長方形 56"/>
                      <p:cNvSpPr/>
                      <p:nvPr/>
                    </p:nvSpPr>
                    <p:spPr>
                      <a:xfrm>
                        <a:off x="1650582" y="3793332"/>
                        <a:ext cx="70686" cy="58456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bg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ja-JP" altLang="en-US" sz="1801">
                          <a:solidFill>
                            <a:prstClr val="white"/>
                          </a:solidFill>
                        </a:endParaRPr>
                      </a:p>
                    </p:txBody>
                  </p:sp>
                  <p:sp>
                    <p:nvSpPr>
                      <p:cNvPr id="73" name="正方形/長方形 72"/>
                      <p:cNvSpPr/>
                      <p:nvPr/>
                    </p:nvSpPr>
                    <p:spPr>
                      <a:xfrm>
                        <a:off x="10089192" y="3907040"/>
                        <a:ext cx="84192" cy="4241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bg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ja-JP" altLang="en-US" sz="1801">
                          <a:solidFill>
                            <a:prstClr val="white"/>
                          </a:solidFill>
                        </a:endParaRPr>
                      </a:p>
                    </p:txBody>
                  </p:sp>
                  <p:sp>
                    <p:nvSpPr>
                      <p:cNvPr id="74" name="正方形/長方形 73"/>
                      <p:cNvSpPr/>
                      <p:nvPr/>
                    </p:nvSpPr>
                    <p:spPr>
                      <a:xfrm>
                        <a:off x="1654495" y="3655134"/>
                        <a:ext cx="216000" cy="28388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ja-JP" altLang="en-US" sz="1801">
                          <a:solidFill>
                            <a:prstClr val="white"/>
                          </a:solidFill>
                        </a:endParaRPr>
                      </a:p>
                    </p:txBody>
                  </p:sp>
                  <p:sp>
                    <p:nvSpPr>
                      <p:cNvPr id="75" name="正方形/長方形 74"/>
                      <p:cNvSpPr/>
                      <p:nvPr/>
                    </p:nvSpPr>
                    <p:spPr>
                      <a:xfrm>
                        <a:off x="9638567" y="3664659"/>
                        <a:ext cx="540000" cy="28388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ja-JP" altLang="en-US" sz="1801">
                          <a:solidFill>
                            <a:prstClr val="white"/>
                          </a:solidFill>
                        </a:endParaRPr>
                      </a:p>
                    </p:txBody>
                  </p:sp>
                  <p:sp>
                    <p:nvSpPr>
                      <p:cNvPr id="77" name="テキスト ボックス 76"/>
                      <p:cNvSpPr txBox="1"/>
                      <p:nvPr/>
                    </p:nvSpPr>
                    <p:spPr>
                      <a:xfrm>
                        <a:off x="9550830" y="3492004"/>
                        <a:ext cx="728729" cy="21544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altLang="ja-JP" sz="800" dirty="0">
                            <a:solidFill>
                              <a:prstClr val="black"/>
                            </a:solidFill>
                          </a:rPr>
                          <a:t>F22 (3’RACE)</a:t>
                        </a:r>
                        <a:endParaRPr lang="ja-JP" altLang="en-US" sz="800" dirty="0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</p:grpSp>
              </p:grpSp>
              <p:sp>
                <p:nvSpPr>
                  <p:cNvPr id="32" name="テキスト ボックス 31"/>
                  <p:cNvSpPr txBox="1"/>
                  <p:nvPr/>
                </p:nvSpPr>
                <p:spPr>
                  <a:xfrm>
                    <a:off x="8839224" y="632124"/>
                    <a:ext cx="791822" cy="276999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ja-JP" sz="1200" dirty="0">
                        <a:solidFill>
                          <a:prstClr val="black"/>
                        </a:solidFill>
                      </a:rPr>
                      <a:t>3’-UTR</a:t>
                    </a:r>
                    <a:endParaRPr lang="ja-JP" altLang="en-US" sz="1200" dirty="0">
                      <a:solidFill>
                        <a:prstClr val="black"/>
                      </a:solidFill>
                    </a:endParaRPr>
                  </a:p>
                </p:txBody>
              </p:sp>
              <p:cxnSp>
                <p:nvCxnSpPr>
                  <p:cNvPr id="151" name="直線コネクタ 150"/>
                  <p:cNvCxnSpPr/>
                  <p:nvPr/>
                </p:nvCxnSpPr>
                <p:spPr>
                  <a:xfrm>
                    <a:off x="3720753" y="1358941"/>
                    <a:ext cx="0" cy="18397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  <a:prstDash val="sys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2" name="直線コネクタ 151"/>
                  <p:cNvCxnSpPr/>
                  <p:nvPr/>
                </p:nvCxnSpPr>
                <p:spPr>
                  <a:xfrm>
                    <a:off x="5545074" y="1358941"/>
                    <a:ext cx="0" cy="18397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  <a:prstDash val="sys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53" name="テキスト ボックス 152"/>
                  <p:cNvSpPr txBox="1"/>
                  <p:nvPr/>
                </p:nvSpPr>
                <p:spPr>
                  <a:xfrm>
                    <a:off x="3345925" y="1471604"/>
                    <a:ext cx="2608590" cy="21544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ja-JP" sz="800" dirty="0" smtClean="0">
                        <a:solidFill>
                          <a:prstClr val="black"/>
                        </a:solidFill>
                      </a:rPr>
                      <a:t>3,643 </a:t>
                    </a:r>
                    <a:r>
                      <a:rPr lang="en-US" altLang="ja-JP" sz="800" dirty="0">
                        <a:solidFill>
                          <a:prstClr val="black"/>
                        </a:solidFill>
                      </a:rPr>
                      <a:t>/ </a:t>
                    </a:r>
                    <a:r>
                      <a:rPr lang="en-US" altLang="ja-JP" sz="800" dirty="0" smtClean="0">
                        <a:solidFill>
                          <a:prstClr val="black"/>
                        </a:solidFill>
                      </a:rPr>
                      <a:t>3,644                                                   </a:t>
                    </a:r>
                    <a:r>
                      <a:rPr lang="ja-JP" altLang="en-US" sz="800" dirty="0">
                        <a:solidFill>
                          <a:prstClr val="black"/>
                        </a:solidFill>
                      </a:rPr>
                      <a:t>　　 </a:t>
                    </a:r>
                    <a:r>
                      <a:rPr lang="en-US" altLang="ja-JP" sz="800" dirty="0" smtClean="0">
                        <a:solidFill>
                          <a:prstClr val="black"/>
                        </a:solidFill>
                      </a:rPr>
                      <a:t>5,701 </a:t>
                    </a:r>
                    <a:r>
                      <a:rPr lang="en-US" altLang="ja-JP" sz="800" dirty="0">
                        <a:solidFill>
                          <a:prstClr val="black"/>
                        </a:solidFill>
                      </a:rPr>
                      <a:t>/ </a:t>
                    </a:r>
                    <a:r>
                      <a:rPr lang="en-US" altLang="ja-JP" sz="800" dirty="0" smtClean="0">
                        <a:solidFill>
                          <a:prstClr val="black"/>
                        </a:solidFill>
                      </a:rPr>
                      <a:t>5,702</a:t>
                    </a:r>
                    <a:endParaRPr lang="ja-JP" altLang="en-US" sz="800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3" name="テキスト ボックス 2"/>
                  <p:cNvSpPr txBox="1"/>
                  <p:nvPr/>
                </p:nvSpPr>
                <p:spPr>
                  <a:xfrm>
                    <a:off x="2846379" y="1164185"/>
                    <a:ext cx="517340" cy="2616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ja-JP" sz="1050" b="1" dirty="0">
                        <a:solidFill>
                          <a:prstClr val="black"/>
                        </a:solidFill>
                      </a:rPr>
                      <a:t>GA</a:t>
                    </a:r>
                    <a:r>
                      <a:rPr lang="en-US" altLang="ja-JP" sz="1050" b="1" baseline="-25000" dirty="0">
                        <a:solidFill>
                          <a:prstClr val="black"/>
                        </a:solidFill>
                      </a:rPr>
                      <a:t>7</a:t>
                    </a:r>
                    <a:endParaRPr lang="ja-JP" altLang="en-US" sz="1050" b="1" baseline="-25000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59" name="正方形/長方形 158"/>
                  <p:cNvSpPr/>
                  <p:nvPr/>
                </p:nvSpPr>
                <p:spPr>
                  <a:xfrm>
                    <a:off x="565234" y="2051368"/>
                    <a:ext cx="1350000" cy="38022"/>
                  </a:xfrm>
                  <a:prstGeom prst="rect">
                    <a:avLst/>
                  </a:prstGeom>
                  <a:solidFill>
                    <a:srgbClr val="FFC000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sz="1801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60" name="正方形/長方形 159"/>
                  <p:cNvSpPr/>
                  <p:nvPr/>
                </p:nvSpPr>
                <p:spPr>
                  <a:xfrm>
                    <a:off x="1940866" y="2051368"/>
                    <a:ext cx="648000" cy="37785"/>
                  </a:xfrm>
                  <a:prstGeom prst="rect">
                    <a:avLst/>
                  </a:prstGeom>
                  <a:solidFill>
                    <a:srgbClr val="FFC000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sz="1801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61" name="正方形/長方形 160"/>
                  <p:cNvSpPr/>
                  <p:nvPr/>
                </p:nvSpPr>
                <p:spPr>
                  <a:xfrm>
                    <a:off x="7629693" y="2051368"/>
                    <a:ext cx="936000" cy="37785"/>
                  </a:xfrm>
                  <a:prstGeom prst="rect">
                    <a:avLst/>
                  </a:prstGeom>
                  <a:solidFill>
                    <a:srgbClr val="FFC000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sz="1801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57" name="正方形/長方形 156"/>
                  <p:cNvSpPr/>
                  <p:nvPr/>
                </p:nvSpPr>
                <p:spPr>
                  <a:xfrm>
                    <a:off x="2860984" y="2051368"/>
                    <a:ext cx="4194000" cy="37785"/>
                  </a:xfrm>
                  <a:prstGeom prst="rect">
                    <a:avLst/>
                  </a:prstGeom>
                  <a:solidFill>
                    <a:srgbClr val="FFC000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sz="1801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62" name="正方形/長方形 161"/>
                  <p:cNvSpPr/>
                  <p:nvPr/>
                </p:nvSpPr>
                <p:spPr>
                  <a:xfrm>
                    <a:off x="1188237" y="2575174"/>
                    <a:ext cx="594000" cy="28388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sz="1801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63" name="正方形/長方形 162"/>
                  <p:cNvSpPr/>
                  <p:nvPr/>
                </p:nvSpPr>
                <p:spPr>
                  <a:xfrm>
                    <a:off x="1676660" y="2477546"/>
                    <a:ext cx="504000" cy="28388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sz="1801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64" name="正方形/長方形 163"/>
                  <p:cNvSpPr/>
                  <p:nvPr/>
                </p:nvSpPr>
                <p:spPr>
                  <a:xfrm>
                    <a:off x="2065280" y="2576606"/>
                    <a:ext cx="504000" cy="28388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sz="1801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65" name="正方形/長方形 164"/>
                  <p:cNvSpPr/>
                  <p:nvPr/>
                </p:nvSpPr>
                <p:spPr>
                  <a:xfrm>
                    <a:off x="2469140" y="2477546"/>
                    <a:ext cx="468000" cy="28388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sz="1801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66" name="正方形/長方形 165"/>
                  <p:cNvSpPr/>
                  <p:nvPr/>
                </p:nvSpPr>
                <p:spPr>
                  <a:xfrm>
                    <a:off x="2842520" y="2576606"/>
                    <a:ext cx="504000" cy="28388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sz="1801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67" name="正方形/長方形 166"/>
                  <p:cNvSpPr/>
                  <p:nvPr/>
                </p:nvSpPr>
                <p:spPr>
                  <a:xfrm>
                    <a:off x="3246380" y="2477546"/>
                    <a:ext cx="540000" cy="28388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sz="1801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68" name="正方形/長方形 167"/>
                  <p:cNvSpPr/>
                  <p:nvPr/>
                </p:nvSpPr>
                <p:spPr>
                  <a:xfrm>
                    <a:off x="3695960" y="2576606"/>
                    <a:ext cx="540000" cy="28388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sz="1801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69" name="正方形/長方形 168"/>
                  <p:cNvSpPr/>
                  <p:nvPr/>
                </p:nvSpPr>
                <p:spPr>
                  <a:xfrm>
                    <a:off x="4115060" y="2477546"/>
                    <a:ext cx="540000" cy="28388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sz="1801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71" name="正方形/長方形 170"/>
                  <p:cNvSpPr/>
                  <p:nvPr/>
                </p:nvSpPr>
                <p:spPr>
                  <a:xfrm>
                    <a:off x="4541780" y="2576606"/>
                    <a:ext cx="540000" cy="28388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sz="1801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72" name="正方形/長方形 171"/>
                  <p:cNvSpPr/>
                  <p:nvPr/>
                </p:nvSpPr>
                <p:spPr>
                  <a:xfrm>
                    <a:off x="5006600" y="2477546"/>
                    <a:ext cx="540000" cy="28388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sz="1801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75" name="正方形/長方形 174"/>
                  <p:cNvSpPr/>
                  <p:nvPr/>
                </p:nvSpPr>
                <p:spPr>
                  <a:xfrm>
                    <a:off x="5326640" y="2576606"/>
                    <a:ext cx="504000" cy="28388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sz="1801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76" name="正方形/長方形 175"/>
                  <p:cNvSpPr/>
                  <p:nvPr/>
                </p:nvSpPr>
                <p:spPr>
                  <a:xfrm>
                    <a:off x="5738120" y="2477546"/>
                    <a:ext cx="468000" cy="28388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sz="1801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78" name="正方形/長方形 177"/>
                  <p:cNvSpPr/>
                  <p:nvPr/>
                </p:nvSpPr>
                <p:spPr>
                  <a:xfrm>
                    <a:off x="6126740" y="2576606"/>
                    <a:ext cx="468000" cy="28388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sz="1801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79" name="正方形/長方形 178"/>
                  <p:cNvSpPr/>
                  <p:nvPr/>
                </p:nvSpPr>
                <p:spPr>
                  <a:xfrm>
                    <a:off x="6462020" y="2477546"/>
                    <a:ext cx="468000" cy="28388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sz="1801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80" name="正方形/長方形 179"/>
                  <p:cNvSpPr/>
                  <p:nvPr/>
                </p:nvSpPr>
                <p:spPr>
                  <a:xfrm>
                    <a:off x="6667760" y="2576606"/>
                    <a:ext cx="540000" cy="28388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sz="1801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81" name="正方形/長方形 180"/>
                  <p:cNvSpPr/>
                  <p:nvPr/>
                </p:nvSpPr>
                <p:spPr>
                  <a:xfrm>
                    <a:off x="7140200" y="2477546"/>
                    <a:ext cx="540000" cy="28388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sz="1801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82" name="正方形/長方形 181"/>
                  <p:cNvSpPr/>
                  <p:nvPr/>
                </p:nvSpPr>
                <p:spPr>
                  <a:xfrm>
                    <a:off x="7629693" y="2576606"/>
                    <a:ext cx="540000" cy="28388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sz="1801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83" name="正方形/長方形 182"/>
                  <p:cNvSpPr/>
                  <p:nvPr/>
                </p:nvSpPr>
                <p:spPr>
                  <a:xfrm>
                    <a:off x="8107940" y="2477546"/>
                    <a:ext cx="504000" cy="28388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sz="1801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84" name="正方形/長方形 183"/>
                  <p:cNvSpPr/>
                  <p:nvPr/>
                </p:nvSpPr>
                <p:spPr>
                  <a:xfrm>
                    <a:off x="8483133" y="2576606"/>
                    <a:ext cx="468000" cy="28388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sz="1801">
                      <a:solidFill>
                        <a:prstClr val="white"/>
                      </a:solidFill>
                    </a:endParaRPr>
                  </a:p>
                </p:txBody>
              </p:sp>
            </p:grpSp>
            <p:grpSp>
              <p:nvGrpSpPr>
                <p:cNvPr id="5" name="グループ化 4"/>
                <p:cNvGrpSpPr/>
                <p:nvPr/>
              </p:nvGrpSpPr>
              <p:grpSpPr>
                <a:xfrm>
                  <a:off x="79948" y="2873110"/>
                  <a:ext cx="9930214" cy="2647914"/>
                  <a:chOff x="79948" y="2873110"/>
                  <a:chExt cx="9930214" cy="2647914"/>
                </a:xfrm>
              </p:grpSpPr>
              <p:sp>
                <p:nvSpPr>
                  <p:cNvPr id="79" name="正方形/長方形 78"/>
                  <p:cNvSpPr/>
                  <p:nvPr/>
                </p:nvSpPr>
                <p:spPr>
                  <a:xfrm>
                    <a:off x="731208" y="3491714"/>
                    <a:ext cx="8048625" cy="681038"/>
                  </a:xfrm>
                  <a:prstGeom prst="rect">
                    <a:avLst/>
                  </a:prstGeom>
                  <a:gradFill>
                    <a:gsLst>
                      <a:gs pos="51809">
                        <a:srgbClr val="C9DEF1"/>
                      </a:gs>
                      <a:gs pos="30488">
                        <a:srgbClr val="DCEAF6"/>
                      </a:gs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100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sz="1463">
                      <a:solidFill>
                        <a:prstClr val="white"/>
                      </a:solidFill>
                    </a:endParaRPr>
                  </a:p>
                </p:txBody>
              </p:sp>
              <p:pic>
                <p:nvPicPr>
                  <p:cNvPr id="80" name="図 79"/>
                  <p:cNvPicPr>
                    <a:picLocks noChangeAspect="1"/>
                  </p:cNvPicPr>
                  <p:nvPr/>
                </p:nvPicPr>
                <p:blipFill rotWithShape="1">
                  <a:blip r:embed="rId3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rcRect l="2292" t="47221" r="23333" b="31842"/>
                  <a:stretch/>
                </p:blipFill>
                <p:spPr>
                  <a:xfrm>
                    <a:off x="380369" y="3299628"/>
                    <a:ext cx="8997584" cy="1423988"/>
                  </a:xfrm>
                  <a:prstGeom prst="rect">
                    <a:avLst/>
                  </a:prstGeom>
                </p:spPr>
              </p:pic>
              <p:sp>
                <p:nvSpPr>
                  <p:cNvPr id="81" name="テキスト ボックス 80"/>
                  <p:cNvSpPr txBox="1"/>
                  <p:nvPr/>
                </p:nvSpPr>
                <p:spPr>
                  <a:xfrm>
                    <a:off x="805920" y="3605484"/>
                    <a:ext cx="8261037" cy="44255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ja-JP" sz="2276" dirty="0">
                        <a:solidFill>
                          <a:prstClr val="black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rPr>
                      <a:t>P1   HC-Pro    P3          CI                         </a:t>
                    </a:r>
                    <a:r>
                      <a:rPr lang="en-US" altLang="ja-JP" sz="2276" dirty="0" err="1">
                        <a:solidFill>
                          <a:prstClr val="black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rPr>
                      <a:t>NIb</a:t>
                    </a:r>
                    <a:r>
                      <a:rPr lang="en-US" altLang="ja-JP" sz="2276" dirty="0">
                        <a:solidFill>
                          <a:prstClr val="black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rPr>
                      <a:t>       CP</a:t>
                    </a:r>
                  </a:p>
                </p:txBody>
              </p:sp>
              <p:sp>
                <p:nvSpPr>
                  <p:cNvPr id="82" name="テキスト ボックス 81"/>
                  <p:cNvSpPr txBox="1"/>
                  <p:nvPr/>
                </p:nvSpPr>
                <p:spPr>
                  <a:xfrm rot="5400000">
                    <a:off x="3283559" y="3864980"/>
                    <a:ext cx="755262" cy="24634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ja-JP" sz="1001" dirty="0">
                        <a:solidFill>
                          <a:prstClr val="black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rPr>
                      <a:t>6K1</a:t>
                    </a:r>
                  </a:p>
                </p:txBody>
              </p:sp>
              <p:sp>
                <p:nvSpPr>
                  <p:cNvPr id="83" name="テキスト ボックス 82"/>
                  <p:cNvSpPr txBox="1"/>
                  <p:nvPr/>
                </p:nvSpPr>
                <p:spPr>
                  <a:xfrm rot="5400000">
                    <a:off x="5103973" y="3864980"/>
                    <a:ext cx="755262" cy="24634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ja-JP" sz="1001" dirty="0">
                        <a:solidFill>
                          <a:prstClr val="black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rPr>
                      <a:t>6K2</a:t>
                    </a:r>
                  </a:p>
                </p:txBody>
              </p:sp>
              <p:sp>
                <p:nvSpPr>
                  <p:cNvPr id="84" name="テキスト ボックス 83"/>
                  <p:cNvSpPr txBox="1"/>
                  <p:nvPr/>
                </p:nvSpPr>
                <p:spPr>
                  <a:xfrm>
                    <a:off x="5528583" y="3561129"/>
                    <a:ext cx="618658" cy="49244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ja-JP" sz="1300" dirty="0" err="1">
                        <a:solidFill>
                          <a:prstClr val="black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rPr>
                      <a:t>NIa</a:t>
                    </a:r>
                    <a:r>
                      <a:rPr lang="en-US" altLang="ja-JP" sz="1300" dirty="0">
                        <a:solidFill>
                          <a:prstClr val="black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rPr>
                      <a:t>-</a:t>
                    </a:r>
                  </a:p>
                  <a:p>
                    <a:r>
                      <a:rPr lang="en-US" altLang="ja-JP" sz="1300" dirty="0" err="1">
                        <a:solidFill>
                          <a:prstClr val="black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rPr>
                      <a:t>VPg</a:t>
                    </a:r>
                    <a:endParaRPr lang="en-US" altLang="ja-JP" sz="1300" dirty="0">
                      <a:solidFill>
                        <a:prstClr val="black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</a:endParaRPr>
                  </a:p>
                </p:txBody>
              </p:sp>
              <p:sp>
                <p:nvSpPr>
                  <p:cNvPr id="85" name="テキスト ボックス 84"/>
                  <p:cNvSpPr txBox="1"/>
                  <p:nvPr/>
                </p:nvSpPr>
                <p:spPr>
                  <a:xfrm>
                    <a:off x="6136972" y="3561129"/>
                    <a:ext cx="618658" cy="49244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ja-JP" sz="1300" dirty="0" err="1">
                        <a:solidFill>
                          <a:prstClr val="black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rPr>
                      <a:t>NIa</a:t>
                    </a:r>
                    <a:r>
                      <a:rPr lang="en-US" altLang="ja-JP" sz="1300" dirty="0">
                        <a:solidFill>
                          <a:prstClr val="black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rPr>
                      <a:t>-</a:t>
                    </a:r>
                  </a:p>
                  <a:p>
                    <a:r>
                      <a:rPr lang="en-US" altLang="ja-JP" sz="1300" dirty="0">
                        <a:solidFill>
                          <a:prstClr val="black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rPr>
                      <a:t>Pro</a:t>
                    </a:r>
                  </a:p>
                </p:txBody>
              </p:sp>
              <p:sp>
                <p:nvSpPr>
                  <p:cNvPr id="86" name="テキスト ボックス 85"/>
                  <p:cNvSpPr txBox="1"/>
                  <p:nvPr/>
                </p:nvSpPr>
                <p:spPr>
                  <a:xfrm rot="5400000">
                    <a:off x="2822677" y="4356705"/>
                    <a:ext cx="755262" cy="26744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ja-JP" sz="1138" dirty="0">
                        <a:solidFill>
                          <a:prstClr val="black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rPr>
                      <a:t>PIPO</a:t>
                    </a:r>
                  </a:p>
                </p:txBody>
              </p:sp>
              <p:cxnSp>
                <p:nvCxnSpPr>
                  <p:cNvPr id="87" name="直線コネクタ 86"/>
                  <p:cNvCxnSpPr/>
                  <p:nvPr/>
                </p:nvCxnSpPr>
                <p:spPr>
                  <a:xfrm>
                    <a:off x="1430302" y="3286709"/>
                    <a:ext cx="0" cy="18397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  <a:prstDash val="sys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8" name="直線コネクタ 87"/>
                  <p:cNvCxnSpPr/>
                  <p:nvPr/>
                </p:nvCxnSpPr>
                <p:spPr>
                  <a:xfrm>
                    <a:off x="2653074" y="3286709"/>
                    <a:ext cx="0" cy="18397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  <a:prstDash val="sys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9" name="直線コネクタ 88"/>
                  <p:cNvCxnSpPr/>
                  <p:nvPr/>
                </p:nvCxnSpPr>
                <p:spPr>
                  <a:xfrm>
                    <a:off x="3581761" y="3286709"/>
                    <a:ext cx="0" cy="18397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  <a:prstDash val="sys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0" name="直線コネクタ 89"/>
                  <p:cNvCxnSpPr/>
                  <p:nvPr/>
                </p:nvCxnSpPr>
                <p:spPr>
                  <a:xfrm>
                    <a:off x="3727415" y="4131260"/>
                    <a:ext cx="0" cy="18397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  <a:prstDash val="sys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1" name="直線コネクタ 90"/>
                  <p:cNvCxnSpPr/>
                  <p:nvPr/>
                </p:nvCxnSpPr>
                <p:spPr>
                  <a:xfrm>
                    <a:off x="5417705" y="3286709"/>
                    <a:ext cx="0" cy="18397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  <a:prstDash val="sys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3" name="直線コネクタ 92"/>
                  <p:cNvCxnSpPr/>
                  <p:nvPr/>
                </p:nvCxnSpPr>
                <p:spPr>
                  <a:xfrm>
                    <a:off x="6058261" y="3286709"/>
                    <a:ext cx="0" cy="18397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  <a:prstDash val="sys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4" name="直線コネクタ 93"/>
                  <p:cNvCxnSpPr/>
                  <p:nvPr/>
                </p:nvCxnSpPr>
                <p:spPr>
                  <a:xfrm>
                    <a:off x="6700604" y="3286709"/>
                    <a:ext cx="0" cy="18397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  <a:prstDash val="sys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5" name="直線コネクタ 94"/>
                  <p:cNvCxnSpPr/>
                  <p:nvPr/>
                </p:nvCxnSpPr>
                <p:spPr>
                  <a:xfrm>
                    <a:off x="8078157" y="3286709"/>
                    <a:ext cx="0" cy="18397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  <a:prstDash val="sys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6" name="直線コネクタ 95"/>
                  <p:cNvCxnSpPr/>
                  <p:nvPr/>
                </p:nvCxnSpPr>
                <p:spPr>
                  <a:xfrm>
                    <a:off x="8797890" y="3286709"/>
                    <a:ext cx="0" cy="18397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  <a:prstDash val="sys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97" name="テキスト ボックス 96"/>
                  <p:cNvSpPr txBox="1"/>
                  <p:nvPr/>
                </p:nvSpPr>
                <p:spPr>
                  <a:xfrm>
                    <a:off x="9111197" y="3667968"/>
                    <a:ext cx="898965" cy="31745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ja-JP" sz="1463" dirty="0">
                        <a:solidFill>
                          <a:prstClr val="black"/>
                        </a:solidFill>
                      </a:rPr>
                      <a:t>Poly (A)</a:t>
                    </a:r>
                    <a:endParaRPr lang="ja-JP" altLang="en-US" sz="1463" dirty="0">
                      <a:solidFill>
                        <a:prstClr val="black"/>
                      </a:solidFill>
                    </a:endParaRPr>
                  </a:p>
                </p:txBody>
              </p:sp>
              <p:cxnSp>
                <p:nvCxnSpPr>
                  <p:cNvPr id="98" name="直線コネクタ 97"/>
                  <p:cNvCxnSpPr/>
                  <p:nvPr/>
                </p:nvCxnSpPr>
                <p:spPr>
                  <a:xfrm>
                    <a:off x="739740" y="3286709"/>
                    <a:ext cx="0" cy="18397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  <a:prstDash val="sys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99" name="テキスト ボックス 98"/>
                  <p:cNvSpPr txBox="1"/>
                  <p:nvPr/>
                </p:nvSpPr>
                <p:spPr>
                  <a:xfrm>
                    <a:off x="466094" y="3122791"/>
                    <a:ext cx="9338754" cy="215444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ja-JP" sz="800" dirty="0">
                        <a:solidFill>
                          <a:prstClr val="black"/>
                        </a:solidFill>
                      </a:rPr>
                      <a:t>122 / 123         1,025 / 1,026                               </a:t>
                    </a:r>
                    <a:r>
                      <a:rPr lang="en-US" altLang="ja-JP" sz="800" dirty="0" smtClean="0">
                        <a:solidFill>
                          <a:prstClr val="black"/>
                        </a:solidFill>
                      </a:rPr>
                      <a:t>2,399 </a:t>
                    </a:r>
                    <a:r>
                      <a:rPr lang="en-US" altLang="ja-JP" sz="800" dirty="0">
                        <a:solidFill>
                          <a:prstClr val="black"/>
                        </a:solidFill>
                      </a:rPr>
                      <a:t>/ </a:t>
                    </a:r>
                    <a:r>
                      <a:rPr lang="en-US" altLang="ja-JP" sz="800" dirty="0" smtClean="0">
                        <a:solidFill>
                          <a:prstClr val="black"/>
                        </a:solidFill>
                      </a:rPr>
                      <a:t>2,400                  </a:t>
                    </a:r>
                    <a:r>
                      <a:rPr lang="en-US" altLang="ja-JP" sz="800" dirty="0">
                        <a:solidFill>
                          <a:prstClr val="black"/>
                        </a:solidFill>
                      </a:rPr>
                      <a:t>3,452 / 3,453                                                            5,513 / 5,514    6,242 / 6,243    6,971 / 6,972                                      8,519 / 8,520      9,347 / 9,348</a:t>
                    </a:r>
                    <a:endParaRPr lang="ja-JP" altLang="en-US" sz="800" dirty="0">
                      <a:solidFill>
                        <a:prstClr val="black"/>
                      </a:solidFill>
                    </a:endParaRPr>
                  </a:p>
                </p:txBody>
              </p:sp>
              <p:cxnSp>
                <p:nvCxnSpPr>
                  <p:cNvPr id="100" name="直線コネクタ 99"/>
                  <p:cNvCxnSpPr/>
                  <p:nvPr/>
                </p:nvCxnSpPr>
                <p:spPr>
                  <a:xfrm>
                    <a:off x="527156" y="3109196"/>
                    <a:ext cx="0" cy="241182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  <a:prstDash val="sys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01" name="正方形/長方形 100"/>
                  <p:cNvSpPr/>
                  <p:nvPr/>
                </p:nvSpPr>
                <p:spPr>
                  <a:xfrm>
                    <a:off x="98998" y="3518991"/>
                    <a:ext cx="611572" cy="172065"/>
                  </a:xfrm>
                  <a:prstGeom prst="rect">
                    <a:avLst/>
                  </a:prstGeom>
                  <a:noFill/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sz="1801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02" name="正方形/長方形 101"/>
                  <p:cNvSpPr/>
                  <p:nvPr/>
                </p:nvSpPr>
                <p:spPr>
                  <a:xfrm>
                    <a:off x="79948" y="3469387"/>
                    <a:ext cx="611572" cy="202619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sz="1801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03" name="テキスト ボックス 102"/>
                  <p:cNvSpPr txBox="1"/>
                  <p:nvPr/>
                </p:nvSpPr>
                <p:spPr>
                  <a:xfrm>
                    <a:off x="168622" y="3421511"/>
                    <a:ext cx="602766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ja-JP" sz="1200" dirty="0">
                        <a:solidFill>
                          <a:prstClr val="black"/>
                        </a:solidFill>
                      </a:rPr>
                      <a:t>5’-UTR</a:t>
                    </a:r>
                    <a:endParaRPr lang="ja-JP" altLang="en-US" sz="1200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04" name="正方形/長方形 103"/>
                  <p:cNvSpPr/>
                  <p:nvPr/>
                </p:nvSpPr>
                <p:spPr>
                  <a:xfrm>
                    <a:off x="8970690" y="3444136"/>
                    <a:ext cx="341962" cy="218352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sz="1801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06" name="正方形/長方形 105"/>
                  <p:cNvSpPr/>
                  <p:nvPr/>
                </p:nvSpPr>
                <p:spPr>
                  <a:xfrm>
                    <a:off x="600011" y="4845504"/>
                    <a:ext cx="8456583" cy="37785"/>
                  </a:xfrm>
                  <a:prstGeom prst="rect">
                    <a:avLst/>
                  </a:prstGeom>
                  <a:solidFill>
                    <a:srgbClr val="FFC000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sz="1801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07" name="テキスト ボックス 106"/>
                  <p:cNvSpPr txBox="1"/>
                  <p:nvPr/>
                </p:nvSpPr>
                <p:spPr>
                  <a:xfrm>
                    <a:off x="175758" y="4740094"/>
                    <a:ext cx="637298" cy="2540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ja-JP" sz="1051" b="1" dirty="0">
                        <a:solidFill>
                          <a:prstClr val="black"/>
                        </a:solidFill>
                      </a:rPr>
                      <a:t>NGS</a:t>
                    </a:r>
                    <a:endParaRPr lang="ja-JP" altLang="en-US" sz="1051" b="1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08" name="テキスト ボックス 107"/>
                  <p:cNvSpPr txBox="1"/>
                  <p:nvPr/>
                </p:nvSpPr>
                <p:spPr>
                  <a:xfrm>
                    <a:off x="2494858" y="4614308"/>
                    <a:ext cx="1473550" cy="2154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ja-JP" sz="800" dirty="0">
                        <a:solidFill>
                          <a:prstClr val="black"/>
                        </a:solidFill>
                      </a:rPr>
                      <a:t>2,863 / 2,864      3,139 / 3,140</a:t>
                    </a:r>
                    <a:endParaRPr lang="ja-JP" altLang="en-US" sz="800" dirty="0">
                      <a:solidFill>
                        <a:prstClr val="black"/>
                      </a:solidFill>
                    </a:endParaRPr>
                  </a:p>
                </p:txBody>
              </p:sp>
              <p:cxnSp>
                <p:nvCxnSpPr>
                  <p:cNvPr id="109" name="直線コネクタ 108"/>
                  <p:cNvCxnSpPr/>
                  <p:nvPr/>
                </p:nvCxnSpPr>
                <p:spPr>
                  <a:xfrm>
                    <a:off x="3055504" y="4536652"/>
                    <a:ext cx="0" cy="125654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  <a:prstDash val="sys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0" name="直線コネクタ 109"/>
                  <p:cNvCxnSpPr/>
                  <p:nvPr/>
                </p:nvCxnSpPr>
                <p:spPr>
                  <a:xfrm>
                    <a:off x="3341249" y="4536652"/>
                    <a:ext cx="0" cy="125654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  <a:prstDash val="sys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11" name="テキスト ボックス 110"/>
                  <p:cNvSpPr txBox="1"/>
                  <p:nvPr/>
                </p:nvSpPr>
                <p:spPr>
                  <a:xfrm>
                    <a:off x="184755" y="5124222"/>
                    <a:ext cx="454158" cy="2540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ja-JP" sz="1051" b="1" dirty="0">
                        <a:solidFill>
                          <a:prstClr val="black"/>
                        </a:solidFill>
                      </a:rPr>
                      <a:t>PCR</a:t>
                    </a:r>
                    <a:endParaRPr lang="ja-JP" altLang="en-US" sz="1051" b="1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13" name="テキスト ボックス 112"/>
                  <p:cNvSpPr txBox="1"/>
                  <p:nvPr/>
                </p:nvSpPr>
                <p:spPr>
                  <a:xfrm>
                    <a:off x="401811" y="2930337"/>
                    <a:ext cx="9211133" cy="215444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ja-JP" sz="800" dirty="0">
                        <a:solidFill>
                          <a:prstClr val="black"/>
                        </a:solidFill>
                      </a:rPr>
                      <a:t>0                                                                                                                                                                                                                                                </a:t>
                    </a:r>
                    <a:r>
                      <a:rPr lang="ja-JP" altLang="en-US" sz="800" dirty="0">
                        <a:solidFill>
                          <a:prstClr val="black"/>
                        </a:solidFill>
                      </a:rPr>
                      <a:t>                                                                                                                                       </a:t>
                    </a:r>
                    <a:r>
                      <a:rPr lang="en-US" altLang="ja-JP" sz="800" dirty="0">
                        <a:solidFill>
                          <a:prstClr val="black"/>
                        </a:solidFill>
                      </a:rPr>
                      <a:t>    9,537</a:t>
                    </a:r>
                    <a:endParaRPr lang="ja-JP" altLang="en-US" sz="800" dirty="0">
                      <a:solidFill>
                        <a:prstClr val="black"/>
                      </a:solidFill>
                    </a:endParaRPr>
                  </a:p>
                </p:txBody>
              </p:sp>
              <p:cxnSp>
                <p:nvCxnSpPr>
                  <p:cNvPr id="116" name="直線コネクタ 115"/>
                  <p:cNvCxnSpPr/>
                  <p:nvPr/>
                </p:nvCxnSpPr>
                <p:spPr>
                  <a:xfrm>
                    <a:off x="9080606" y="3109196"/>
                    <a:ext cx="0" cy="241182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  <a:prstDash val="sys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17" name="テキスト ボックス 116"/>
                  <p:cNvSpPr txBox="1"/>
                  <p:nvPr/>
                </p:nvSpPr>
                <p:spPr>
                  <a:xfrm>
                    <a:off x="461058" y="4959895"/>
                    <a:ext cx="728729" cy="2154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ja-JP" sz="800" dirty="0">
                        <a:solidFill>
                          <a:prstClr val="black"/>
                        </a:solidFill>
                      </a:rPr>
                      <a:t>F0 (5’RACE)</a:t>
                    </a:r>
                    <a:endParaRPr lang="ja-JP" altLang="en-US" sz="800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21" name="テキスト ボックス 120"/>
                  <p:cNvSpPr txBox="1"/>
                  <p:nvPr/>
                </p:nvSpPr>
                <p:spPr>
                  <a:xfrm>
                    <a:off x="524845" y="5111868"/>
                    <a:ext cx="9078701" cy="2154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ja-JP" sz="800" dirty="0">
                        <a:solidFill>
                          <a:prstClr val="black"/>
                        </a:solidFill>
                      </a:rPr>
                      <a:t>   </a:t>
                    </a:r>
                    <a:r>
                      <a:rPr lang="en-US" altLang="ja-JP" sz="800" dirty="0" smtClean="0">
                        <a:solidFill>
                          <a:prstClr val="black"/>
                        </a:solidFill>
                      </a:rPr>
                      <a:t>    </a:t>
                    </a:r>
                    <a:r>
                      <a:rPr lang="en-US" altLang="ja-JP" sz="800" dirty="0">
                        <a:solidFill>
                          <a:prstClr val="black"/>
                        </a:solidFill>
                      </a:rPr>
                      <a:t>F2   </a:t>
                    </a:r>
                    <a:r>
                      <a:rPr lang="en-US" altLang="ja-JP" sz="800" dirty="0" smtClean="0">
                        <a:solidFill>
                          <a:prstClr val="black"/>
                        </a:solidFill>
                      </a:rPr>
                      <a:t>       </a:t>
                    </a:r>
                    <a:r>
                      <a:rPr lang="en-US" altLang="ja-JP" sz="800" dirty="0">
                        <a:solidFill>
                          <a:prstClr val="black"/>
                        </a:solidFill>
                      </a:rPr>
                      <a:t>R2      </a:t>
                    </a:r>
                    <a:r>
                      <a:rPr lang="en-US" altLang="ja-JP" sz="800" dirty="0" smtClean="0">
                        <a:solidFill>
                          <a:prstClr val="black"/>
                        </a:solidFill>
                      </a:rPr>
                      <a:t>      </a:t>
                    </a:r>
                    <a:r>
                      <a:rPr lang="en-US" altLang="ja-JP" sz="800" dirty="0">
                        <a:solidFill>
                          <a:prstClr val="black"/>
                        </a:solidFill>
                      </a:rPr>
                      <a:t>F4       </a:t>
                    </a:r>
                    <a:r>
                      <a:rPr lang="en-US" altLang="ja-JP" sz="800" dirty="0" smtClean="0">
                        <a:solidFill>
                          <a:prstClr val="black"/>
                        </a:solidFill>
                      </a:rPr>
                      <a:t>         </a:t>
                    </a:r>
                    <a:r>
                      <a:rPr lang="en-US" altLang="ja-JP" sz="800" dirty="0">
                        <a:solidFill>
                          <a:prstClr val="black"/>
                        </a:solidFill>
                      </a:rPr>
                      <a:t>R4  </a:t>
                    </a:r>
                    <a:r>
                      <a:rPr lang="en-US" altLang="ja-JP" sz="800" dirty="0" smtClean="0">
                        <a:solidFill>
                          <a:prstClr val="black"/>
                        </a:solidFill>
                      </a:rPr>
                      <a:t>     </a:t>
                    </a:r>
                    <a:r>
                      <a:rPr lang="en-US" altLang="ja-JP" sz="800" dirty="0">
                        <a:solidFill>
                          <a:prstClr val="black"/>
                        </a:solidFill>
                      </a:rPr>
                      <a:t>F6 </a:t>
                    </a:r>
                    <a:r>
                      <a:rPr lang="en-US" altLang="ja-JP" sz="800" dirty="0" smtClean="0">
                        <a:solidFill>
                          <a:prstClr val="black"/>
                        </a:solidFill>
                      </a:rPr>
                      <a:t>               </a:t>
                    </a:r>
                    <a:r>
                      <a:rPr lang="en-US" altLang="ja-JP" sz="800" dirty="0">
                        <a:solidFill>
                          <a:prstClr val="black"/>
                        </a:solidFill>
                      </a:rPr>
                      <a:t>R6       </a:t>
                    </a:r>
                    <a:r>
                      <a:rPr lang="en-US" altLang="ja-JP" sz="800" dirty="0" smtClean="0">
                        <a:solidFill>
                          <a:prstClr val="black"/>
                        </a:solidFill>
                      </a:rPr>
                      <a:t>           </a:t>
                    </a:r>
                    <a:r>
                      <a:rPr lang="en-US" altLang="ja-JP" sz="800" dirty="0">
                        <a:solidFill>
                          <a:prstClr val="black"/>
                        </a:solidFill>
                      </a:rPr>
                      <a:t>F8        </a:t>
                    </a:r>
                    <a:r>
                      <a:rPr lang="en-US" altLang="ja-JP" sz="800" dirty="0" smtClean="0">
                        <a:solidFill>
                          <a:prstClr val="black"/>
                        </a:solidFill>
                      </a:rPr>
                      <a:t>          </a:t>
                    </a:r>
                    <a:r>
                      <a:rPr lang="en-US" altLang="ja-JP" sz="800" dirty="0">
                        <a:solidFill>
                          <a:prstClr val="black"/>
                        </a:solidFill>
                      </a:rPr>
                      <a:t>R8      </a:t>
                    </a:r>
                    <a:r>
                      <a:rPr lang="en-US" altLang="ja-JP" sz="800" dirty="0" smtClean="0">
                        <a:solidFill>
                          <a:prstClr val="black"/>
                        </a:solidFill>
                      </a:rPr>
                      <a:t>        </a:t>
                    </a:r>
                    <a:r>
                      <a:rPr lang="en-US" altLang="ja-JP" sz="800" dirty="0">
                        <a:solidFill>
                          <a:prstClr val="black"/>
                        </a:solidFill>
                      </a:rPr>
                      <a:t>F10    </a:t>
                    </a:r>
                    <a:r>
                      <a:rPr lang="en-US" altLang="ja-JP" sz="800" dirty="0" smtClean="0">
                        <a:solidFill>
                          <a:prstClr val="black"/>
                        </a:solidFill>
                      </a:rPr>
                      <a:t>      </a:t>
                    </a:r>
                    <a:r>
                      <a:rPr lang="en-US" altLang="ja-JP" sz="800" dirty="0">
                        <a:solidFill>
                          <a:prstClr val="black"/>
                        </a:solidFill>
                      </a:rPr>
                      <a:t>R10   </a:t>
                    </a:r>
                    <a:r>
                      <a:rPr lang="en-US" altLang="ja-JP" sz="800" dirty="0" smtClean="0">
                        <a:solidFill>
                          <a:prstClr val="black"/>
                        </a:solidFill>
                      </a:rPr>
                      <a:t>      </a:t>
                    </a:r>
                    <a:r>
                      <a:rPr lang="en-US" altLang="ja-JP" sz="800" dirty="0">
                        <a:solidFill>
                          <a:prstClr val="black"/>
                        </a:solidFill>
                      </a:rPr>
                      <a:t>F12    </a:t>
                    </a:r>
                    <a:r>
                      <a:rPr lang="en-US" altLang="ja-JP" sz="800" dirty="0" smtClean="0">
                        <a:solidFill>
                          <a:prstClr val="black"/>
                        </a:solidFill>
                      </a:rPr>
                      <a:t>          R12                     </a:t>
                    </a:r>
                    <a:r>
                      <a:rPr lang="en-US" altLang="ja-JP" sz="800" dirty="0">
                        <a:solidFill>
                          <a:prstClr val="black"/>
                        </a:solidFill>
                      </a:rPr>
                      <a:t>F14     </a:t>
                    </a:r>
                    <a:r>
                      <a:rPr lang="en-US" altLang="ja-JP" sz="800" dirty="0" smtClean="0">
                        <a:solidFill>
                          <a:prstClr val="black"/>
                        </a:solidFill>
                      </a:rPr>
                      <a:t>   </a:t>
                    </a:r>
                    <a:r>
                      <a:rPr lang="en-US" altLang="ja-JP" sz="800" dirty="0">
                        <a:solidFill>
                          <a:prstClr val="black"/>
                        </a:solidFill>
                      </a:rPr>
                      <a:t>R14            F16    R16    </a:t>
                    </a:r>
                    <a:r>
                      <a:rPr lang="en-US" altLang="ja-JP" sz="800" dirty="0" smtClean="0">
                        <a:solidFill>
                          <a:prstClr val="black"/>
                        </a:solidFill>
                      </a:rPr>
                      <a:t>        F18     </a:t>
                    </a:r>
                    <a:r>
                      <a:rPr lang="en-US" altLang="ja-JP" sz="800" dirty="0">
                        <a:solidFill>
                          <a:prstClr val="black"/>
                        </a:solidFill>
                      </a:rPr>
                      <a:t>R18   </a:t>
                    </a:r>
                    <a:r>
                      <a:rPr lang="en-US" altLang="ja-JP" sz="800" dirty="0" smtClean="0">
                        <a:solidFill>
                          <a:prstClr val="black"/>
                        </a:solidFill>
                      </a:rPr>
                      <a:t>       </a:t>
                    </a:r>
                    <a:r>
                      <a:rPr lang="en-US" altLang="ja-JP" sz="800" dirty="0">
                        <a:solidFill>
                          <a:prstClr val="black"/>
                        </a:solidFill>
                      </a:rPr>
                      <a:t>F20     R20  </a:t>
                    </a:r>
                    <a:r>
                      <a:rPr lang="en-US" altLang="ja-JP" sz="800" dirty="0" smtClean="0">
                        <a:solidFill>
                          <a:prstClr val="black"/>
                        </a:solidFill>
                      </a:rPr>
                      <a:t>    </a:t>
                    </a:r>
                    <a:r>
                      <a:rPr lang="en-US" altLang="ja-JP" sz="800" dirty="0">
                        <a:solidFill>
                          <a:prstClr val="black"/>
                        </a:solidFill>
                      </a:rPr>
                      <a:t>F22 </a:t>
                    </a:r>
                    <a:r>
                      <a:rPr lang="en-US" altLang="ja-JP" sz="800" dirty="0" smtClean="0">
                        <a:solidFill>
                          <a:prstClr val="black"/>
                        </a:solidFill>
                      </a:rPr>
                      <a:t>    </a:t>
                    </a:r>
                    <a:r>
                      <a:rPr lang="en-US" altLang="ja-JP" sz="800" dirty="0">
                        <a:solidFill>
                          <a:prstClr val="black"/>
                        </a:solidFill>
                      </a:rPr>
                      <a:t>R22</a:t>
                    </a:r>
                    <a:endParaRPr lang="ja-JP" altLang="en-US" sz="800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23" name="正方形/長方形 122"/>
                  <p:cNvSpPr/>
                  <p:nvPr/>
                </p:nvSpPr>
                <p:spPr>
                  <a:xfrm>
                    <a:off x="540214" y="5376068"/>
                    <a:ext cx="324000" cy="28388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sz="1801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24" name="正方形/長方形 123"/>
                  <p:cNvSpPr/>
                  <p:nvPr/>
                </p:nvSpPr>
                <p:spPr>
                  <a:xfrm>
                    <a:off x="792417" y="5278440"/>
                    <a:ext cx="396000" cy="28388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sz="1801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44" name="正方形/長方形 143"/>
                  <p:cNvSpPr/>
                  <p:nvPr/>
                </p:nvSpPr>
                <p:spPr>
                  <a:xfrm>
                    <a:off x="8943496" y="5276654"/>
                    <a:ext cx="97121" cy="38561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sz="1801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46" name="正方形/長方形 145"/>
                  <p:cNvSpPr/>
                  <p:nvPr/>
                </p:nvSpPr>
                <p:spPr>
                  <a:xfrm>
                    <a:off x="550756" y="5117229"/>
                    <a:ext cx="216000" cy="28388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sz="1801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47" name="正方形/長方形 146"/>
                  <p:cNvSpPr/>
                  <p:nvPr/>
                </p:nvSpPr>
                <p:spPr>
                  <a:xfrm>
                    <a:off x="8635400" y="5126754"/>
                    <a:ext cx="432000" cy="28388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sz="1801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49" name="テキスト ボックス 148"/>
                  <p:cNvSpPr txBox="1"/>
                  <p:nvPr/>
                </p:nvSpPr>
                <p:spPr>
                  <a:xfrm>
                    <a:off x="8444791" y="4956960"/>
                    <a:ext cx="728729" cy="2154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ja-JP" sz="800" dirty="0">
                        <a:solidFill>
                          <a:prstClr val="black"/>
                        </a:solidFill>
                      </a:rPr>
                      <a:t>F23 (3’RACE)</a:t>
                    </a:r>
                    <a:endParaRPr lang="ja-JP" altLang="en-US" sz="800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05" name="テキスト ボックス 104"/>
                  <p:cNvSpPr txBox="1"/>
                  <p:nvPr/>
                </p:nvSpPr>
                <p:spPr>
                  <a:xfrm>
                    <a:off x="8846521" y="3433018"/>
                    <a:ext cx="791822" cy="276999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ja-JP" sz="1200" dirty="0">
                        <a:solidFill>
                          <a:prstClr val="black"/>
                        </a:solidFill>
                      </a:rPr>
                      <a:t>3’-UTR</a:t>
                    </a:r>
                    <a:endParaRPr lang="ja-JP" altLang="en-US" sz="1200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50" name="テキスト ボックス 149"/>
                  <p:cNvSpPr txBox="1"/>
                  <p:nvPr/>
                </p:nvSpPr>
                <p:spPr>
                  <a:xfrm>
                    <a:off x="150988" y="2873110"/>
                    <a:ext cx="409433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ja-JP" sz="2000" b="1" dirty="0">
                        <a:solidFill>
                          <a:prstClr val="black"/>
                        </a:solidFill>
                      </a:rPr>
                      <a:t>B</a:t>
                    </a:r>
                    <a:endParaRPr lang="ja-JP" altLang="en-US" sz="2000" b="1" dirty="0">
                      <a:solidFill>
                        <a:prstClr val="black"/>
                      </a:solidFill>
                    </a:endParaRPr>
                  </a:p>
                </p:txBody>
              </p:sp>
              <p:cxnSp>
                <p:nvCxnSpPr>
                  <p:cNvPr id="154" name="直線コネクタ 153"/>
                  <p:cNvCxnSpPr/>
                  <p:nvPr/>
                </p:nvCxnSpPr>
                <p:spPr>
                  <a:xfrm>
                    <a:off x="5553040" y="4160407"/>
                    <a:ext cx="0" cy="18397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  <a:prstDash val="sys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55" name="テキスト ボックス 154"/>
                  <p:cNvSpPr txBox="1"/>
                  <p:nvPr/>
                </p:nvSpPr>
                <p:spPr>
                  <a:xfrm>
                    <a:off x="3356934" y="4280108"/>
                    <a:ext cx="2740533" cy="21544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ja-JP" sz="800" dirty="0">
                        <a:solidFill>
                          <a:prstClr val="black"/>
                        </a:solidFill>
                      </a:rPr>
                      <a:t>3,608 / 3,609                                                          5,672 / 5,673</a:t>
                    </a:r>
                    <a:endParaRPr lang="ja-JP" altLang="en-US" sz="800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58" name="テキスト ボックス 157"/>
                  <p:cNvSpPr txBox="1"/>
                  <p:nvPr/>
                </p:nvSpPr>
                <p:spPr>
                  <a:xfrm>
                    <a:off x="2844506" y="3969381"/>
                    <a:ext cx="517340" cy="2616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ja-JP" sz="1050" b="1" dirty="0">
                        <a:solidFill>
                          <a:prstClr val="black"/>
                        </a:solidFill>
                      </a:rPr>
                      <a:t>GA</a:t>
                    </a:r>
                    <a:r>
                      <a:rPr lang="en-US" altLang="ja-JP" sz="1050" b="1" baseline="-25000" dirty="0">
                        <a:solidFill>
                          <a:prstClr val="black"/>
                        </a:solidFill>
                      </a:rPr>
                      <a:t>6</a:t>
                    </a:r>
                    <a:endParaRPr lang="ja-JP" altLang="en-US" sz="1050" b="1" baseline="-25000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85" name="正方形/長方形 184"/>
                  <p:cNvSpPr/>
                  <p:nvPr/>
                </p:nvSpPr>
                <p:spPr>
                  <a:xfrm>
                    <a:off x="1101976" y="5378448"/>
                    <a:ext cx="468000" cy="28388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sz="1801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86" name="正方形/長方形 185"/>
                  <p:cNvSpPr/>
                  <p:nvPr/>
                </p:nvSpPr>
                <p:spPr>
                  <a:xfrm>
                    <a:off x="1487011" y="5278438"/>
                    <a:ext cx="540000" cy="28388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sz="1801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87" name="正方形/長方形 186"/>
                  <p:cNvSpPr/>
                  <p:nvPr/>
                </p:nvSpPr>
                <p:spPr>
                  <a:xfrm>
                    <a:off x="1904941" y="5378446"/>
                    <a:ext cx="360000" cy="28388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sz="1801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98" name="正方形/長方形 197"/>
                  <p:cNvSpPr/>
                  <p:nvPr/>
                </p:nvSpPr>
                <p:spPr>
                  <a:xfrm>
                    <a:off x="2191864" y="5278434"/>
                    <a:ext cx="540000" cy="28388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sz="1801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99" name="正方形/長方形 198"/>
                  <p:cNvSpPr/>
                  <p:nvPr/>
                </p:nvSpPr>
                <p:spPr>
                  <a:xfrm>
                    <a:off x="2682412" y="5378442"/>
                    <a:ext cx="540000" cy="28388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sz="1801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200" name="正方形/長方形 199"/>
                  <p:cNvSpPr/>
                  <p:nvPr/>
                </p:nvSpPr>
                <p:spPr>
                  <a:xfrm>
                    <a:off x="3163434" y="5278430"/>
                    <a:ext cx="576000" cy="28388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sz="1801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201" name="正方形/長方形 200"/>
                  <p:cNvSpPr/>
                  <p:nvPr/>
                </p:nvSpPr>
                <p:spPr>
                  <a:xfrm>
                    <a:off x="3573015" y="5378438"/>
                    <a:ext cx="576000" cy="28388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sz="1801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202" name="正方形/長方形 201"/>
                  <p:cNvSpPr/>
                  <p:nvPr/>
                </p:nvSpPr>
                <p:spPr>
                  <a:xfrm>
                    <a:off x="4077839" y="5278424"/>
                    <a:ext cx="504000" cy="28388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sz="1801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203" name="正方形/長方形 202"/>
                  <p:cNvSpPr/>
                  <p:nvPr/>
                </p:nvSpPr>
                <p:spPr>
                  <a:xfrm>
                    <a:off x="4392166" y="5378432"/>
                    <a:ext cx="540000" cy="28388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sz="1801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204" name="正方形/長方形 203"/>
                  <p:cNvSpPr/>
                  <p:nvPr/>
                </p:nvSpPr>
                <p:spPr>
                  <a:xfrm>
                    <a:off x="4801741" y="5278416"/>
                    <a:ext cx="576000" cy="28388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sz="1801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205" name="正方形/長方形 204"/>
                  <p:cNvSpPr/>
                  <p:nvPr/>
                </p:nvSpPr>
                <p:spPr>
                  <a:xfrm>
                    <a:off x="5354204" y="5378424"/>
                    <a:ext cx="576000" cy="28388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sz="1801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208" name="正方形/長方形 207"/>
                  <p:cNvSpPr/>
                  <p:nvPr/>
                </p:nvSpPr>
                <p:spPr>
                  <a:xfrm>
                    <a:off x="5863797" y="5278414"/>
                    <a:ext cx="468000" cy="28388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sz="1801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209" name="正方形/長方形 208"/>
                  <p:cNvSpPr/>
                  <p:nvPr/>
                </p:nvSpPr>
                <p:spPr>
                  <a:xfrm>
                    <a:off x="6278137" y="5378422"/>
                    <a:ext cx="396000" cy="28388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sz="1801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210" name="正方形/長方形 209"/>
                  <p:cNvSpPr/>
                  <p:nvPr/>
                </p:nvSpPr>
                <p:spPr>
                  <a:xfrm>
                    <a:off x="6606753" y="5278408"/>
                    <a:ext cx="396000" cy="28388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sz="1801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211" name="正方形/長方形 210"/>
                  <p:cNvSpPr/>
                  <p:nvPr/>
                </p:nvSpPr>
                <p:spPr>
                  <a:xfrm>
                    <a:off x="6959177" y="5378416"/>
                    <a:ext cx="432000" cy="28388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sz="1801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212" name="正方形/長方形 211"/>
                  <p:cNvSpPr/>
                  <p:nvPr/>
                </p:nvSpPr>
                <p:spPr>
                  <a:xfrm>
                    <a:off x="7297322" y="5278398"/>
                    <a:ext cx="360000" cy="28388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sz="1801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213" name="正方形/長方形 212"/>
                  <p:cNvSpPr/>
                  <p:nvPr/>
                </p:nvSpPr>
                <p:spPr>
                  <a:xfrm>
                    <a:off x="7611643" y="5378406"/>
                    <a:ext cx="360000" cy="28388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sz="1801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214" name="正方形/長方形 213"/>
                  <p:cNvSpPr/>
                  <p:nvPr/>
                </p:nvSpPr>
                <p:spPr>
                  <a:xfrm>
                    <a:off x="7935502" y="5278394"/>
                    <a:ext cx="360000" cy="28388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sz="1801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215" name="正方形/長方形 214"/>
                  <p:cNvSpPr/>
                  <p:nvPr/>
                </p:nvSpPr>
                <p:spPr>
                  <a:xfrm>
                    <a:off x="8221247" y="5378402"/>
                    <a:ext cx="324000" cy="28388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sz="1801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216" name="正方形/長方形 215"/>
                  <p:cNvSpPr/>
                  <p:nvPr/>
                </p:nvSpPr>
                <p:spPr>
                  <a:xfrm>
                    <a:off x="8483197" y="5278390"/>
                    <a:ext cx="360000" cy="28388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sz="1801">
                      <a:solidFill>
                        <a:prstClr val="white"/>
                      </a:solidFill>
                    </a:endParaRPr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29193816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テキスト ボックス 116"/>
          <p:cNvSpPr txBox="1"/>
          <p:nvPr/>
        </p:nvSpPr>
        <p:spPr>
          <a:xfrm>
            <a:off x="68666" y="4670709"/>
            <a:ext cx="983733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Figure. </a:t>
            </a:r>
            <a:r>
              <a:rPr lang="en-US" altLang="ja-JP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Phylogenetic analysis based on the amino acid sequence of the coat protein region of anemone mosaic virus (</a:t>
            </a:r>
            <a:r>
              <a:rPr lang="en-US" altLang="ja-JP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AnMV</a:t>
            </a:r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-NL) and ranunculus mild mosaic virus (</a:t>
            </a:r>
            <a:r>
              <a:rPr lang="en-US" altLang="ja-JP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RanMMV</a:t>
            </a:r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-NL) isolated from anemone plant imported from the Netherlands, and sequences of other </a:t>
            </a:r>
            <a:r>
              <a:rPr lang="en-US" altLang="ja-JP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potyviruses</a:t>
            </a:r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which included other </a:t>
            </a:r>
            <a:r>
              <a:rPr lang="en-US" altLang="ja-JP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RanMMV</a:t>
            </a:r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isolated from ranunculus and </a:t>
            </a:r>
            <a:r>
              <a:rPr lang="en-US" altLang="ja-JP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AnMV</a:t>
            </a:r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from a previous study, performed by the maximum-likelihood method using MEGA X software with bootstrap resampling analysis (1,000 replications).  Only bootstrap values of ≥40% were shown. The amino acid sequence of </a:t>
            </a:r>
            <a:r>
              <a:rPr lang="en-US" altLang="ja-JP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RanMMV</a:t>
            </a:r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ja-JP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korea</a:t>
            </a:r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 this tree was translated from its nucleotide sequence (accession number LC387972.1).</a:t>
            </a: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079806" y="-2332832"/>
            <a:ext cx="3747752" cy="9907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8364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759</TotalTime>
  <Words>435</Words>
  <Application>Microsoft Office PowerPoint</Application>
  <PresentationFormat>A4 210 x 297 mm</PresentationFormat>
  <Paragraphs>54</Paragraphs>
  <Slides>3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10" baseType="lpstr">
      <vt:lpstr>Meiryo UI</vt:lpstr>
      <vt:lpstr>ＭＳ Ｐゴシック</vt:lpstr>
      <vt:lpstr>Arial</vt:lpstr>
      <vt:lpstr>Calibri</vt:lpstr>
      <vt:lpstr>Calibri Light</vt:lpstr>
      <vt:lpstr>Times New Roman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Company>植物防疫所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今村　友哉</dc:creator>
  <cp:lastModifiedBy>栁澤　広宣</cp:lastModifiedBy>
  <cp:revision>92</cp:revision>
  <cp:lastPrinted>2020-11-02T02:51:01Z</cp:lastPrinted>
  <dcterms:created xsi:type="dcterms:W3CDTF">2020-10-07T07:58:50Z</dcterms:created>
  <dcterms:modified xsi:type="dcterms:W3CDTF">2021-02-21T07:33:05Z</dcterms:modified>
</cp:coreProperties>
</file>